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notesSlides/notesSlide35.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notesSlides/notesSlide48.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44.xml" ContentType="application/vnd.openxmlformats-officedocument.presentationml.slide+xml"/>
  <Override PartName="/ppt/slides/slide455.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slides/slide42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slides/slide348.xml" ContentType="application/vnd.openxmlformats-officedocument.presentationml.slide+xml"/>
  <Override PartName="/ppt/slides/slide359.xml" ContentType="application/vnd.openxmlformats-officedocument.presentationml.slide+xml"/>
  <Override PartName="/ppt/slides/slide395.xml" ContentType="application/vnd.openxmlformats-officedocument.presentationml.slide+xml"/>
  <Override PartName="/ppt/slides/slide400.xml" ContentType="application/vnd.openxmlformats-officedocument.presentationml.slide+xml"/>
  <Override PartName="/ppt/slides/slide411.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slides/slide326.xml" ContentType="application/vnd.openxmlformats-officedocument.presentationml.slide+xml"/>
  <Override PartName="/ppt/slides/slide373.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315.xml" ContentType="application/vnd.openxmlformats-officedocument.presentationml.slide+xml"/>
  <Override PartName="/ppt/slides/slide351.xml" ContentType="application/vnd.openxmlformats-officedocument.presentationml.slide+xml"/>
  <Override PartName="/ppt/slides/slide362.xml" ContentType="application/vnd.openxmlformats-officedocument.presentationml.slide+xml"/>
  <Override PartName="/ppt/slides/slide449.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27.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78.xml" ContentType="application/vnd.openxmlformats-officedocument.presentationml.slide+xml"/>
  <Override PartName="/ppt/slides/slide389.xml" ContentType="application/vnd.openxmlformats-officedocument.presentationml.slide+xml"/>
  <Override PartName="/ppt/slides/slide44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34.xml" ContentType="application/vnd.openxmlformats-officedocument.presentationml.slide+xml"/>
  <Override PartName="/ppt/slides/slide370.xml" ContentType="application/vnd.openxmlformats-officedocument.presentationml.slide+xml"/>
  <Override PartName="/ppt/slides/slide381.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slides/slide446.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s/slide43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slides/slide424.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397.xml" ContentType="application/vnd.openxmlformats-officedocument.presentationml.slide+xml"/>
  <Override PartName="/ppt/slides/slide402.xml" ContentType="application/vnd.openxmlformats-officedocument.presentationml.slide+xml"/>
  <Override PartName="/ppt/slides/slide413.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17.xml" ContentType="application/vnd.openxmlformats-officedocument.presentationml.slide+xml"/>
  <Override PartName="/ppt/slides/slide353.xml" ContentType="application/vnd.openxmlformats-officedocument.presentationml.slide+xml"/>
  <Override PartName="/ppt/slides/slide364.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notesSlides/notesSlide49.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notesSlides/notesSlide37.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0"/>
  </p:notesMasterIdLst>
  <p:sldIdLst>
    <p:sldId id="1081" r:id="rId2"/>
    <p:sldId id="1086" r:id="rId3"/>
    <p:sldId id="1085" r:id="rId4"/>
    <p:sldId id="1084" r:id="rId5"/>
    <p:sldId id="1083" r:id="rId6"/>
    <p:sldId id="1082" r:id="rId7"/>
    <p:sldId id="1176" r:id="rId8"/>
    <p:sldId id="1293" r:id="rId9"/>
    <p:sldId id="1369" r:id="rId10"/>
    <p:sldId id="1294" r:id="rId11"/>
    <p:sldId id="1296" r:id="rId12"/>
    <p:sldId id="1295" r:id="rId13"/>
    <p:sldId id="1314" r:id="rId14"/>
    <p:sldId id="1289" r:id="rId15"/>
    <p:sldId id="1290" r:id="rId16"/>
    <p:sldId id="1316" r:id="rId17"/>
    <p:sldId id="1315" r:id="rId18"/>
    <p:sldId id="1291" r:id="rId19"/>
    <p:sldId id="1370" r:id="rId20"/>
    <p:sldId id="304" r:id="rId21"/>
    <p:sldId id="1095" r:id="rId22"/>
    <p:sldId id="1097" r:id="rId23"/>
    <p:sldId id="1098" r:id="rId24"/>
    <p:sldId id="1099" r:id="rId25"/>
    <p:sldId id="1100" r:id="rId26"/>
    <p:sldId id="1101" r:id="rId27"/>
    <p:sldId id="1102" r:id="rId28"/>
    <p:sldId id="1103" r:id="rId29"/>
    <p:sldId id="1374" r:id="rId30"/>
    <p:sldId id="1373" r:id="rId31"/>
    <p:sldId id="1104" r:id="rId32"/>
    <p:sldId id="1105" r:id="rId33"/>
    <p:sldId id="1106" r:id="rId34"/>
    <p:sldId id="1107" r:id="rId35"/>
    <p:sldId id="1127" r:id="rId36"/>
    <p:sldId id="1128" r:id="rId37"/>
    <p:sldId id="1119" r:id="rId38"/>
    <p:sldId id="1136" r:id="rId39"/>
    <p:sldId id="1139" r:id="rId40"/>
    <p:sldId id="1132" r:id="rId41"/>
    <p:sldId id="1130" r:id="rId42"/>
    <p:sldId id="1131" r:id="rId43"/>
    <p:sldId id="1134" r:id="rId44"/>
    <p:sldId id="1140" r:id="rId45"/>
    <p:sldId id="1142" r:id="rId46"/>
    <p:sldId id="1137" r:id="rId47"/>
    <p:sldId id="1181" r:id="rId48"/>
    <p:sldId id="1129" r:id="rId49"/>
    <p:sldId id="1143" r:id="rId50"/>
    <p:sldId id="1180" r:id="rId51"/>
    <p:sldId id="1144" r:id="rId52"/>
    <p:sldId id="1120" r:id="rId53"/>
    <p:sldId id="1145" r:id="rId54"/>
    <p:sldId id="1170" r:id="rId55"/>
    <p:sldId id="1146" r:id="rId56"/>
    <p:sldId id="270" r:id="rId57"/>
    <p:sldId id="1171" r:id="rId58"/>
    <p:sldId id="1183" r:id="rId59"/>
    <p:sldId id="309" r:id="rId60"/>
    <p:sldId id="1184" r:id="rId61"/>
    <p:sldId id="271" r:id="rId62"/>
    <p:sldId id="272" r:id="rId63"/>
    <p:sldId id="1202" r:id="rId64"/>
    <p:sldId id="1185" r:id="rId65"/>
    <p:sldId id="273" r:id="rId66"/>
    <p:sldId id="1186" r:id="rId67"/>
    <p:sldId id="1187" r:id="rId68"/>
    <p:sldId id="1188" r:id="rId69"/>
    <p:sldId id="1189" r:id="rId70"/>
    <p:sldId id="274" r:id="rId71"/>
    <p:sldId id="1191" r:id="rId72"/>
    <p:sldId id="1199" r:id="rId73"/>
    <p:sldId id="1194" r:id="rId74"/>
    <p:sldId id="1196" r:id="rId75"/>
    <p:sldId id="1200" r:id="rId76"/>
    <p:sldId id="1197" r:id="rId77"/>
    <p:sldId id="1198" r:id="rId78"/>
    <p:sldId id="1201" r:id="rId79"/>
    <p:sldId id="1192" r:id="rId80"/>
    <p:sldId id="316" r:id="rId81"/>
    <p:sldId id="280" r:id="rId82"/>
    <p:sldId id="1204" r:id="rId83"/>
    <p:sldId id="1203" r:id="rId84"/>
    <p:sldId id="1205" r:id="rId85"/>
    <p:sldId id="1206" r:id="rId86"/>
    <p:sldId id="1207" r:id="rId87"/>
    <p:sldId id="1208" r:id="rId88"/>
    <p:sldId id="1214" r:id="rId89"/>
    <p:sldId id="1209" r:id="rId90"/>
    <p:sldId id="275" r:id="rId91"/>
    <p:sldId id="1210" r:id="rId92"/>
    <p:sldId id="281" r:id="rId93"/>
    <p:sldId id="1211" r:id="rId94"/>
    <p:sldId id="282" r:id="rId95"/>
    <p:sldId id="1218" r:id="rId96"/>
    <p:sldId id="283" r:id="rId97"/>
    <p:sldId id="1190" r:id="rId98"/>
    <p:sldId id="1215" r:id="rId99"/>
    <p:sldId id="284" r:id="rId100"/>
    <p:sldId id="1216" r:id="rId101"/>
    <p:sldId id="1212" r:id="rId102"/>
    <p:sldId id="286" r:id="rId103"/>
    <p:sldId id="1223" r:id="rId104"/>
    <p:sldId id="1224" r:id="rId105"/>
    <p:sldId id="1225" r:id="rId106"/>
    <p:sldId id="1226" r:id="rId107"/>
    <p:sldId id="1227" r:id="rId108"/>
    <p:sldId id="1228" r:id="rId109"/>
    <p:sldId id="1232" r:id="rId110"/>
    <p:sldId id="1229" r:id="rId111"/>
    <p:sldId id="1230" r:id="rId112"/>
    <p:sldId id="1231" r:id="rId113"/>
    <p:sldId id="1213" r:id="rId114"/>
    <p:sldId id="285" r:id="rId115"/>
    <p:sldId id="1219" r:id="rId116"/>
    <p:sldId id="594" r:id="rId117"/>
    <p:sldId id="1242" r:id="rId118"/>
    <p:sldId id="1258" r:id="rId119"/>
    <p:sldId id="1269" r:id="rId120"/>
    <p:sldId id="1254" r:id="rId121"/>
    <p:sldId id="1367" r:id="rId122"/>
    <p:sldId id="1356" r:id="rId123"/>
    <p:sldId id="1357" r:id="rId124"/>
    <p:sldId id="1358" r:id="rId125"/>
    <p:sldId id="1368" r:id="rId126"/>
    <p:sldId id="1366" r:id="rId127"/>
    <p:sldId id="1267" r:id="rId128"/>
    <p:sldId id="1268" r:id="rId129"/>
    <p:sldId id="1274" r:id="rId130"/>
    <p:sldId id="1270" r:id="rId131"/>
    <p:sldId id="1271" r:id="rId132"/>
    <p:sldId id="1273" r:id="rId133"/>
    <p:sldId id="1272" r:id="rId134"/>
    <p:sldId id="1260" r:id="rId135"/>
    <p:sldId id="1262" r:id="rId136"/>
    <p:sldId id="1276" r:id="rId137"/>
    <p:sldId id="1283" r:id="rId138"/>
    <p:sldId id="1284" r:id="rId139"/>
    <p:sldId id="1285" r:id="rId140"/>
    <p:sldId id="1243" r:id="rId141"/>
    <p:sldId id="1287" r:id="rId142"/>
    <p:sldId id="1288" r:id="rId143"/>
    <p:sldId id="1247" r:id="rId144"/>
    <p:sldId id="1278" r:id="rId145"/>
    <p:sldId id="1279" r:id="rId146"/>
    <p:sldId id="1280" r:id="rId147"/>
    <p:sldId id="1281" r:id="rId148"/>
    <p:sldId id="1282" r:id="rId149"/>
    <p:sldId id="1147" r:id="rId150"/>
    <p:sldId id="1148" r:id="rId151"/>
    <p:sldId id="1149" r:id="rId152"/>
    <p:sldId id="1150" r:id="rId153"/>
    <p:sldId id="1151" r:id="rId154"/>
    <p:sldId id="1152" r:id="rId155"/>
    <p:sldId id="1153" r:id="rId156"/>
    <p:sldId id="1154" r:id="rId157"/>
    <p:sldId id="1155" r:id="rId158"/>
    <p:sldId id="1156" r:id="rId159"/>
    <p:sldId id="1055" r:id="rId160"/>
    <p:sldId id="1056" r:id="rId161"/>
    <p:sldId id="1057" r:id="rId162"/>
    <p:sldId id="1058" r:id="rId163"/>
    <p:sldId id="1059" r:id="rId164"/>
    <p:sldId id="1060" r:id="rId165"/>
    <p:sldId id="1061" r:id="rId166"/>
    <p:sldId id="1062" r:id="rId167"/>
    <p:sldId id="1063" r:id="rId168"/>
    <p:sldId id="1064" r:id="rId169"/>
    <p:sldId id="1065" r:id="rId170"/>
    <p:sldId id="1066" r:id="rId171"/>
    <p:sldId id="1067" r:id="rId172"/>
    <p:sldId id="1068" r:id="rId173"/>
    <p:sldId id="1069" r:id="rId174"/>
    <p:sldId id="1070" r:id="rId175"/>
    <p:sldId id="1071" r:id="rId176"/>
    <p:sldId id="1072" r:id="rId177"/>
    <p:sldId id="1073" r:id="rId178"/>
    <p:sldId id="1074" r:id="rId179"/>
    <p:sldId id="1075" r:id="rId180"/>
    <p:sldId id="1076" r:id="rId181"/>
    <p:sldId id="1077" r:id="rId182"/>
    <p:sldId id="1078" r:id="rId183"/>
    <p:sldId id="1079" r:id="rId184"/>
    <p:sldId id="1016" r:id="rId185"/>
    <p:sldId id="531" r:id="rId186"/>
    <p:sldId id="614" r:id="rId187"/>
    <p:sldId id="1017" r:id="rId188"/>
    <p:sldId id="1018" r:id="rId189"/>
    <p:sldId id="1019" r:id="rId190"/>
    <p:sldId id="615" r:id="rId191"/>
    <p:sldId id="1023" r:id="rId192"/>
    <p:sldId id="1020" r:id="rId193"/>
    <p:sldId id="621" r:id="rId194"/>
    <p:sldId id="626" r:id="rId195"/>
    <p:sldId id="1021" r:id="rId196"/>
    <p:sldId id="618" r:id="rId197"/>
    <p:sldId id="620" r:id="rId198"/>
    <p:sldId id="1022" r:id="rId199"/>
    <p:sldId id="622" r:id="rId200"/>
    <p:sldId id="619" r:id="rId201"/>
    <p:sldId id="616" r:id="rId202"/>
    <p:sldId id="1013" r:id="rId203"/>
    <p:sldId id="623" r:id="rId204"/>
    <p:sldId id="676" r:id="rId205"/>
    <p:sldId id="1015" r:id="rId206"/>
    <p:sldId id="1014" r:id="rId207"/>
    <p:sldId id="634" r:id="rId208"/>
    <p:sldId id="636" r:id="rId209"/>
    <p:sldId id="1012" r:id="rId210"/>
    <p:sldId id="653" r:id="rId211"/>
    <p:sldId id="655" r:id="rId212"/>
    <p:sldId id="656" r:id="rId213"/>
    <p:sldId id="657" r:id="rId214"/>
    <p:sldId id="658" r:id="rId215"/>
    <p:sldId id="659" r:id="rId216"/>
    <p:sldId id="660" r:id="rId217"/>
    <p:sldId id="1008" r:id="rId218"/>
    <p:sldId id="635" r:id="rId219"/>
    <p:sldId id="1009" r:id="rId220"/>
    <p:sldId id="641" r:id="rId221"/>
    <p:sldId id="1010" r:id="rId222"/>
    <p:sldId id="642" r:id="rId223"/>
    <p:sldId id="1011" r:id="rId224"/>
    <p:sldId id="643" r:id="rId225"/>
    <p:sldId id="645" r:id="rId226"/>
    <p:sldId id="639" r:id="rId227"/>
    <p:sldId id="646" r:id="rId228"/>
    <p:sldId id="647" r:id="rId229"/>
    <p:sldId id="648" r:id="rId230"/>
    <p:sldId id="649" r:id="rId231"/>
    <p:sldId id="650" r:id="rId232"/>
    <p:sldId id="1005" r:id="rId233"/>
    <p:sldId id="640" r:id="rId234"/>
    <p:sldId id="651" r:id="rId235"/>
    <p:sldId id="1006" r:id="rId236"/>
    <p:sldId id="652" r:id="rId237"/>
    <p:sldId id="663" r:id="rId238"/>
    <p:sldId id="664" r:id="rId239"/>
    <p:sldId id="665" r:id="rId240"/>
    <p:sldId id="667" r:id="rId241"/>
    <p:sldId id="666" r:id="rId242"/>
    <p:sldId id="668" r:id="rId243"/>
    <p:sldId id="661" r:id="rId244"/>
    <p:sldId id="669" r:id="rId245"/>
    <p:sldId id="670" r:id="rId246"/>
    <p:sldId id="671" r:id="rId247"/>
    <p:sldId id="672" r:id="rId248"/>
    <p:sldId id="673" r:id="rId249"/>
    <p:sldId id="674" r:id="rId250"/>
    <p:sldId id="677" r:id="rId251"/>
    <p:sldId id="689" r:id="rId252"/>
    <p:sldId id="690" r:id="rId253"/>
    <p:sldId id="702" r:id="rId254"/>
    <p:sldId id="703" r:id="rId255"/>
    <p:sldId id="704" r:id="rId256"/>
    <p:sldId id="691" r:id="rId257"/>
    <p:sldId id="692" r:id="rId258"/>
    <p:sldId id="693" r:id="rId259"/>
    <p:sldId id="705" r:id="rId260"/>
    <p:sldId id="694" r:id="rId261"/>
    <p:sldId id="695" r:id="rId262"/>
    <p:sldId id="696" r:id="rId263"/>
    <p:sldId id="697" r:id="rId264"/>
    <p:sldId id="698" r:id="rId265"/>
    <p:sldId id="700" r:id="rId266"/>
    <p:sldId id="701" r:id="rId267"/>
    <p:sldId id="706" r:id="rId268"/>
    <p:sldId id="699" r:id="rId269"/>
    <p:sldId id="974" r:id="rId270"/>
    <p:sldId id="975" r:id="rId271"/>
    <p:sldId id="976" r:id="rId272"/>
    <p:sldId id="800" r:id="rId273"/>
    <p:sldId id="977" r:id="rId274"/>
    <p:sldId id="722" r:id="rId275"/>
    <p:sldId id="978" r:id="rId276"/>
    <p:sldId id="979" r:id="rId277"/>
    <p:sldId id="801" r:id="rId278"/>
    <p:sldId id="980" r:id="rId279"/>
    <p:sldId id="723" r:id="rId280"/>
    <p:sldId id="802" r:id="rId281"/>
    <p:sldId id="981" r:id="rId282"/>
    <p:sldId id="733" r:id="rId283"/>
    <p:sldId id="803" r:id="rId284"/>
    <p:sldId id="734" r:id="rId285"/>
    <p:sldId id="804" r:id="rId286"/>
    <p:sldId id="735" r:id="rId287"/>
    <p:sldId id="724" r:id="rId288"/>
    <p:sldId id="736" r:id="rId289"/>
    <p:sldId id="805" r:id="rId290"/>
    <p:sldId id="725" r:id="rId291"/>
    <p:sldId id="806" r:id="rId292"/>
    <p:sldId id="728" r:id="rId293"/>
    <p:sldId id="739" r:id="rId294"/>
    <p:sldId id="740" r:id="rId295"/>
    <p:sldId id="741" r:id="rId296"/>
    <p:sldId id="742" r:id="rId297"/>
    <p:sldId id="807" r:id="rId298"/>
    <p:sldId id="727" r:id="rId299"/>
    <p:sldId id="744" r:id="rId300"/>
    <p:sldId id="748" r:id="rId301"/>
    <p:sldId id="745" r:id="rId302"/>
    <p:sldId id="746" r:id="rId303"/>
    <p:sldId id="747" r:id="rId304"/>
    <p:sldId id="749" r:id="rId305"/>
    <p:sldId id="750" r:id="rId306"/>
    <p:sldId id="751" r:id="rId307"/>
    <p:sldId id="752" r:id="rId308"/>
    <p:sldId id="936" r:id="rId309"/>
    <p:sldId id="938" r:id="rId310"/>
    <p:sldId id="939" r:id="rId311"/>
    <p:sldId id="982" r:id="rId312"/>
    <p:sldId id="808" r:id="rId313"/>
    <p:sldId id="755" r:id="rId314"/>
    <p:sldId id="937" r:id="rId315"/>
    <p:sldId id="757" r:id="rId316"/>
    <p:sldId id="857" r:id="rId317"/>
    <p:sldId id="756" r:id="rId318"/>
    <p:sldId id="940" r:id="rId319"/>
    <p:sldId id="941" r:id="rId320"/>
    <p:sldId id="942" r:id="rId321"/>
    <p:sldId id="943" r:id="rId322"/>
    <p:sldId id="944" r:id="rId323"/>
    <p:sldId id="945" r:id="rId324"/>
    <p:sldId id="946" r:id="rId325"/>
    <p:sldId id="947" r:id="rId326"/>
    <p:sldId id="948" r:id="rId327"/>
    <p:sldId id="949" r:id="rId328"/>
    <p:sldId id="950" r:id="rId329"/>
    <p:sldId id="951" r:id="rId330"/>
    <p:sldId id="952" r:id="rId331"/>
    <p:sldId id="953" r:id="rId332"/>
    <p:sldId id="954" r:id="rId333"/>
    <p:sldId id="955" r:id="rId334"/>
    <p:sldId id="956" r:id="rId335"/>
    <p:sldId id="957" r:id="rId336"/>
    <p:sldId id="958" r:id="rId337"/>
    <p:sldId id="959" r:id="rId338"/>
    <p:sldId id="960" r:id="rId339"/>
    <p:sldId id="961" r:id="rId340"/>
    <p:sldId id="962" r:id="rId341"/>
    <p:sldId id="963" r:id="rId342"/>
    <p:sldId id="964" r:id="rId343"/>
    <p:sldId id="965" r:id="rId344"/>
    <p:sldId id="966" r:id="rId345"/>
    <p:sldId id="967" r:id="rId346"/>
    <p:sldId id="968" r:id="rId347"/>
    <p:sldId id="862" r:id="rId348"/>
    <p:sldId id="863" r:id="rId349"/>
    <p:sldId id="865" r:id="rId350"/>
    <p:sldId id="864" r:id="rId351"/>
    <p:sldId id="894" r:id="rId352"/>
    <p:sldId id="892" r:id="rId353"/>
    <p:sldId id="893" r:id="rId354"/>
    <p:sldId id="924" r:id="rId355"/>
    <p:sldId id="925" r:id="rId356"/>
    <p:sldId id="969" r:id="rId357"/>
    <p:sldId id="970" r:id="rId358"/>
    <p:sldId id="971" r:id="rId359"/>
    <p:sldId id="972" r:id="rId360"/>
    <p:sldId id="973" r:id="rId361"/>
    <p:sldId id="926" r:id="rId362"/>
    <p:sldId id="927" r:id="rId363"/>
    <p:sldId id="928" r:id="rId364"/>
    <p:sldId id="934" r:id="rId365"/>
    <p:sldId id="935" r:id="rId366"/>
    <p:sldId id="983" r:id="rId367"/>
    <p:sldId id="988" r:id="rId368"/>
    <p:sldId id="716" r:id="rId369"/>
    <p:sldId id="987" r:id="rId370"/>
    <p:sldId id="989" r:id="rId371"/>
    <p:sldId id="720" r:id="rId372"/>
    <p:sldId id="990" r:id="rId373"/>
    <p:sldId id="718" r:id="rId374"/>
    <p:sldId id="994" r:id="rId375"/>
    <p:sldId id="719" r:id="rId376"/>
    <p:sldId id="995" r:id="rId377"/>
    <p:sldId id="1004" r:id="rId378"/>
    <p:sldId id="708" r:id="rId379"/>
    <p:sldId id="709" r:id="rId380"/>
    <p:sldId id="710" r:id="rId381"/>
    <p:sldId id="997" r:id="rId382"/>
    <p:sldId id="996" r:id="rId383"/>
    <p:sldId id="998" r:id="rId384"/>
    <p:sldId id="712" r:id="rId385"/>
    <p:sldId id="713" r:id="rId386"/>
    <p:sldId id="715" r:id="rId387"/>
    <p:sldId id="1000" r:id="rId388"/>
    <p:sldId id="1001" r:id="rId389"/>
    <p:sldId id="1002" r:id="rId390"/>
    <p:sldId id="1300" r:id="rId391"/>
    <p:sldId id="567" r:id="rId392"/>
    <p:sldId id="1319" r:id="rId393"/>
    <p:sldId id="570" r:id="rId394"/>
    <p:sldId id="1301" r:id="rId395"/>
    <p:sldId id="1326" r:id="rId396"/>
    <p:sldId id="1312" r:id="rId397"/>
    <p:sldId id="1338" r:id="rId398"/>
    <p:sldId id="1327" r:id="rId399"/>
    <p:sldId id="1302" r:id="rId400"/>
    <p:sldId id="1317" r:id="rId401"/>
    <p:sldId id="1313" r:id="rId402"/>
    <p:sldId id="1318" r:id="rId403"/>
    <p:sldId id="1305" r:id="rId404"/>
    <p:sldId id="1320" r:id="rId405"/>
    <p:sldId id="1307" r:id="rId406"/>
    <p:sldId id="1323" r:id="rId407"/>
    <p:sldId id="1322" r:id="rId408"/>
    <p:sldId id="1321" r:id="rId409"/>
    <p:sldId id="1325" r:id="rId410"/>
    <p:sldId id="1324" r:id="rId411"/>
    <p:sldId id="1328" r:id="rId412"/>
    <p:sldId id="1308" r:id="rId413"/>
    <p:sldId id="1329" r:id="rId414"/>
    <p:sldId id="1330" r:id="rId415"/>
    <p:sldId id="1339" r:id="rId416"/>
    <p:sldId id="1331" r:id="rId417"/>
    <p:sldId id="1332" r:id="rId418"/>
    <p:sldId id="1333" r:id="rId419"/>
    <p:sldId id="1340" r:id="rId420"/>
    <p:sldId id="1334" r:id="rId421"/>
    <p:sldId id="1335" r:id="rId422"/>
    <p:sldId id="1342" r:id="rId423"/>
    <p:sldId id="1336" r:id="rId424"/>
    <p:sldId id="1337" r:id="rId425"/>
    <p:sldId id="1341" r:id="rId426"/>
    <p:sldId id="1378" r:id="rId427"/>
    <p:sldId id="1379" r:id="rId428"/>
    <p:sldId id="1380" r:id="rId429"/>
    <p:sldId id="1381" r:id="rId430"/>
    <p:sldId id="1343" r:id="rId431"/>
    <p:sldId id="1348" r:id="rId432"/>
    <p:sldId id="1346" r:id="rId433"/>
    <p:sldId id="1372" r:id="rId434"/>
    <p:sldId id="1365" r:id="rId435"/>
    <p:sldId id="1407" r:id="rId436"/>
    <p:sldId id="1360" r:id="rId437"/>
    <p:sldId id="1349" r:id="rId438"/>
    <p:sldId id="1359" r:id="rId439"/>
    <p:sldId id="1383" r:id="rId440"/>
    <p:sldId id="1395" r:id="rId441"/>
    <p:sldId id="1394" r:id="rId442"/>
    <p:sldId id="1396" r:id="rId443"/>
    <p:sldId id="1382" r:id="rId444"/>
    <p:sldId id="1391" r:id="rId445"/>
    <p:sldId id="1392" r:id="rId446"/>
    <p:sldId id="1406" r:id="rId447"/>
    <p:sldId id="1376" r:id="rId448"/>
    <p:sldId id="1398" r:id="rId449"/>
    <p:sldId id="1377" r:id="rId450"/>
    <p:sldId id="1399" r:id="rId451"/>
    <p:sldId id="1402" r:id="rId452"/>
    <p:sldId id="1401" r:id="rId453"/>
    <p:sldId id="1400" r:id="rId454"/>
    <p:sldId id="1403" r:id="rId455"/>
    <p:sldId id="1404" r:id="rId456"/>
    <p:sldId id="1384" r:id="rId457"/>
    <p:sldId id="1405" r:id="rId458"/>
    <p:sldId id="1389" r:id="rId4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29CC1EC4-0DE3-4C13-9566-544BEBCEF2DE}">
          <p14:sldIdLst>
            <p14:sldId id="1081"/>
            <p14:sldId id="1086"/>
            <p14:sldId id="1085"/>
            <p14:sldId id="1084"/>
            <p14:sldId id="1083"/>
            <p14:sldId id="1082"/>
            <p14:sldId id="1176"/>
            <p14:sldId id="1293"/>
            <p14:sldId id="1369"/>
            <p14:sldId id="1294"/>
            <p14:sldId id="1296"/>
            <p14:sldId id="1295"/>
            <p14:sldId id="1314"/>
            <p14:sldId id="1289"/>
            <p14:sldId id="1290"/>
            <p14:sldId id="1316"/>
            <p14:sldId id="1315"/>
            <p14:sldId id="1291"/>
            <p14:sldId id="1370"/>
            <p14:sldId id="304"/>
            <p14:sldId id="1095"/>
            <p14:sldId id="1097"/>
            <p14:sldId id="1098"/>
            <p14:sldId id="1099"/>
            <p14:sldId id="1100"/>
            <p14:sldId id="1101"/>
            <p14:sldId id="1102"/>
            <p14:sldId id="1103"/>
            <p14:sldId id="1374"/>
            <p14:sldId id="1373"/>
            <p14:sldId id="1104"/>
            <p14:sldId id="1105"/>
            <p14:sldId id="1106"/>
            <p14:sldId id="1107"/>
            <p14:sldId id="1127"/>
            <p14:sldId id="1128"/>
            <p14:sldId id="1119"/>
            <p14:sldId id="1136"/>
            <p14:sldId id="1139"/>
            <p14:sldId id="1132"/>
            <p14:sldId id="1130"/>
            <p14:sldId id="1131"/>
            <p14:sldId id="1134"/>
            <p14:sldId id="1140"/>
            <p14:sldId id="1142"/>
            <p14:sldId id="1137"/>
            <p14:sldId id="1181"/>
            <p14:sldId id="1129"/>
            <p14:sldId id="1143"/>
            <p14:sldId id="1180"/>
            <p14:sldId id="1144"/>
            <p14:sldId id="1120"/>
            <p14:sldId id="1145"/>
            <p14:sldId id="1170"/>
            <p14:sldId id="1146"/>
            <p14:sldId id="270"/>
            <p14:sldId id="1171"/>
            <p14:sldId id="1183"/>
            <p14:sldId id="309"/>
            <p14:sldId id="1184"/>
            <p14:sldId id="271"/>
            <p14:sldId id="272"/>
            <p14:sldId id="1202"/>
            <p14:sldId id="1185"/>
            <p14:sldId id="273"/>
            <p14:sldId id="1186"/>
            <p14:sldId id="1187"/>
            <p14:sldId id="1188"/>
            <p14:sldId id="1189"/>
            <p14:sldId id="274"/>
            <p14:sldId id="1191"/>
            <p14:sldId id="1199"/>
            <p14:sldId id="1194"/>
            <p14:sldId id="1196"/>
            <p14:sldId id="1200"/>
            <p14:sldId id="1197"/>
            <p14:sldId id="1198"/>
            <p14:sldId id="1201"/>
            <p14:sldId id="1192"/>
            <p14:sldId id="316"/>
            <p14:sldId id="280"/>
            <p14:sldId id="1204"/>
            <p14:sldId id="1203"/>
            <p14:sldId id="1205"/>
            <p14:sldId id="1206"/>
            <p14:sldId id="1207"/>
            <p14:sldId id="1208"/>
            <p14:sldId id="1214"/>
            <p14:sldId id="1209"/>
            <p14:sldId id="275"/>
            <p14:sldId id="1210"/>
            <p14:sldId id="281"/>
            <p14:sldId id="1211"/>
            <p14:sldId id="282"/>
            <p14:sldId id="1218"/>
            <p14:sldId id="283"/>
            <p14:sldId id="1190"/>
            <p14:sldId id="1215"/>
            <p14:sldId id="284"/>
            <p14:sldId id="1216"/>
            <p14:sldId id="1212"/>
            <p14:sldId id="286"/>
            <p14:sldId id="1223"/>
            <p14:sldId id="1224"/>
            <p14:sldId id="1225"/>
            <p14:sldId id="1226"/>
            <p14:sldId id="1227"/>
            <p14:sldId id="1228"/>
            <p14:sldId id="1232"/>
            <p14:sldId id="1229"/>
            <p14:sldId id="1230"/>
            <p14:sldId id="1231"/>
            <p14:sldId id="1213"/>
            <p14:sldId id="285"/>
            <p14:sldId id="1219"/>
            <p14:sldId id="594"/>
            <p14:sldId id="1242"/>
            <p14:sldId id="1258"/>
            <p14:sldId id="1269"/>
            <p14:sldId id="1254"/>
            <p14:sldId id="1367"/>
            <p14:sldId id="1356"/>
            <p14:sldId id="1357"/>
            <p14:sldId id="1358"/>
            <p14:sldId id="1368"/>
            <p14:sldId id="1366"/>
            <p14:sldId id="1267"/>
            <p14:sldId id="1268"/>
            <p14:sldId id="1274"/>
            <p14:sldId id="1270"/>
            <p14:sldId id="1271"/>
            <p14:sldId id="1273"/>
            <p14:sldId id="1272"/>
            <p14:sldId id="1260"/>
            <p14:sldId id="1262"/>
            <p14:sldId id="1276"/>
            <p14:sldId id="1283"/>
            <p14:sldId id="1284"/>
            <p14:sldId id="1285"/>
            <p14:sldId id="1243"/>
            <p14:sldId id="1287"/>
            <p14:sldId id="1288"/>
            <p14:sldId id="1247"/>
            <p14:sldId id="1278"/>
            <p14:sldId id="1279"/>
            <p14:sldId id="1280"/>
            <p14:sldId id="1281"/>
            <p14:sldId id="1282"/>
            <p14:sldId id="1147"/>
            <p14:sldId id="1148"/>
            <p14:sldId id="1149"/>
            <p14:sldId id="1150"/>
            <p14:sldId id="1151"/>
            <p14:sldId id="1152"/>
            <p14:sldId id="1153"/>
            <p14:sldId id="1154"/>
            <p14:sldId id="1155"/>
            <p14:sldId id="1156"/>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16"/>
            <p14:sldId id="531"/>
            <p14:sldId id="614"/>
            <p14:sldId id="1017"/>
            <p14:sldId id="1018"/>
            <p14:sldId id="1019"/>
            <p14:sldId id="615"/>
            <p14:sldId id="1023"/>
            <p14:sldId id="1020"/>
            <p14:sldId id="621"/>
            <p14:sldId id="626"/>
            <p14:sldId id="1021"/>
            <p14:sldId id="618"/>
            <p14:sldId id="620"/>
            <p14:sldId id="1022"/>
            <p14:sldId id="622"/>
            <p14:sldId id="619"/>
            <p14:sldId id="616"/>
            <p14:sldId id="1013"/>
            <p14:sldId id="623"/>
            <p14:sldId id="676"/>
            <p14:sldId id="1015"/>
            <p14:sldId id="1014"/>
            <p14:sldId id="634"/>
            <p14:sldId id="636"/>
            <p14:sldId id="1012"/>
            <p14:sldId id="653"/>
            <p14:sldId id="655"/>
            <p14:sldId id="656"/>
            <p14:sldId id="657"/>
            <p14:sldId id="658"/>
            <p14:sldId id="659"/>
            <p14:sldId id="660"/>
            <p14:sldId id="1008"/>
            <p14:sldId id="635"/>
            <p14:sldId id="1009"/>
            <p14:sldId id="641"/>
            <p14:sldId id="1010"/>
            <p14:sldId id="642"/>
            <p14:sldId id="1011"/>
            <p14:sldId id="643"/>
            <p14:sldId id="645"/>
            <p14:sldId id="639"/>
            <p14:sldId id="646"/>
            <p14:sldId id="647"/>
            <p14:sldId id="648"/>
            <p14:sldId id="649"/>
            <p14:sldId id="650"/>
            <p14:sldId id="1005"/>
            <p14:sldId id="640"/>
            <p14:sldId id="651"/>
            <p14:sldId id="1006"/>
            <p14:sldId id="652"/>
            <p14:sldId id="663"/>
            <p14:sldId id="664"/>
            <p14:sldId id="665"/>
            <p14:sldId id="667"/>
            <p14:sldId id="666"/>
            <p14:sldId id="668"/>
            <p14:sldId id="661"/>
            <p14:sldId id="669"/>
            <p14:sldId id="670"/>
            <p14:sldId id="671"/>
            <p14:sldId id="672"/>
            <p14:sldId id="673"/>
            <p14:sldId id="674"/>
            <p14:sldId id="677"/>
            <p14:sldId id="689"/>
            <p14:sldId id="690"/>
            <p14:sldId id="702"/>
            <p14:sldId id="703"/>
            <p14:sldId id="704"/>
            <p14:sldId id="691"/>
            <p14:sldId id="692"/>
            <p14:sldId id="693"/>
            <p14:sldId id="705"/>
            <p14:sldId id="694"/>
            <p14:sldId id="695"/>
            <p14:sldId id="696"/>
            <p14:sldId id="697"/>
            <p14:sldId id="698"/>
            <p14:sldId id="700"/>
            <p14:sldId id="701"/>
            <p14:sldId id="706"/>
            <p14:sldId id="699"/>
            <p14:sldId id="974"/>
            <p14:sldId id="975"/>
            <p14:sldId id="976"/>
            <p14:sldId id="800"/>
            <p14:sldId id="977"/>
            <p14:sldId id="722"/>
            <p14:sldId id="978"/>
            <p14:sldId id="979"/>
            <p14:sldId id="801"/>
            <p14:sldId id="980"/>
            <p14:sldId id="723"/>
            <p14:sldId id="802"/>
            <p14:sldId id="981"/>
            <p14:sldId id="733"/>
            <p14:sldId id="803"/>
            <p14:sldId id="734"/>
            <p14:sldId id="804"/>
            <p14:sldId id="735"/>
            <p14:sldId id="724"/>
            <p14:sldId id="736"/>
            <p14:sldId id="805"/>
            <p14:sldId id="725"/>
            <p14:sldId id="806"/>
            <p14:sldId id="728"/>
            <p14:sldId id="739"/>
            <p14:sldId id="740"/>
            <p14:sldId id="741"/>
            <p14:sldId id="742"/>
            <p14:sldId id="807"/>
            <p14:sldId id="727"/>
            <p14:sldId id="744"/>
            <p14:sldId id="748"/>
            <p14:sldId id="745"/>
            <p14:sldId id="746"/>
            <p14:sldId id="747"/>
            <p14:sldId id="749"/>
            <p14:sldId id="750"/>
            <p14:sldId id="751"/>
            <p14:sldId id="752"/>
            <p14:sldId id="936"/>
            <p14:sldId id="938"/>
            <p14:sldId id="939"/>
            <p14:sldId id="982"/>
            <p14:sldId id="808"/>
            <p14:sldId id="755"/>
            <p14:sldId id="937"/>
            <p14:sldId id="757"/>
            <p14:sldId id="857"/>
            <p14:sldId id="756"/>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862"/>
            <p14:sldId id="863"/>
            <p14:sldId id="865"/>
            <p14:sldId id="864"/>
            <p14:sldId id="894"/>
            <p14:sldId id="892"/>
            <p14:sldId id="893"/>
            <p14:sldId id="924"/>
            <p14:sldId id="925"/>
            <p14:sldId id="969"/>
            <p14:sldId id="970"/>
            <p14:sldId id="971"/>
            <p14:sldId id="972"/>
            <p14:sldId id="973"/>
            <p14:sldId id="926"/>
            <p14:sldId id="927"/>
            <p14:sldId id="928"/>
            <p14:sldId id="934"/>
            <p14:sldId id="935"/>
            <p14:sldId id="983"/>
            <p14:sldId id="988"/>
            <p14:sldId id="716"/>
            <p14:sldId id="987"/>
            <p14:sldId id="989"/>
            <p14:sldId id="720"/>
            <p14:sldId id="990"/>
            <p14:sldId id="718"/>
            <p14:sldId id="994"/>
            <p14:sldId id="719"/>
            <p14:sldId id="995"/>
            <p14:sldId id="1004"/>
            <p14:sldId id="708"/>
            <p14:sldId id="709"/>
            <p14:sldId id="710"/>
            <p14:sldId id="997"/>
            <p14:sldId id="996"/>
            <p14:sldId id="998"/>
            <p14:sldId id="712"/>
            <p14:sldId id="713"/>
            <p14:sldId id="715"/>
            <p14:sldId id="1000"/>
            <p14:sldId id="1001"/>
            <p14:sldId id="1002"/>
            <p14:sldId id="1300"/>
            <p14:sldId id="567"/>
            <p14:sldId id="1319"/>
            <p14:sldId id="570"/>
            <p14:sldId id="1301"/>
            <p14:sldId id="1326"/>
            <p14:sldId id="1312"/>
            <p14:sldId id="1338"/>
            <p14:sldId id="1327"/>
            <p14:sldId id="1302"/>
            <p14:sldId id="1317"/>
            <p14:sldId id="1313"/>
            <p14:sldId id="1318"/>
            <p14:sldId id="1305"/>
            <p14:sldId id="1320"/>
            <p14:sldId id="1307"/>
            <p14:sldId id="1323"/>
          </p14:sldIdLst>
        </p14:section>
        <p14:section name="Untitled Section" id="{0BD7EDC4-60AF-42C6-9648-88B7F79FC184}">
          <p14:sldIdLst>
            <p14:sldId id="1322"/>
            <p14:sldId id="1321"/>
            <p14:sldId id="1325"/>
            <p14:sldId id="1324"/>
            <p14:sldId id="1328"/>
            <p14:sldId id="1308"/>
            <p14:sldId id="1329"/>
            <p14:sldId id="1330"/>
            <p14:sldId id="1339"/>
            <p14:sldId id="1331"/>
            <p14:sldId id="1332"/>
            <p14:sldId id="1333"/>
            <p14:sldId id="1340"/>
            <p14:sldId id="1334"/>
            <p14:sldId id="1335"/>
            <p14:sldId id="1342"/>
            <p14:sldId id="1336"/>
            <p14:sldId id="1337"/>
            <p14:sldId id="1341"/>
            <p14:sldId id="1378"/>
            <p14:sldId id="1379"/>
            <p14:sldId id="1380"/>
            <p14:sldId id="1381"/>
            <p14:sldId id="1343"/>
            <p14:sldId id="1348"/>
            <p14:sldId id="1346"/>
            <p14:sldId id="1372"/>
            <p14:sldId id="1365"/>
            <p14:sldId id="1407"/>
            <p14:sldId id="1360"/>
            <p14:sldId id="1349"/>
            <p14:sldId id="1359"/>
            <p14:sldId id="1383"/>
            <p14:sldId id="1395"/>
            <p14:sldId id="1394"/>
            <p14:sldId id="1396"/>
            <p14:sldId id="1382"/>
            <p14:sldId id="1391"/>
            <p14:sldId id="1392"/>
            <p14:sldId id="1406"/>
            <p14:sldId id="1376"/>
            <p14:sldId id="1398"/>
            <p14:sldId id="1377"/>
            <p14:sldId id="1399"/>
            <p14:sldId id="1402"/>
            <p14:sldId id="1401"/>
            <p14:sldId id="1400"/>
            <p14:sldId id="1403"/>
            <p14:sldId id="1404"/>
            <p14:sldId id="1384"/>
            <p14:sldId id="1405"/>
            <p14:sldId id="1389"/>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autoAdjust="0"/>
    <p:restoredTop sz="94660"/>
  </p:normalViewPr>
  <p:slideViewPr>
    <p:cSldViewPr snapToGrid="0">
      <p:cViewPr varScale="1">
        <p:scale>
          <a:sx n="69" d="100"/>
          <a:sy n="69" d="100"/>
        </p:scale>
        <p:origin x="-524" y="-68"/>
      </p:cViewPr>
      <p:guideLst>
        <p:guide orient="horz" pos="2160"/>
        <p:guide pos="3840"/>
      </p:guideLst>
    </p:cSldViewPr>
  </p:slideViewPr>
  <p:notesTextViewPr>
    <p:cViewPr>
      <p:scale>
        <a:sx n="3" d="2"/>
        <a:sy n="3" d="2"/>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ableStyles" Target="tableStyle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90EA7-83A2-4E6D-9AD8-DE43F4A27844}" type="datetimeFigureOut">
              <a:rPr lang="en-US" smtClean="0"/>
              <a:pPr/>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A7CB4-9991-4514-B87C-9B87917F189D}" type="slidenum">
              <a:rPr lang="en-US" smtClean="0"/>
              <a:pPr/>
              <a:t>‹#›</a:t>
            </a:fld>
            <a:endParaRPr lang="en-US"/>
          </a:p>
        </p:txBody>
      </p:sp>
    </p:spTree>
    <p:extLst>
      <p:ext uri="{BB962C8B-B14F-4D97-AF65-F5344CB8AC3E}">
        <p14:creationId xmlns="" xmlns:p14="http://schemas.microsoft.com/office/powerpoint/2010/main" val="4122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A7CB4-9991-4514-B87C-9B87917F189D}" type="slidenum">
              <a:rPr lang="en-US" smtClean="0"/>
              <a:pPr/>
              <a:t>1</a:t>
            </a:fld>
            <a:endParaRPr lang="en-US"/>
          </a:p>
        </p:txBody>
      </p:sp>
    </p:spTree>
    <p:extLst>
      <p:ext uri="{BB962C8B-B14F-4D97-AF65-F5344CB8AC3E}">
        <p14:creationId xmlns="" xmlns:p14="http://schemas.microsoft.com/office/powerpoint/2010/main" val="300753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34</a:t>
            </a:fld>
            <a:endParaRPr lang="en-US"/>
          </a:p>
        </p:txBody>
      </p:sp>
    </p:spTree>
    <p:extLst>
      <p:ext uri="{BB962C8B-B14F-4D97-AF65-F5344CB8AC3E}">
        <p14:creationId xmlns="" xmlns:p14="http://schemas.microsoft.com/office/powerpoint/2010/main" val="42708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40</a:t>
            </a:fld>
            <a:endParaRPr lang="en-US"/>
          </a:p>
        </p:txBody>
      </p:sp>
    </p:spTree>
    <p:extLst>
      <p:ext uri="{BB962C8B-B14F-4D97-AF65-F5344CB8AC3E}">
        <p14:creationId xmlns="" xmlns:p14="http://schemas.microsoft.com/office/powerpoint/2010/main" val="66740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41</a:t>
            </a:fld>
            <a:endParaRPr lang="en-US"/>
          </a:p>
        </p:txBody>
      </p:sp>
    </p:spTree>
    <p:extLst>
      <p:ext uri="{BB962C8B-B14F-4D97-AF65-F5344CB8AC3E}">
        <p14:creationId xmlns="" xmlns:p14="http://schemas.microsoft.com/office/powerpoint/2010/main" val="146460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42</a:t>
            </a:fld>
            <a:endParaRPr lang="en-US"/>
          </a:p>
        </p:txBody>
      </p:sp>
    </p:spTree>
    <p:extLst>
      <p:ext uri="{BB962C8B-B14F-4D97-AF65-F5344CB8AC3E}">
        <p14:creationId xmlns="" xmlns:p14="http://schemas.microsoft.com/office/powerpoint/2010/main" val="322666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43</a:t>
            </a:fld>
            <a:endParaRPr lang="en-US"/>
          </a:p>
        </p:txBody>
      </p:sp>
    </p:spTree>
    <p:extLst>
      <p:ext uri="{BB962C8B-B14F-4D97-AF65-F5344CB8AC3E}">
        <p14:creationId xmlns="" xmlns:p14="http://schemas.microsoft.com/office/powerpoint/2010/main" val="300161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44</a:t>
            </a:fld>
            <a:endParaRPr lang="en-US"/>
          </a:p>
        </p:txBody>
      </p:sp>
    </p:spTree>
    <p:extLst>
      <p:ext uri="{BB962C8B-B14F-4D97-AF65-F5344CB8AC3E}">
        <p14:creationId xmlns="" xmlns:p14="http://schemas.microsoft.com/office/powerpoint/2010/main" val="312881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45</a:t>
            </a:fld>
            <a:endParaRPr lang="en-US"/>
          </a:p>
        </p:txBody>
      </p:sp>
    </p:spTree>
    <p:extLst>
      <p:ext uri="{BB962C8B-B14F-4D97-AF65-F5344CB8AC3E}">
        <p14:creationId xmlns="" xmlns:p14="http://schemas.microsoft.com/office/powerpoint/2010/main" val="245823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119</a:t>
            </a:fld>
            <a:endParaRPr lang="en-US"/>
          </a:p>
        </p:txBody>
      </p:sp>
    </p:spTree>
    <p:extLst>
      <p:ext uri="{BB962C8B-B14F-4D97-AF65-F5344CB8AC3E}">
        <p14:creationId xmlns="" xmlns:p14="http://schemas.microsoft.com/office/powerpoint/2010/main" val="191942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120</a:t>
            </a:fld>
            <a:endParaRPr lang="en-US"/>
          </a:p>
        </p:txBody>
      </p:sp>
    </p:spTree>
    <p:extLst>
      <p:ext uri="{BB962C8B-B14F-4D97-AF65-F5344CB8AC3E}">
        <p14:creationId xmlns="" xmlns:p14="http://schemas.microsoft.com/office/powerpoint/2010/main" val="13303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127</a:t>
            </a:fld>
            <a:endParaRPr lang="en-US"/>
          </a:p>
        </p:txBody>
      </p:sp>
    </p:spTree>
    <p:extLst>
      <p:ext uri="{BB962C8B-B14F-4D97-AF65-F5344CB8AC3E}">
        <p14:creationId xmlns="" xmlns:p14="http://schemas.microsoft.com/office/powerpoint/2010/main" val="1238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a:t>
            </a:fld>
            <a:endParaRPr lang="en-US"/>
          </a:p>
        </p:txBody>
      </p:sp>
    </p:spTree>
    <p:extLst>
      <p:ext uri="{BB962C8B-B14F-4D97-AF65-F5344CB8AC3E}">
        <p14:creationId xmlns="" xmlns:p14="http://schemas.microsoft.com/office/powerpoint/2010/main" val="708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128</a:t>
            </a:fld>
            <a:endParaRPr lang="en-US"/>
          </a:p>
        </p:txBody>
      </p:sp>
    </p:spTree>
    <p:extLst>
      <p:ext uri="{BB962C8B-B14F-4D97-AF65-F5344CB8AC3E}">
        <p14:creationId xmlns="" xmlns:p14="http://schemas.microsoft.com/office/powerpoint/2010/main" val="15941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130</a:t>
            </a:fld>
            <a:endParaRPr lang="en-US"/>
          </a:p>
        </p:txBody>
      </p:sp>
    </p:spTree>
    <p:extLst>
      <p:ext uri="{BB962C8B-B14F-4D97-AF65-F5344CB8AC3E}">
        <p14:creationId xmlns="" xmlns:p14="http://schemas.microsoft.com/office/powerpoint/2010/main" val="427862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131</a:t>
            </a:fld>
            <a:endParaRPr lang="en-US"/>
          </a:p>
        </p:txBody>
      </p:sp>
    </p:spTree>
    <p:extLst>
      <p:ext uri="{BB962C8B-B14F-4D97-AF65-F5344CB8AC3E}">
        <p14:creationId xmlns="" xmlns:p14="http://schemas.microsoft.com/office/powerpoint/2010/main" val="382618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133</a:t>
            </a:fld>
            <a:endParaRPr lang="en-US"/>
          </a:p>
        </p:txBody>
      </p:sp>
    </p:spTree>
    <p:extLst>
      <p:ext uri="{BB962C8B-B14F-4D97-AF65-F5344CB8AC3E}">
        <p14:creationId xmlns="" xmlns:p14="http://schemas.microsoft.com/office/powerpoint/2010/main" val="37546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134</a:t>
            </a:fld>
            <a:endParaRPr lang="en-US"/>
          </a:p>
        </p:txBody>
      </p:sp>
    </p:spTree>
    <p:extLst>
      <p:ext uri="{BB962C8B-B14F-4D97-AF65-F5344CB8AC3E}">
        <p14:creationId xmlns="" xmlns:p14="http://schemas.microsoft.com/office/powerpoint/2010/main" val="161961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135</a:t>
            </a:fld>
            <a:endParaRPr lang="en-US"/>
          </a:p>
        </p:txBody>
      </p:sp>
    </p:spTree>
    <p:extLst>
      <p:ext uri="{BB962C8B-B14F-4D97-AF65-F5344CB8AC3E}">
        <p14:creationId xmlns="" xmlns:p14="http://schemas.microsoft.com/office/powerpoint/2010/main" val="56268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137</a:t>
            </a:fld>
            <a:endParaRPr lang="en-US"/>
          </a:p>
        </p:txBody>
      </p:sp>
    </p:spTree>
    <p:extLst>
      <p:ext uri="{BB962C8B-B14F-4D97-AF65-F5344CB8AC3E}">
        <p14:creationId xmlns="" xmlns:p14="http://schemas.microsoft.com/office/powerpoint/2010/main" val="427527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138</a:t>
            </a:fld>
            <a:endParaRPr lang="en-US"/>
          </a:p>
        </p:txBody>
      </p:sp>
    </p:spTree>
    <p:extLst>
      <p:ext uri="{BB962C8B-B14F-4D97-AF65-F5344CB8AC3E}">
        <p14:creationId xmlns="" xmlns:p14="http://schemas.microsoft.com/office/powerpoint/2010/main" val="11541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139</a:t>
            </a:fld>
            <a:endParaRPr lang="en-US"/>
          </a:p>
        </p:txBody>
      </p:sp>
    </p:spTree>
    <p:extLst>
      <p:ext uri="{BB962C8B-B14F-4D97-AF65-F5344CB8AC3E}">
        <p14:creationId xmlns="" xmlns:p14="http://schemas.microsoft.com/office/powerpoint/2010/main" val="362361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140</a:t>
            </a:fld>
            <a:endParaRPr lang="en-US"/>
          </a:p>
        </p:txBody>
      </p:sp>
    </p:spTree>
    <p:extLst>
      <p:ext uri="{BB962C8B-B14F-4D97-AF65-F5344CB8AC3E}">
        <p14:creationId xmlns="" xmlns:p14="http://schemas.microsoft.com/office/powerpoint/2010/main" val="20341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a:t>
            </a:fld>
            <a:endParaRPr lang="en-US"/>
          </a:p>
        </p:txBody>
      </p:sp>
    </p:spTree>
    <p:extLst>
      <p:ext uri="{BB962C8B-B14F-4D97-AF65-F5344CB8AC3E}">
        <p14:creationId xmlns="" xmlns:p14="http://schemas.microsoft.com/office/powerpoint/2010/main" val="370385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141</a:t>
            </a:fld>
            <a:endParaRPr lang="en-US"/>
          </a:p>
        </p:txBody>
      </p:sp>
    </p:spTree>
    <p:extLst>
      <p:ext uri="{BB962C8B-B14F-4D97-AF65-F5344CB8AC3E}">
        <p14:creationId xmlns="" xmlns:p14="http://schemas.microsoft.com/office/powerpoint/2010/main" val="2163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142</a:t>
            </a:fld>
            <a:endParaRPr lang="en-US"/>
          </a:p>
        </p:txBody>
      </p:sp>
    </p:spTree>
    <p:extLst>
      <p:ext uri="{BB962C8B-B14F-4D97-AF65-F5344CB8AC3E}">
        <p14:creationId xmlns="" xmlns:p14="http://schemas.microsoft.com/office/powerpoint/2010/main" val="3727674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145</a:t>
            </a:fld>
            <a:endParaRPr lang="en-US"/>
          </a:p>
        </p:txBody>
      </p:sp>
    </p:spTree>
    <p:extLst>
      <p:ext uri="{BB962C8B-B14F-4D97-AF65-F5344CB8AC3E}">
        <p14:creationId xmlns="" xmlns:p14="http://schemas.microsoft.com/office/powerpoint/2010/main" val="42551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147</a:t>
            </a:fld>
            <a:endParaRPr lang="en-US"/>
          </a:p>
        </p:txBody>
      </p:sp>
    </p:spTree>
    <p:extLst>
      <p:ext uri="{BB962C8B-B14F-4D97-AF65-F5344CB8AC3E}">
        <p14:creationId xmlns="" xmlns:p14="http://schemas.microsoft.com/office/powerpoint/2010/main" val="118930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190</a:t>
            </a:fld>
            <a:endParaRPr lang="en-US"/>
          </a:p>
        </p:txBody>
      </p:sp>
    </p:spTree>
    <p:extLst>
      <p:ext uri="{BB962C8B-B14F-4D97-AF65-F5344CB8AC3E}">
        <p14:creationId xmlns="" xmlns:p14="http://schemas.microsoft.com/office/powerpoint/2010/main" val="1855801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191</a:t>
            </a:fld>
            <a:endParaRPr lang="en-US"/>
          </a:p>
        </p:txBody>
      </p:sp>
    </p:spTree>
    <p:extLst>
      <p:ext uri="{BB962C8B-B14F-4D97-AF65-F5344CB8AC3E}">
        <p14:creationId xmlns="" xmlns:p14="http://schemas.microsoft.com/office/powerpoint/2010/main" val="4096881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193</a:t>
            </a:fld>
            <a:endParaRPr lang="en-US"/>
          </a:p>
        </p:txBody>
      </p:sp>
    </p:spTree>
    <p:extLst>
      <p:ext uri="{BB962C8B-B14F-4D97-AF65-F5344CB8AC3E}">
        <p14:creationId xmlns="" xmlns:p14="http://schemas.microsoft.com/office/powerpoint/2010/main" val="251012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194</a:t>
            </a:fld>
            <a:endParaRPr lang="en-US"/>
          </a:p>
        </p:txBody>
      </p:sp>
    </p:spTree>
    <p:extLst>
      <p:ext uri="{BB962C8B-B14F-4D97-AF65-F5344CB8AC3E}">
        <p14:creationId xmlns="" xmlns:p14="http://schemas.microsoft.com/office/powerpoint/2010/main" val="4064352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196</a:t>
            </a:fld>
            <a:endParaRPr lang="en-US"/>
          </a:p>
        </p:txBody>
      </p:sp>
    </p:spTree>
    <p:extLst>
      <p:ext uri="{BB962C8B-B14F-4D97-AF65-F5344CB8AC3E}">
        <p14:creationId xmlns="" xmlns:p14="http://schemas.microsoft.com/office/powerpoint/2010/main" val="296866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197</a:t>
            </a:fld>
            <a:endParaRPr lang="en-US"/>
          </a:p>
        </p:txBody>
      </p:sp>
    </p:spTree>
    <p:extLst>
      <p:ext uri="{BB962C8B-B14F-4D97-AF65-F5344CB8AC3E}">
        <p14:creationId xmlns="" xmlns:p14="http://schemas.microsoft.com/office/powerpoint/2010/main" val="372306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26</a:t>
            </a:fld>
            <a:endParaRPr lang="en-US"/>
          </a:p>
        </p:txBody>
      </p:sp>
    </p:spTree>
    <p:extLst>
      <p:ext uri="{BB962C8B-B14F-4D97-AF65-F5344CB8AC3E}">
        <p14:creationId xmlns="" xmlns:p14="http://schemas.microsoft.com/office/powerpoint/2010/main" val="33394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199</a:t>
            </a:fld>
            <a:endParaRPr lang="en-US"/>
          </a:p>
        </p:txBody>
      </p:sp>
    </p:spTree>
    <p:extLst>
      <p:ext uri="{BB962C8B-B14F-4D97-AF65-F5344CB8AC3E}">
        <p14:creationId xmlns="" xmlns:p14="http://schemas.microsoft.com/office/powerpoint/2010/main" val="403185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201</a:t>
            </a:fld>
            <a:endParaRPr lang="en-US"/>
          </a:p>
        </p:txBody>
      </p:sp>
    </p:spTree>
    <p:extLst>
      <p:ext uri="{BB962C8B-B14F-4D97-AF65-F5344CB8AC3E}">
        <p14:creationId xmlns="" xmlns:p14="http://schemas.microsoft.com/office/powerpoint/2010/main" val="129749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203</a:t>
            </a:fld>
            <a:endParaRPr lang="en-US"/>
          </a:p>
        </p:txBody>
      </p:sp>
    </p:spTree>
    <p:extLst>
      <p:ext uri="{BB962C8B-B14F-4D97-AF65-F5344CB8AC3E}">
        <p14:creationId xmlns="" xmlns:p14="http://schemas.microsoft.com/office/powerpoint/2010/main" val="340196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207</a:t>
            </a:fld>
            <a:endParaRPr lang="en-US"/>
          </a:p>
        </p:txBody>
      </p:sp>
    </p:spTree>
    <p:extLst>
      <p:ext uri="{BB962C8B-B14F-4D97-AF65-F5344CB8AC3E}">
        <p14:creationId xmlns="" xmlns:p14="http://schemas.microsoft.com/office/powerpoint/2010/main" val="2690939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208</a:t>
            </a:fld>
            <a:endParaRPr lang="en-US"/>
          </a:p>
        </p:txBody>
      </p:sp>
    </p:spTree>
    <p:extLst>
      <p:ext uri="{BB962C8B-B14F-4D97-AF65-F5344CB8AC3E}">
        <p14:creationId xmlns="" xmlns:p14="http://schemas.microsoft.com/office/powerpoint/2010/main" val="384981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210</a:t>
            </a:fld>
            <a:endParaRPr lang="en-US"/>
          </a:p>
        </p:txBody>
      </p:sp>
    </p:spTree>
    <p:extLst>
      <p:ext uri="{BB962C8B-B14F-4D97-AF65-F5344CB8AC3E}">
        <p14:creationId xmlns="" xmlns:p14="http://schemas.microsoft.com/office/powerpoint/2010/main" val="282407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211</a:t>
            </a:fld>
            <a:endParaRPr lang="en-US"/>
          </a:p>
        </p:txBody>
      </p:sp>
    </p:spTree>
    <p:extLst>
      <p:ext uri="{BB962C8B-B14F-4D97-AF65-F5344CB8AC3E}">
        <p14:creationId xmlns="" xmlns:p14="http://schemas.microsoft.com/office/powerpoint/2010/main" val="256797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212</a:t>
            </a:fld>
            <a:endParaRPr lang="en-US"/>
          </a:p>
        </p:txBody>
      </p:sp>
    </p:spTree>
    <p:extLst>
      <p:ext uri="{BB962C8B-B14F-4D97-AF65-F5344CB8AC3E}">
        <p14:creationId xmlns="" xmlns:p14="http://schemas.microsoft.com/office/powerpoint/2010/main" val="4028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213</a:t>
            </a:fld>
            <a:endParaRPr lang="en-US"/>
          </a:p>
        </p:txBody>
      </p:sp>
    </p:spTree>
    <p:extLst>
      <p:ext uri="{BB962C8B-B14F-4D97-AF65-F5344CB8AC3E}">
        <p14:creationId xmlns="" xmlns:p14="http://schemas.microsoft.com/office/powerpoint/2010/main" val="3967967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214</a:t>
            </a:fld>
            <a:endParaRPr lang="en-US"/>
          </a:p>
        </p:txBody>
      </p:sp>
    </p:spTree>
    <p:extLst>
      <p:ext uri="{BB962C8B-B14F-4D97-AF65-F5344CB8AC3E}">
        <p14:creationId xmlns="" xmlns:p14="http://schemas.microsoft.com/office/powerpoint/2010/main" val="192776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27</a:t>
            </a:fld>
            <a:endParaRPr lang="en-US"/>
          </a:p>
        </p:txBody>
      </p:sp>
    </p:spTree>
    <p:extLst>
      <p:ext uri="{BB962C8B-B14F-4D97-AF65-F5344CB8AC3E}">
        <p14:creationId xmlns="" xmlns:p14="http://schemas.microsoft.com/office/powerpoint/2010/main" val="1889687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215</a:t>
            </a:fld>
            <a:endParaRPr lang="en-US"/>
          </a:p>
        </p:txBody>
      </p:sp>
    </p:spTree>
    <p:extLst>
      <p:ext uri="{BB962C8B-B14F-4D97-AF65-F5344CB8AC3E}">
        <p14:creationId xmlns="" xmlns:p14="http://schemas.microsoft.com/office/powerpoint/2010/main" val="3280939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216</a:t>
            </a:fld>
            <a:endParaRPr lang="en-US"/>
          </a:p>
        </p:txBody>
      </p:sp>
    </p:spTree>
    <p:extLst>
      <p:ext uri="{BB962C8B-B14F-4D97-AF65-F5344CB8AC3E}">
        <p14:creationId xmlns="" xmlns:p14="http://schemas.microsoft.com/office/powerpoint/2010/main" val="265465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218</a:t>
            </a:fld>
            <a:endParaRPr lang="en-US"/>
          </a:p>
        </p:txBody>
      </p:sp>
    </p:spTree>
    <p:extLst>
      <p:ext uri="{BB962C8B-B14F-4D97-AF65-F5344CB8AC3E}">
        <p14:creationId xmlns="" xmlns:p14="http://schemas.microsoft.com/office/powerpoint/2010/main" val="173349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220</a:t>
            </a:fld>
            <a:endParaRPr lang="en-US"/>
          </a:p>
        </p:txBody>
      </p:sp>
    </p:spTree>
    <p:extLst>
      <p:ext uri="{BB962C8B-B14F-4D97-AF65-F5344CB8AC3E}">
        <p14:creationId xmlns="" xmlns:p14="http://schemas.microsoft.com/office/powerpoint/2010/main" val="314889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222</a:t>
            </a:fld>
            <a:endParaRPr lang="en-US"/>
          </a:p>
        </p:txBody>
      </p:sp>
    </p:spTree>
    <p:extLst>
      <p:ext uri="{BB962C8B-B14F-4D97-AF65-F5344CB8AC3E}">
        <p14:creationId xmlns="" xmlns:p14="http://schemas.microsoft.com/office/powerpoint/2010/main" val="19641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224</a:t>
            </a:fld>
            <a:endParaRPr lang="en-US"/>
          </a:p>
        </p:txBody>
      </p:sp>
    </p:spTree>
    <p:extLst>
      <p:ext uri="{BB962C8B-B14F-4D97-AF65-F5344CB8AC3E}">
        <p14:creationId xmlns="" xmlns:p14="http://schemas.microsoft.com/office/powerpoint/2010/main" val="2556801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225</a:t>
            </a:fld>
            <a:endParaRPr lang="en-US"/>
          </a:p>
        </p:txBody>
      </p:sp>
    </p:spTree>
    <p:extLst>
      <p:ext uri="{BB962C8B-B14F-4D97-AF65-F5344CB8AC3E}">
        <p14:creationId xmlns="" xmlns:p14="http://schemas.microsoft.com/office/powerpoint/2010/main" val="3187759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226</a:t>
            </a:fld>
            <a:endParaRPr lang="en-US"/>
          </a:p>
        </p:txBody>
      </p:sp>
    </p:spTree>
    <p:extLst>
      <p:ext uri="{BB962C8B-B14F-4D97-AF65-F5344CB8AC3E}">
        <p14:creationId xmlns="" xmlns:p14="http://schemas.microsoft.com/office/powerpoint/2010/main" val="60000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227</a:t>
            </a:fld>
            <a:endParaRPr lang="en-US"/>
          </a:p>
        </p:txBody>
      </p:sp>
    </p:spTree>
    <p:extLst>
      <p:ext uri="{BB962C8B-B14F-4D97-AF65-F5344CB8AC3E}">
        <p14:creationId xmlns="" xmlns:p14="http://schemas.microsoft.com/office/powerpoint/2010/main" val="336568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228</a:t>
            </a:fld>
            <a:endParaRPr lang="en-US"/>
          </a:p>
        </p:txBody>
      </p:sp>
    </p:spTree>
    <p:extLst>
      <p:ext uri="{BB962C8B-B14F-4D97-AF65-F5344CB8AC3E}">
        <p14:creationId xmlns="" xmlns:p14="http://schemas.microsoft.com/office/powerpoint/2010/main" val="19223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28</a:t>
            </a:fld>
            <a:endParaRPr lang="en-US"/>
          </a:p>
        </p:txBody>
      </p:sp>
    </p:spTree>
    <p:extLst>
      <p:ext uri="{BB962C8B-B14F-4D97-AF65-F5344CB8AC3E}">
        <p14:creationId xmlns="" xmlns:p14="http://schemas.microsoft.com/office/powerpoint/2010/main" val="11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229</a:t>
            </a:fld>
            <a:endParaRPr lang="en-US"/>
          </a:p>
        </p:txBody>
      </p:sp>
    </p:spTree>
    <p:extLst>
      <p:ext uri="{BB962C8B-B14F-4D97-AF65-F5344CB8AC3E}">
        <p14:creationId xmlns="" xmlns:p14="http://schemas.microsoft.com/office/powerpoint/2010/main" val="1298764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230</a:t>
            </a:fld>
            <a:endParaRPr lang="en-US"/>
          </a:p>
        </p:txBody>
      </p:sp>
    </p:spTree>
    <p:extLst>
      <p:ext uri="{BB962C8B-B14F-4D97-AF65-F5344CB8AC3E}">
        <p14:creationId xmlns="" xmlns:p14="http://schemas.microsoft.com/office/powerpoint/2010/main" val="3153378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231</a:t>
            </a:fld>
            <a:endParaRPr lang="en-US"/>
          </a:p>
        </p:txBody>
      </p:sp>
    </p:spTree>
    <p:extLst>
      <p:ext uri="{BB962C8B-B14F-4D97-AF65-F5344CB8AC3E}">
        <p14:creationId xmlns="" xmlns:p14="http://schemas.microsoft.com/office/powerpoint/2010/main" val="20438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232</a:t>
            </a:fld>
            <a:endParaRPr lang="en-US"/>
          </a:p>
        </p:txBody>
      </p:sp>
    </p:spTree>
    <p:extLst>
      <p:ext uri="{BB962C8B-B14F-4D97-AF65-F5344CB8AC3E}">
        <p14:creationId xmlns="" xmlns:p14="http://schemas.microsoft.com/office/powerpoint/2010/main" val="219806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233</a:t>
            </a:fld>
            <a:endParaRPr lang="en-US"/>
          </a:p>
        </p:txBody>
      </p:sp>
    </p:spTree>
    <p:extLst>
      <p:ext uri="{BB962C8B-B14F-4D97-AF65-F5344CB8AC3E}">
        <p14:creationId xmlns="" xmlns:p14="http://schemas.microsoft.com/office/powerpoint/2010/main" val="2453403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234</a:t>
            </a:fld>
            <a:endParaRPr lang="en-US"/>
          </a:p>
        </p:txBody>
      </p:sp>
    </p:spTree>
    <p:extLst>
      <p:ext uri="{BB962C8B-B14F-4D97-AF65-F5344CB8AC3E}">
        <p14:creationId xmlns="" xmlns:p14="http://schemas.microsoft.com/office/powerpoint/2010/main" val="375942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235</a:t>
            </a:fld>
            <a:endParaRPr lang="en-US"/>
          </a:p>
        </p:txBody>
      </p:sp>
    </p:spTree>
    <p:extLst>
      <p:ext uri="{BB962C8B-B14F-4D97-AF65-F5344CB8AC3E}">
        <p14:creationId xmlns="" xmlns:p14="http://schemas.microsoft.com/office/powerpoint/2010/main" val="1359587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236</a:t>
            </a:fld>
            <a:endParaRPr lang="en-US"/>
          </a:p>
        </p:txBody>
      </p:sp>
    </p:spTree>
    <p:extLst>
      <p:ext uri="{BB962C8B-B14F-4D97-AF65-F5344CB8AC3E}">
        <p14:creationId xmlns="" xmlns:p14="http://schemas.microsoft.com/office/powerpoint/2010/main" val="2885900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237</a:t>
            </a:fld>
            <a:endParaRPr lang="en-US"/>
          </a:p>
        </p:txBody>
      </p:sp>
    </p:spTree>
    <p:extLst>
      <p:ext uri="{BB962C8B-B14F-4D97-AF65-F5344CB8AC3E}">
        <p14:creationId xmlns="" xmlns:p14="http://schemas.microsoft.com/office/powerpoint/2010/main" val="3817456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238</a:t>
            </a:fld>
            <a:endParaRPr lang="en-US"/>
          </a:p>
        </p:txBody>
      </p:sp>
    </p:spTree>
    <p:extLst>
      <p:ext uri="{BB962C8B-B14F-4D97-AF65-F5344CB8AC3E}">
        <p14:creationId xmlns="" xmlns:p14="http://schemas.microsoft.com/office/powerpoint/2010/main" val="321191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31</a:t>
            </a:fld>
            <a:endParaRPr lang="en-US"/>
          </a:p>
        </p:txBody>
      </p:sp>
    </p:spTree>
    <p:extLst>
      <p:ext uri="{BB962C8B-B14F-4D97-AF65-F5344CB8AC3E}">
        <p14:creationId xmlns="" xmlns:p14="http://schemas.microsoft.com/office/powerpoint/2010/main" val="1134699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239</a:t>
            </a:fld>
            <a:endParaRPr lang="en-US"/>
          </a:p>
        </p:txBody>
      </p:sp>
    </p:spTree>
    <p:extLst>
      <p:ext uri="{BB962C8B-B14F-4D97-AF65-F5344CB8AC3E}">
        <p14:creationId xmlns="" xmlns:p14="http://schemas.microsoft.com/office/powerpoint/2010/main" val="1256273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240</a:t>
            </a:fld>
            <a:endParaRPr lang="en-US"/>
          </a:p>
        </p:txBody>
      </p:sp>
    </p:spTree>
    <p:extLst>
      <p:ext uri="{BB962C8B-B14F-4D97-AF65-F5344CB8AC3E}">
        <p14:creationId xmlns="" xmlns:p14="http://schemas.microsoft.com/office/powerpoint/2010/main" val="2815963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241</a:t>
            </a:fld>
            <a:endParaRPr lang="en-US"/>
          </a:p>
        </p:txBody>
      </p:sp>
    </p:spTree>
    <p:extLst>
      <p:ext uri="{BB962C8B-B14F-4D97-AF65-F5344CB8AC3E}">
        <p14:creationId xmlns="" xmlns:p14="http://schemas.microsoft.com/office/powerpoint/2010/main" val="3157394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242</a:t>
            </a:fld>
            <a:endParaRPr lang="en-US"/>
          </a:p>
        </p:txBody>
      </p:sp>
    </p:spTree>
    <p:extLst>
      <p:ext uri="{BB962C8B-B14F-4D97-AF65-F5344CB8AC3E}">
        <p14:creationId xmlns="" xmlns:p14="http://schemas.microsoft.com/office/powerpoint/2010/main" val="2449152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243</a:t>
            </a:fld>
            <a:endParaRPr lang="en-US"/>
          </a:p>
        </p:txBody>
      </p:sp>
    </p:spTree>
    <p:extLst>
      <p:ext uri="{BB962C8B-B14F-4D97-AF65-F5344CB8AC3E}">
        <p14:creationId xmlns="" xmlns:p14="http://schemas.microsoft.com/office/powerpoint/2010/main" val="2428041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244</a:t>
            </a:fld>
            <a:endParaRPr lang="en-US"/>
          </a:p>
        </p:txBody>
      </p:sp>
    </p:spTree>
    <p:extLst>
      <p:ext uri="{BB962C8B-B14F-4D97-AF65-F5344CB8AC3E}">
        <p14:creationId xmlns="" xmlns:p14="http://schemas.microsoft.com/office/powerpoint/2010/main" val="158572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245</a:t>
            </a:fld>
            <a:endParaRPr lang="en-US"/>
          </a:p>
        </p:txBody>
      </p:sp>
    </p:spTree>
    <p:extLst>
      <p:ext uri="{BB962C8B-B14F-4D97-AF65-F5344CB8AC3E}">
        <p14:creationId xmlns="" xmlns:p14="http://schemas.microsoft.com/office/powerpoint/2010/main" val="418166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246</a:t>
            </a:fld>
            <a:endParaRPr lang="en-US"/>
          </a:p>
        </p:txBody>
      </p:sp>
    </p:spTree>
    <p:extLst>
      <p:ext uri="{BB962C8B-B14F-4D97-AF65-F5344CB8AC3E}">
        <p14:creationId xmlns="" xmlns:p14="http://schemas.microsoft.com/office/powerpoint/2010/main" val="257892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247</a:t>
            </a:fld>
            <a:endParaRPr lang="en-US"/>
          </a:p>
        </p:txBody>
      </p:sp>
    </p:spTree>
    <p:extLst>
      <p:ext uri="{BB962C8B-B14F-4D97-AF65-F5344CB8AC3E}">
        <p14:creationId xmlns="" xmlns:p14="http://schemas.microsoft.com/office/powerpoint/2010/main" val="129496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248</a:t>
            </a:fld>
            <a:endParaRPr lang="en-US"/>
          </a:p>
        </p:txBody>
      </p:sp>
    </p:spTree>
    <p:extLst>
      <p:ext uri="{BB962C8B-B14F-4D97-AF65-F5344CB8AC3E}">
        <p14:creationId xmlns="" xmlns:p14="http://schemas.microsoft.com/office/powerpoint/2010/main" val="377834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32</a:t>
            </a:fld>
            <a:endParaRPr lang="en-US"/>
          </a:p>
        </p:txBody>
      </p:sp>
    </p:spTree>
    <p:extLst>
      <p:ext uri="{BB962C8B-B14F-4D97-AF65-F5344CB8AC3E}">
        <p14:creationId xmlns="" xmlns:p14="http://schemas.microsoft.com/office/powerpoint/2010/main" val="15887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249</a:t>
            </a:fld>
            <a:endParaRPr lang="en-US"/>
          </a:p>
        </p:txBody>
      </p:sp>
    </p:spTree>
    <p:extLst>
      <p:ext uri="{BB962C8B-B14F-4D97-AF65-F5344CB8AC3E}">
        <p14:creationId xmlns="" xmlns:p14="http://schemas.microsoft.com/office/powerpoint/2010/main" val="332219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33</a:t>
            </a:fld>
            <a:endParaRPr lang="en-US"/>
          </a:p>
        </p:txBody>
      </p:sp>
    </p:spTree>
    <p:extLst>
      <p:ext uri="{BB962C8B-B14F-4D97-AF65-F5344CB8AC3E}">
        <p14:creationId xmlns="" xmlns:p14="http://schemas.microsoft.com/office/powerpoint/2010/main" val="194664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015976-8C3B-48AA-AD95-EBB96F8B17BE}" type="datetime1">
              <a:rPr lang="en-US" smtClean="0"/>
              <a:pPr/>
              <a:t>4/6/2025</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13389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BC4E7-D613-4F75-8C54-985FD4AA1A70}" type="datetime1">
              <a:rPr lang="en-US" smtClean="0"/>
              <a:pPr/>
              <a:t>4/6/2025</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5086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715FB-40C7-4650-AEE0-240FB9E32EBA}" type="datetime1">
              <a:rPr lang="en-US" smtClean="0"/>
              <a:pPr/>
              <a:t>4/6/2025</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9725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A0A49-797E-455E-A3DA-551DEEC77C91}" type="datetime1">
              <a:rPr lang="en-US" smtClean="0"/>
              <a:pPr/>
              <a:t>4/6/2025</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31416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82CF81-1724-4DB7-B224-E7D6657B8600}" type="datetime1">
              <a:rPr lang="en-US" smtClean="0"/>
              <a:pPr/>
              <a:t>4/6/2025</a:t>
            </a:fld>
            <a:endParaRPr lang="en-US"/>
          </a:p>
        </p:txBody>
      </p:sp>
      <p:sp>
        <p:nvSpPr>
          <p:cNvPr id="5" name="Footer Placeholder 4"/>
          <p:cNvSpPr>
            <a:spLocks noGrp="1"/>
          </p:cNvSpPr>
          <p:nvPr>
            <p:ph type="ftr" sz="quarter" idx="11"/>
          </p:nvPr>
        </p:nvSpPr>
        <p:spPr/>
        <p:txBody>
          <a:bodyPr/>
          <a:lstStyle/>
          <a:p>
            <a:r>
              <a:rPr lang="en-US" smtClean="0"/>
              <a:t>Copy rights Reserved. EasyLearnSpark.com.</a:t>
            </a:r>
            <a:endParaRPr lang="en-US"/>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3012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71D167-9530-4311-9A34-831C8C503DB9}" type="datetime1">
              <a:rPr lang="en-US" smtClean="0"/>
              <a:pPr/>
              <a:t>4/6/2025</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1466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DFCBAC-9737-4873-9A2A-23392F2251EB}" type="datetime1">
              <a:rPr lang="en-US" smtClean="0"/>
              <a:pPr/>
              <a:t>4/6/2025</a:t>
            </a:fld>
            <a:endParaRPr lang="en-US"/>
          </a:p>
        </p:txBody>
      </p:sp>
      <p:sp>
        <p:nvSpPr>
          <p:cNvPr id="8" name="Footer Placeholder 7"/>
          <p:cNvSpPr>
            <a:spLocks noGrp="1"/>
          </p:cNvSpPr>
          <p:nvPr>
            <p:ph type="ftr" sz="quarter" idx="11"/>
          </p:nvPr>
        </p:nvSpPr>
        <p:spPr/>
        <p:txBody>
          <a:bodyPr/>
          <a:lstStyle/>
          <a:p>
            <a:r>
              <a:rPr lang="en-US" smtClean="0"/>
              <a:t>Copy rights Reserved. EasyLearnSpark.com.</a:t>
            </a:r>
            <a:endParaRPr lang="en-US"/>
          </a:p>
        </p:txBody>
      </p:sp>
      <p:sp>
        <p:nvSpPr>
          <p:cNvPr id="9" name="Slide Number Placeholder 8"/>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939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6B11F-453D-4FC3-8FFA-716BA0BFC8BE}" type="datetime1">
              <a:rPr lang="en-US" smtClean="0"/>
              <a:pPr/>
              <a:t>4/6/2025</a:t>
            </a:fld>
            <a:endParaRPr lang="en-US"/>
          </a:p>
        </p:txBody>
      </p:sp>
      <p:sp>
        <p:nvSpPr>
          <p:cNvPr id="4" name="Footer Placeholder 3"/>
          <p:cNvSpPr>
            <a:spLocks noGrp="1"/>
          </p:cNvSpPr>
          <p:nvPr>
            <p:ph type="ftr" sz="quarter" idx="11"/>
          </p:nvPr>
        </p:nvSpPr>
        <p:spPr/>
        <p:txBody>
          <a:bodyPr/>
          <a:lstStyle/>
          <a:p>
            <a:r>
              <a:rPr lang="en-US" smtClean="0"/>
              <a:t>Copy rights Reserved. EasyLearnSpark.com.</a:t>
            </a:r>
            <a:endParaRPr lang="en-US"/>
          </a:p>
        </p:txBody>
      </p:sp>
      <p:sp>
        <p:nvSpPr>
          <p:cNvPr id="5" name="Slide Number Placeholder 4"/>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68631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0C18C-538C-4F6A-B8FB-BA7CCC4CB616}" type="datetime1">
              <a:rPr lang="en-US" smtClean="0"/>
              <a:pPr/>
              <a:t>4/6/2025</a:t>
            </a:fld>
            <a:endParaRPr lang="en-US"/>
          </a:p>
        </p:txBody>
      </p:sp>
      <p:sp>
        <p:nvSpPr>
          <p:cNvPr id="3" name="Footer Placeholder 2"/>
          <p:cNvSpPr>
            <a:spLocks noGrp="1"/>
          </p:cNvSpPr>
          <p:nvPr>
            <p:ph type="ftr" sz="quarter" idx="11"/>
          </p:nvPr>
        </p:nvSpPr>
        <p:spPr/>
        <p:txBody>
          <a:bodyPr/>
          <a:lstStyle/>
          <a:p>
            <a:r>
              <a:rPr lang="en-US" smtClean="0"/>
              <a:t>Copy rights Reserved. EasyLearnSpark.com.</a:t>
            </a:r>
            <a:endParaRPr lang="en-US"/>
          </a:p>
        </p:txBody>
      </p:sp>
      <p:sp>
        <p:nvSpPr>
          <p:cNvPr id="4" name="Slide Number Placeholder 3"/>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393287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204CD2-D423-4E15-B6B2-CFE9E589DBF9}" type="datetime1">
              <a:rPr lang="en-US" smtClean="0"/>
              <a:pPr/>
              <a:t>4/6/2025</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587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8D73F3-9605-4866-BA52-A6DF21261321}" type="datetime1">
              <a:rPr lang="en-US" smtClean="0"/>
              <a:pPr/>
              <a:t>4/6/2025</a:t>
            </a:fld>
            <a:endParaRPr lang="en-US"/>
          </a:p>
        </p:txBody>
      </p:sp>
      <p:sp>
        <p:nvSpPr>
          <p:cNvPr id="6" name="Footer Placeholder 5"/>
          <p:cNvSpPr>
            <a:spLocks noGrp="1"/>
          </p:cNvSpPr>
          <p:nvPr>
            <p:ph type="ftr" sz="quarter" idx="11"/>
          </p:nvPr>
        </p:nvSpPr>
        <p:spPr/>
        <p:txBody>
          <a:bodyPr/>
          <a:lstStyle/>
          <a:p>
            <a:r>
              <a:rPr lang="en-US" smtClean="0"/>
              <a:t>Copy rights Reserved. EasyLearnSpark.com.</a:t>
            </a:r>
            <a:endParaRPr lang="en-US"/>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28013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8F28A-4641-40F1-BCBB-71479B2AFEE2}" type="datetime1">
              <a:rPr lang="en-US" smtClean="0"/>
              <a:pPr/>
              <a:t>4/6/2025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Copy rights Reserved. EasyLearnSpark.com.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54833-4B8C-4521-A2D4-0F8F99CD2869}" type="slidenum">
              <a:rPr lang="en-US" smtClean="0"/>
              <a:pPr/>
              <a:t>‹#›</a:t>
            </a:fld>
            <a:endParaRPr lang="en-US"/>
          </a:p>
        </p:txBody>
      </p:sp>
    </p:spTree>
    <p:extLst>
      <p:ext uri="{BB962C8B-B14F-4D97-AF65-F5344CB8AC3E}">
        <p14:creationId xmlns="" xmlns:p14="http://schemas.microsoft.com/office/powerpoint/2010/main" val="12091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hyperlink" Target="https://spark.apache.org/docs/latest/sql-ref-datatypes.html"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hyperlink" Target="https://spark.apache.org/docs/latest/sql-data-sources-jdbc.html" TargetMode="Externa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hyperlink" Target="https://spark.apache.org/docs/latest/configuration.html" TargetMode="Externa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hyperlink" Target="https://spark.apache.org/docs/2.4.0/configuration.html" TargetMode="Externa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park.apache.org/docs/latest/rdd-programming-guide.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4" name="Rectangle 3"/>
          <p:cNvSpPr/>
          <p:nvPr/>
        </p:nvSpPr>
        <p:spPr>
          <a:xfrm>
            <a:off x="2904532" y="1337120"/>
            <a:ext cx="5531013" cy="2373331"/>
          </a:xfrm>
          <a:prstGeom prst="rect">
            <a:avLst/>
          </a:prstGeom>
          <a:blipFill>
            <a:blip r:embed="rId3">
              <a:alphaModFix amt="95000"/>
            </a:blip>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smtClean="0">
                <a:solidFill>
                  <a:schemeClr val="tx1"/>
                </a:solidFill>
              </a:rPr>
              <a:t>PySpark 	Index</a:t>
            </a:r>
            <a:endParaRPr lang="en-US" sz="5500" b="1" dirty="0">
              <a:solidFill>
                <a:schemeClr val="tx1"/>
              </a:solidFill>
            </a:endParaRPr>
          </a:p>
        </p:txBody>
      </p:sp>
    </p:spTree>
    <p:extLst>
      <p:ext uri="{BB962C8B-B14F-4D97-AF65-F5344CB8AC3E}">
        <p14:creationId xmlns="" xmlns:p14="http://schemas.microsoft.com/office/powerpoint/2010/main" val="2993368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849" y="552835"/>
            <a:ext cx="1123641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The biggest problem in any big data project is to achieve the “Scale”. The RDBMS databases like Oracle, </a:t>
            </a:r>
            <a:r>
              <a:rPr lang="en-US" dirty="0" err="1" smtClean="0"/>
              <a:t>sql</a:t>
            </a:r>
            <a:r>
              <a:rPr lang="en-US" dirty="0" smtClean="0"/>
              <a:t> server etc are the oldest approaches of storing and processing the data. But as data grows, they are unable to scale accordingly. </a:t>
            </a:r>
          </a:p>
          <a:p>
            <a:pPr marL="285750" indent="-285750" algn="just">
              <a:buFont typeface="Arial" panose="020B0604020202020204" pitchFamily="34" charset="0"/>
              <a:buChar char="•"/>
            </a:pPr>
            <a:r>
              <a:rPr lang="en-US" dirty="0" smtClean="0"/>
              <a:t>The need of new approaches led to creation of different effective systems like GFS, MapReduce.</a:t>
            </a:r>
          </a:p>
          <a:p>
            <a:pPr marL="285750" indent="-285750" algn="just">
              <a:buFont typeface="Arial" panose="020B0604020202020204" pitchFamily="34" charset="0"/>
              <a:buChar char="•"/>
            </a:pPr>
            <a:r>
              <a:rPr lang="en-US" dirty="0" smtClean="0"/>
              <a:t>Still the problem was not resolved fully:</a:t>
            </a:r>
          </a:p>
          <a:p>
            <a:r>
              <a:rPr lang="en-US" dirty="0"/>
              <a:t> </a:t>
            </a:r>
            <a:r>
              <a:rPr lang="en-US" dirty="0" smtClean="0"/>
              <a:t>       For example – Lets see the shortcomings of MapReduce.</a:t>
            </a:r>
          </a:p>
          <a:p>
            <a:pPr marL="1257300" lvl="2" indent="-342900" algn="just">
              <a:buFont typeface="+mj-lt"/>
              <a:buAutoNum type="arabicPeriod"/>
            </a:pPr>
            <a:r>
              <a:rPr lang="en-US" dirty="0" smtClean="0"/>
              <a:t>Hard to manage and administer due to operational complexity.</a:t>
            </a:r>
          </a:p>
          <a:p>
            <a:pPr marL="1257300" lvl="2" indent="-342900" algn="just">
              <a:buFont typeface="+mj-lt"/>
              <a:buAutoNum type="arabicPeriod"/>
            </a:pPr>
            <a:r>
              <a:rPr lang="en-US" dirty="0" smtClean="0"/>
              <a:t>MapReduce forces the data processing into Map and Reduce. Other workflows like join, filter, union </a:t>
            </a:r>
            <a:r>
              <a:rPr lang="en-US" dirty="0" err="1" smtClean="0"/>
              <a:t>etcs</a:t>
            </a:r>
            <a:r>
              <a:rPr lang="en-US" dirty="0" smtClean="0"/>
              <a:t> are missing. </a:t>
            </a:r>
          </a:p>
          <a:p>
            <a:pPr marL="1257300" lvl="2" indent="-342900" algn="just">
              <a:buFont typeface="+mj-lt"/>
              <a:buAutoNum type="arabicPeriod"/>
            </a:pPr>
            <a:r>
              <a:rPr lang="en-US" dirty="0" smtClean="0"/>
              <a:t>Stateless machine – read and write to disk before or after each map and reduce stages. </a:t>
            </a:r>
            <a:r>
              <a:rPr lang="en-US" dirty="0"/>
              <a:t>This repeated performance of disk I/O took its toll: large MR jobs could run for </a:t>
            </a:r>
            <a:r>
              <a:rPr lang="en-US" dirty="0" smtClean="0"/>
              <a:t>hours, </a:t>
            </a:r>
            <a:r>
              <a:rPr lang="en-US" dirty="0"/>
              <a:t>or even days</a:t>
            </a:r>
            <a:r>
              <a:rPr lang="en-US" dirty="0" smtClean="0"/>
              <a:t>.</a:t>
            </a:r>
          </a:p>
          <a:p>
            <a:pPr marL="1257300" lvl="2" indent="-342900" algn="just">
              <a:buFont typeface="+mj-lt"/>
              <a:buAutoNum type="arabicPeriod"/>
            </a:pPr>
            <a:r>
              <a:rPr lang="en-US" dirty="0" smtClean="0"/>
              <a:t>Java Natively -  support for other languages missing.</a:t>
            </a:r>
          </a:p>
          <a:p>
            <a:pPr marL="1257300" lvl="2" indent="-342900" algn="just">
              <a:buFont typeface="+mj-lt"/>
              <a:buAutoNum type="arabicPeriod"/>
            </a:pPr>
            <a:r>
              <a:rPr lang="en-US" dirty="0" smtClean="0"/>
              <a:t>Only support batch processing – Not good for streaming, Machine Learning or interactive </a:t>
            </a:r>
            <a:r>
              <a:rPr lang="en-US" dirty="0" err="1" smtClean="0"/>
              <a:t>sql</a:t>
            </a:r>
            <a:r>
              <a:rPr lang="en-US" dirty="0" smtClean="0"/>
              <a:t> like queries.</a:t>
            </a:r>
          </a:p>
          <a:p>
            <a:pPr marL="1257300" lvl="2" indent="-342900">
              <a:buFont typeface="+mj-lt"/>
              <a:buAutoNum type="arabicPeriod"/>
            </a:pPr>
            <a:endParaRPr lang="en-US" dirty="0"/>
          </a:p>
        </p:txBody>
      </p:sp>
    </p:spTree>
    <p:extLst>
      <p:ext uri="{BB962C8B-B14F-4D97-AF65-F5344CB8AC3E}">
        <p14:creationId xmlns="" xmlns:p14="http://schemas.microsoft.com/office/powerpoint/2010/main" val="242012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buNone/>
            </a:pPr>
            <a:r>
              <a:rPr lang="en-US" sz="1700" b="1" dirty="0" smtClean="0"/>
              <a:t>distinct(</a:t>
            </a:r>
            <a:r>
              <a:rPr lang="en-US" sz="1700" b="1" dirty="0" err="1" smtClean="0"/>
              <a:t>numPartitions</a:t>
            </a:r>
            <a:r>
              <a:rPr lang="en-US" sz="1700" b="1" dirty="0" smtClean="0"/>
              <a:t>=None)</a:t>
            </a:r>
          </a:p>
          <a:p>
            <a:pPr lvl="1"/>
            <a:r>
              <a:rPr lang="en-US" sz="1700" dirty="0"/>
              <a:t>Return a new RDD containing the distinct elements in this RDD.</a:t>
            </a:r>
          </a:p>
          <a:p>
            <a:pPr marL="0" indent="0">
              <a:buNone/>
            </a:pPr>
            <a:r>
              <a:rPr lang="en-US" sz="1700" b="1" i="1" dirty="0" smtClean="0">
                <a:solidFill>
                  <a:schemeClr val="accent6">
                    <a:lumMod val="50000"/>
                  </a:schemeClr>
                </a:solidFill>
              </a:rPr>
              <a:t>Ex-</a:t>
            </a:r>
          </a:p>
          <a:p>
            <a:pPr marL="0" indent="0">
              <a:buNone/>
            </a:pPr>
            <a:r>
              <a:rPr lang="en-US" sz="1700" dirty="0" smtClean="0"/>
              <a:t>rdd1.distinct</a:t>
            </a:r>
            <a:r>
              <a:rPr lang="en-US" sz="1700" dirty="0"/>
              <a:t>().collect()</a:t>
            </a:r>
          </a:p>
          <a:p>
            <a:pPr marL="0" indent="0">
              <a:buNone/>
            </a:pPr>
            <a:endParaRPr lang="en-US" sz="1700" b="1" dirty="0" smtClean="0"/>
          </a:p>
          <a:p>
            <a:pPr marL="0" indent="0">
              <a:buNone/>
            </a:pPr>
            <a:endParaRPr lang="en-US" sz="1700" b="1" dirty="0"/>
          </a:p>
          <a:p>
            <a:pPr marL="0" indent="0">
              <a:buNone/>
            </a:pPr>
            <a:endParaRPr lang="en-US" sz="1700" b="1" dirty="0" smtClean="0"/>
          </a:p>
          <a:p>
            <a:pPr marL="0" indent="0">
              <a:buNone/>
            </a:pPr>
            <a:r>
              <a:rPr lang="en-US" sz="1700" b="1" dirty="0" smtClean="0"/>
              <a:t>subtract </a:t>
            </a:r>
            <a:r>
              <a:rPr lang="en-US" sz="1700" b="1" dirty="0"/>
              <a:t>(other, </a:t>
            </a:r>
            <a:r>
              <a:rPr lang="en-US" sz="1700" b="1" dirty="0" err="1"/>
              <a:t>numPartitions</a:t>
            </a:r>
            <a:r>
              <a:rPr lang="en-US" sz="1700" b="1" dirty="0"/>
              <a:t>=None</a:t>
            </a:r>
            <a:r>
              <a:rPr lang="en-US" sz="1700" b="1" dirty="0" smtClean="0"/>
              <a:t>) </a:t>
            </a:r>
          </a:p>
          <a:p>
            <a:pPr lvl="1"/>
            <a:r>
              <a:rPr lang="en-US" sz="1700" dirty="0"/>
              <a:t>Return each value in left RDD that is not contained in right RDD.</a:t>
            </a:r>
          </a:p>
          <a:p>
            <a:pPr marL="0" indent="0">
              <a:buNone/>
            </a:pPr>
            <a:r>
              <a:rPr lang="en-US" sz="1700" b="1" i="1" dirty="0" smtClean="0">
                <a:solidFill>
                  <a:schemeClr val="accent6">
                    <a:lumMod val="50000"/>
                  </a:schemeClr>
                </a:solidFill>
              </a:rPr>
              <a:t>Ex- </a:t>
            </a:r>
          </a:p>
          <a:p>
            <a:pPr marL="0" indent="0">
              <a:buNone/>
            </a:pPr>
            <a:r>
              <a:rPr lang="en-US" sz="1700" dirty="0"/>
              <a:t>rdd2.subtract(rdd1).collect()</a:t>
            </a:r>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 xmlns:p14="http://schemas.microsoft.com/office/powerpoint/2010/main" val="3192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Sampling Transformations</a:t>
            </a:r>
          </a:p>
        </p:txBody>
      </p:sp>
    </p:spTree>
    <p:extLst>
      <p:ext uri="{BB962C8B-B14F-4D97-AF65-F5344CB8AC3E}">
        <p14:creationId xmlns="" xmlns:p14="http://schemas.microsoft.com/office/powerpoint/2010/main" val="13612508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34" y="172291"/>
            <a:ext cx="11155879" cy="7148558"/>
          </a:xfrm>
        </p:spPr>
        <p:txBody>
          <a:bodyPr>
            <a:noAutofit/>
          </a:bodyPr>
          <a:lstStyle/>
          <a:p>
            <a:pPr marL="457200" lvl="1" indent="0">
              <a:buNone/>
            </a:pPr>
            <a:r>
              <a:rPr lang="en-US" sz="1500" b="1" dirty="0" smtClean="0">
                <a:latin typeface="+mj-lt"/>
              </a:rPr>
              <a:t>sample(</a:t>
            </a:r>
            <a:r>
              <a:rPr lang="en-US" sz="1500" b="1" dirty="0" err="1" smtClean="0">
                <a:latin typeface="+mj-lt"/>
              </a:rPr>
              <a:t>withReplacement</a:t>
            </a:r>
            <a:r>
              <a:rPr lang="en-US" sz="1500" b="1" dirty="0">
                <a:latin typeface="+mj-lt"/>
              </a:rPr>
              <a:t>, fraction, seed=None) </a:t>
            </a:r>
            <a:r>
              <a:rPr lang="en-US" sz="1500" b="1" dirty="0" smtClean="0">
                <a:latin typeface="+mj-lt"/>
              </a:rPr>
              <a:t> </a:t>
            </a:r>
          </a:p>
          <a:p>
            <a:pPr marL="1200150" lvl="2" indent="-285750"/>
            <a:r>
              <a:rPr lang="en-US" sz="1500" dirty="0" smtClean="0">
                <a:latin typeface="+mj-lt"/>
              </a:rPr>
              <a:t>To </a:t>
            </a:r>
            <a:r>
              <a:rPr lang="en-US" sz="1500" dirty="0">
                <a:latin typeface="+mj-lt"/>
              </a:rPr>
              <a:t>get random sample records from the RDD. </a:t>
            </a:r>
          </a:p>
          <a:p>
            <a:pPr marL="1200150" lvl="2" indent="-285750"/>
            <a:r>
              <a:rPr lang="en-US" sz="1500" dirty="0">
                <a:latin typeface="+mj-lt"/>
              </a:rPr>
              <a:t> </a:t>
            </a:r>
            <a:r>
              <a:rPr lang="en-US" sz="1500" dirty="0" err="1">
                <a:latin typeface="+mj-lt"/>
              </a:rPr>
              <a:t>withReplacment</a:t>
            </a:r>
            <a:r>
              <a:rPr lang="en-US" sz="1500" dirty="0">
                <a:latin typeface="+mj-lt"/>
              </a:rPr>
              <a:t>: True or False. With True, Same result can be produced more than once.</a:t>
            </a:r>
          </a:p>
          <a:p>
            <a:pPr marL="1200150" lvl="2" indent="-285750"/>
            <a:r>
              <a:rPr lang="en-US" sz="1500" dirty="0">
                <a:latin typeface="+mj-lt"/>
              </a:rPr>
              <a:t> Fraction: Between 0 to 1. 0.3 means 30%. Does not guarantee the exact 30% of the records.</a:t>
            </a:r>
          </a:p>
          <a:p>
            <a:pPr marL="1200150" lvl="2" indent="-285750"/>
            <a:r>
              <a:rPr lang="en-US" sz="1500" dirty="0">
                <a:latin typeface="+mj-lt"/>
              </a:rPr>
              <a:t> Seed: Reproduce the same sample.</a:t>
            </a:r>
          </a:p>
          <a:p>
            <a:pPr marL="457200" lvl="1" indent="0">
              <a:buNone/>
            </a:pPr>
            <a:endParaRPr lang="en-US" sz="1500" dirty="0">
              <a:latin typeface="+mj-lt"/>
            </a:endParaRPr>
          </a:p>
          <a:p>
            <a:pPr marL="457200" lvl="1" indent="0">
              <a:buNone/>
            </a:pPr>
            <a:r>
              <a:rPr lang="en-US" sz="1500" dirty="0" err="1">
                <a:latin typeface="+mj-lt"/>
              </a:rPr>
              <a:t>rdd</a:t>
            </a:r>
            <a:r>
              <a:rPr lang="en-US" sz="1500" dirty="0">
                <a:latin typeface="+mj-lt"/>
              </a:rPr>
              <a:t> = </a:t>
            </a:r>
            <a:r>
              <a:rPr lang="en-US" sz="1500" dirty="0" err="1">
                <a:latin typeface="+mj-lt"/>
              </a:rPr>
              <a:t>sc.parallelize</a:t>
            </a:r>
            <a:r>
              <a:rPr lang="en-US" sz="1500" dirty="0">
                <a:latin typeface="+mj-lt"/>
              </a:rPr>
              <a:t>(range(100), </a:t>
            </a:r>
            <a:r>
              <a:rPr lang="en-US" sz="1500" dirty="0" smtClean="0">
                <a:latin typeface="+mj-lt"/>
              </a:rPr>
              <a:t>4)</a:t>
            </a:r>
            <a:endParaRPr lang="en-US" sz="1500" dirty="0">
              <a:latin typeface="+mj-lt"/>
            </a:endParaRPr>
          </a:p>
          <a:p>
            <a:pPr marL="457200" lvl="1" indent="0">
              <a:buNone/>
            </a:pPr>
            <a:r>
              <a:rPr lang="en-US" sz="1500" dirty="0" err="1">
                <a:latin typeface="+mj-lt"/>
              </a:rPr>
              <a:t>rdd.sample</a:t>
            </a:r>
            <a:r>
              <a:rPr lang="en-US" sz="1500" dirty="0">
                <a:latin typeface="+mj-lt"/>
              </a:rPr>
              <a:t>(seed=10,fraction=0.1,withReplacement=False).collect</a:t>
            </a:r>
            <a:r>
              <a:rPr lang="en-US" sz="1500" dirty="0" smtClean="0">
                <a:latin typeface="+mj-lt"/>
              </a:rPr>
              <a:t>()</a:t>
            </a:r>
          </a:p>
          <a:p>
            <a:pPr marL="457200" lvl="1" indent="0">
              <a:buNone/>
            </a:pPr>
            <a:endParaRPr lang="en-US" sz="1500" dirty="0" smtClean="0">
              <a:latin typeface="+mj-lt"/>
            </a:endParaRPr>
          </a:p>
          <a:p>
            <a:pPr marL="457200" lvl="1" indent="0">
              <a:buNone/>
            </a:pPr>
            <a:r>
              <a:rPr lang="en-US" sz="1500" b="1" dirty="0" err="1" smtClean="0">
                <a:latin typeface="+mj-lt"/>
              </a:rPr>
              <a:t>takeSample</a:t>
            </a:r>
            <a:r>
              <a:rPr lang="en-US" sz="1500" b="1" dirty="0" smtClean="0">
                <a:latin typeface="+mj-lt"/>
              </a:rPr>
              <a:t>(</a:t>
            </a:r>
            <a:r>
              <a:rPr lang="en-US" sz="1500" b="1" dirty="0" err="1" smtClean="0">
                <a:latin typeface="+mj-lt"/>
              </a:rPr>
              <a:t>withReplacement</a:t>
            </a:r>
            <a:r>
              <a:rPr lang="en-US" sz="1500" b="1" dirty="0">
                <a:latin typeface="+mj-lt"/>
              </a:rPr>
              <a:t>, </a:t>
            </a:r>
            <a:r>
              <a:rPr lang="en-US" sz="1500" b="1" dirty="0" err="1">
                <a:latin typeface="+mj-lt"/>
              </a:rPr>
              <a:t>num</a:t>
            </a:r>
            <a:r>
              <a:rPr lang="en-US" sz="1500" b="1" dirty="0">
                <a:latin typeface="+mj-lt"/>
              </a:rPr>
              <a:t>, seed=None) </a:t>
            </a:r>
            <a:endParaRPr lang="en-US" sz="1500" b="1" dirty="0" smtClean="0">
              <a:latin typeface="+mj-lt"/>
            </a:endParaRPr>
          </a:p>
          <a:p>
            <a:pPr lvl="2"/>
            <a:r>
              <a:rPr lang="en-US" sz="1500" dirty="0">
                <a:latin typeface="+mj-lt"/>
              </a:rPr>
              <a:t>Return a fixed-size sampled subset of this RDD.</a:t>
            </a:r>
          </a:p>
          <a:p>
            <a:pPr lvl="2"/>
            <a:r>
              <a:rPr lang="en-US" sz="1500" dirty="0">
                <a:latin typeface="+mj-lt"/>
              </a:rPr>
              <a:t>This method should only be used if the resulting array is </a:t>
            </a:r>
            <a:r>
              <a:rPr lang="en-US" sz="1500" dirty="0" smtClean="0">
                <a:latin typeface="+mj-lt"/>
              </a:rPr>
              <a:t>expected </a:t>
            </a:r>
            <a:r>
              <a:rPr lang="en-US" sz="1500" dirty="0">
                <a:latin typeface="+mj-lt"/>
              </a:rPr>
              <a:t>to be small, as all the data is loaded into the driver's memory</a:t>
            </a:r>
            <a:r>
              <a:rPr lang="en-US" sz="1500" dirty="0" smtClean="0">
                <a:latin typeface="+mj-lt"/>
              </a:rPr>
              <a:t>.</a:t>
            </a:r>
          </a:p>
          <a:p>
            <a:pPr lvl="2"/>
            <a:r>
              <a:rPr lang="en-US" sz="1500" dirty="0" smtClean="0">
                <a:latin typeface="+mj-lt"/>
              </a:rPr>
              <a:t>‘</a:t>
            </a:r>
            <a:r>
              <a:rPr lang="en-US" sz="1500" dirty="0" err="1" smtClean="0">
                <a:latin typeface="+mj-lt"/>
              </a:rPr>
              <a:t>num</a:t>
            </a:r>
            <a:r>
              <a:rPr lang="en-US" sz="1500" dirty="0" smtClean="0">
                <a:latin typeface="+mj-lt"/>
              </a:rPr>
              <a:t>’ is exact.</a:t>
            </a:r>
            <a:endParaRPr lang="en-US" sz="1500" dirty="0">
              <a:latin typeface="+mj-lt"/>
            </a:endParaRPr>
          </a:p>
          <a:p>
            <a:pPr marL="457200" lvl="1" indent="0">
              <a:buNone/>
            </a:pPr>
            <a:endParaRPr lang="en-US" sz="1500" dirty="0">
              <a:latin typeface="+mj-lt"/>
            </a:endParaRPr>
          </a:p>
          <a:p>
            <a:pPr marL="457200" lvl="1" indent="0">
              <a:buNone/>
            </a:pPr>
            <a:r>
              <a:rPr lang="en-US" sz="1500" dirty="0" err="1">
                <a:latin typeface="+mj-lt"/>
              </a:rPr>
              <a:t>rdd.takeSample</a:t>
            </a:r>
            <a:r>
              <a:rPr lang="en-US" sz="1500" dirty="0">
                <a:latin typeface="+mj-lt"/>
              </a:rPr>
              <a:t>(seed=10,num=10,withReplacement=True)</a:t>
            </a:r>
          </a:p>
          <a:p>
            <a:pPr marL="457200" lvl="1" indent="0">
              <a:buNone/>
            </a:pPr>
            <a:endParaRPr lang="en-US" sz="1500" dirty="0">
              <a:latin typeface="+mj-lt"/>
            </a:endParaRPr>
          </a:p>
        </p:txBody>
      </p:sp>
      <p:sp>
        <p:nvSpPr>
          <p:cNvPr id="2" name="Left Arrow 1"/>
          <p:cNvSpPr/>
          <p:nvPr/>
        </p:nvSpPr>
        <p:spPr>
          <a:xfrm>
            <a:off x="3970638" y="172291"/>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92130" y="98854"/>
            <a:ext cx="1820562"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Transformations</a:t>
            </a:r>
            <a:endParaRPr lang="en-US" dirty="0"/>
          </a:p>
        </p:txBody>
      </p:sp>
      <p:sp>
        <p:nvSpPr>
          <p:cNvPr id="5" name="Left Arrow 4"/>
          <p:cNvSpPr/>
          <p:nvPr/>
        </p:nvSpPr>
        <p:spPr>
          <a:xfrm>
            <a:off x="3970638" y="2614810"/>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92130" y="2541373"/>
            <a:ext cx="1342767"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Actions</a:t>
            </a:r>
            <a:endParaRPr lang="en-US" dirty="0"/>
          </a:p>
        </p:txBody>
      </p:sp>
    </p:spTree>
    <p:extLst>
      <p:ext uri="{BB962C8B-B14F-4D97-AF65-F5344CB8AC3E}">
        <p14:creationId xmlns="" xmlns:p14="http://schemas.microsoft.com/office/powerpoint/2010/main" val="9496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Repartition &amp; Coalesce</a:t>
            </a:r>
            <a:endParaRPr lang="en-US" sz="3100" dirty="0">
              <a:solidFill>
                <a:schemeClr val="tx1"/>
              </a:solidFill>
            </a:endParaRPr>
          </a:p>
        </p:txBody>
      </p:sp>
    </p:spTree>
    <p:extLst>
      <p:ext uri="{BB962C8B-B14F-4D97-AF65-F5344CB8AC3E}">
        <p14:creationId xmlns="" xmlns:p14="http://schemas.microsoft.com/office/powerpoint/2010/main" val="119366554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they cannot fit into a single node and so they have to be partitioned across different nodes or machines.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Tree>
    <p:extLst>
      <p:ext uri="{BB962C8B-B14F-4D97-AF65-F5344CB8AC3E}">
        <p14:creationId xmlns="" xmlns:p14="http://schemas.microsoft.com/office/powerpoint/2010/main" val="30133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err="1" smtClean="0"/>
              <a:t>test_data</a:t>
            </a:r>
            <a:endParaRPr lang="en-US" dirty="0" smtClean="0"/>
          </a:p>
          <a:p>
            <a:pPr algn="ctr"/>
            <a:r>
              <a:rPr lang="en-US" dirty="0" smtClean="0"/>
              <a:t>Size:670 MB</a:t>
            </a:r>
          </a:p>
          <a:p>
            <a:pPr algn="ctr"/>
            <a:r>
              <a:rPr lang="en-US" dirty="0" smtClean="0"/>
              <a:t>Record Count :8m</a:t>
            </a:r>
          </a:p>
          <a:p>
            <a:pPr algn="ctr"/>
            <a:r>
              <a:rPr lang="en-US" dirty="0" smtClean="0"/>
              <a:t>No of Blocks:6</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35676" cy="518984"/>
          </a:xfrm>
          <a:prstGeom prst="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dirty="0" smtClean="0"/>
              <a:t>Apply a Filter T</a:t>
            </a:r>
            <a:endParaRPr lang="en-US" sz="1300" b="1" dirty="0"/>
          </a:p>
        </p:txBody>
      </p:sp>
      <p:sp>
        <p:nvSpPr>
          <p:cNvPr id="8" name="Can 7"/>
          <p:cNvSpPr/>
          <p:nvPr/>
        </p:nvSpPr>
        <p:spPr>
          <a:xfrm>
            <a:off x="6812692" y="1499286"/>
            <a:ext cx="1441622" cy="1688757"/>
          </a:xfrm>
          <a:prstGeom prst="can">
            <a:avLst/>
          </a:prstGeom>
          <a:solidFill>
            <a:schemeClr val="accent1">
              <a:lumMod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Size: 192B</a:t>
            </a:r>
          </a:p>
          <a:p>
            <a:pPr algn="ctr"/>
            <a:r>
              <a:rPr lang="en-US" sz="1300" dirty="0" smtClean="0"/>
              <a:t>Record </a:t>
            </a:r>
            <a:r>
              <a:rPr lang="en-US" sz="1300" dirty="0"/>
              <a:t>Count </a:t>
            </a:r>
            <a:r>
              <a:rPr lang="en-US" sz="1300" dirty="0" smtClean="0"/>
              <a:t>:32</a:t>
            </a:r>
            <a:endParaRPr lang="en-US" sz="1300" dirty="0"/>
          </a:p>
        </p:txBody>
      </p:sp>
      <p:sp>
        <p:nvSpPr>
          <p:cNvPr id="9" name="Rounded Rectangle 8"/>
          <p:cNvSpPr/>
          <p:nvPr/>
        </p:nvSpPr>
        <p:spPr>
          <a:xfrm>
            <a:off x="2693773" y="3307491"/>
            <a:ext cx="1351006" cy="5478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smtClean="0"/>
              <a:t>Partitions: 6</a:t>
            </a:r>
            <a:endParaRPr lang="en-US" sz="1500" b="1" dirty="0"/>
          </a:p>
        </p:txBody>
      </p:sp>
      <p:sp>
        <p:nvSpPr>
          <p:cNvPr id="11" name="Rounded Rectangle 10"/>
          <p:cNvSpPr/>
          <p:nvPr/>
        </p:nvSpPr>
        <p:spPr>
          <a:xfrm>
            <a:off x="6895070" y="2914134"/>
            <a:ext cx="1276865" cy="5478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b="1" dirty="0" smtClean="0"/>
              <a:t>Partitions: 6</a:t>
            </a:r>
            <a:endParaRPr lang="en-US" sz="1500" b="1" dirty="0"/>
          </a:p>
        </p:txBody>
      </p:sp>
    </p:spTree>
    <p:extLst>
      <p:ext uri="{BB962C8B-B14F-4D97-AF65-F5344CB8AC3E}">
        <p14:creationId xmlns="" xmlns:p14="http://schemas.microsoft.com/office/powerpoint/2010/main" val="173658523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740307"/>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r>
              <a:rPr lang="en-US" dirty="0" err="1" smtClean="0"/>
              <a:t>df</a:t>
            </a:r>
            <a:r>
              <a:rPr lang="en-US" dirty="0" smtClean="0"/>
              <a:t> = </a:t>
            </a:r>
            <a:r>
              <a:rPr lang="en-US" dirty="0" err="1" smtClean="0"/>
              <a:t>df.union</a:t>
            </a:r>
            <a:r>
              <a:rPr lang="en-US" dirty="0" smtClean="0"/>
              <a:t>(</a:t>
            </a:r>
            <a:r>
              <a:rPr lang="en-US" dirty="0" err="1" smtClean="0"/>
              <a:t>df</a:t>
            </a:r>
            <a:r>
              <a:rPr lang="en-US" dirty="0" smtClean="0"/>
              <a:t>)</a:t>
            </a:r>
          </a:p>
          <a:p>
            <a:endParaRPr lang="en-US" dirty="0" smtClean="0"/>
          </a:p>
          <a:p>
            <a:endParaRPr lang="en-US" dirty="0" smtClean="0"/>
          </a:p>
          <a:p>
            <a:r>
              <a:rPr lang="en-US" dirty="0" smtClean="0"/>
              <a:t>### Convert DataFrame to RDD</a:t>
            </a:r>
            <a:r>
              <a:rPr lang="en-US" dirty="0"/>
              <a:t>. </a:t>
            </a:r>
            <a:endParaRPr lang="en-US" dirty="0" smtClean="0"/>
          </a:p>
          <a:p>
            <a:r>
              <a:rPr lang="en-US" dirty="0"/>
              <a:t>RDD = </a:t>
            </a:r>
            <a:r>
              <a:rPr lang="en-US" dirty="0" err="1"/>
              <a:t>df.rdd.map</a:t>
            </a:r>
            <a:r>
              <a:rPr lang="en-US" dirty="0"/>
              <a:t>(lambda x : </a:t>
            </a:r>
            <a:r>
              <a:rPr lang="en-US" dirty="0" err="1"/>
              <a:t>str</a:t>
            </a:r>
            <a:r>
              <a:rPr lang="en-US" dirty="0"/>
              <a:t>(x[0]) + ',' + </a:t>
            </a:r>
            <a:r>
              <a:rPr lang="en-US" dirty="0" err="1"/>
              <a:t>str</a:t>
            </a:r>
            <a:r>
              <a:rPr lang="en-US" dirty="0"/>
              <a:t>(x[1]) + ',' + </a:t>
            </a:r>
            <a:r>
              <a:rPr lang="en-US" dirty="0" err="1"/>
              <a:t>str</a:t>
            </a:r>
            <a:r>
              <a:rPr lang="en-US" dirty="0"/>
              <a:t>(x[2</a:t>
            </a:r>
            <a:r>
              <a:rPr lang="en-US" dirty="0" smtClean="0"/>
              <a:t>]))</a:t>
            </a:r>
          </a:p>
          <a:p>
            <a:endParaRPr lang="en-US" dirty="0" smtClean="0"/>
          </a:p>
          <a:p>
            <a:r>
              <a:rPr lang="en-US" dirty="0" smtClean="0"/>
              <a:t>### Save the file at a HDFS Path</a:t>
            </a:r>
          </a:p>
          <a:p>
            <a:r>
              <a:rPr lang="en-US" dirty="0" err="1"/>
              <a:t>RDD.coalesce</a:t>
            </a:r>
            <a:r>
              <a:rPr lang="en-US" dirty="0"/>
              <a:t>(1).</a:t>
            </a:r>
            <a:r>
              <a:rPr lang="en-US" dirty="0" err="1"/>
              <a:t>saveAsTextFile</a:t>
            </a:r>
            <a:r>
              <a:rPr lang="en-US" dirty="0"/>
              <a:t>('/user/test/</a:t>
            </a:r>
            <a:r>
              <a:rPr lang="en-US" dirty="0" err="1"/>
              <a:t>test_data</a:t>
            </a:r>
            <a:r>
              <a:rPr lang="en-US" dirty="0" smtClean="0"/>
              <a:t>')</a:t>
            </a:r>
          </a:p>
          <a:p>
            <a:endParaRPr lang="en-US" dirty="0"/>
          </a:p>
          <a:p>
            <a:r>
              <a:rPr lang="en-US" dirty="0" smtClean="0"/>
              <a:t>### Testing</a:t>
            </a:r>
          </a:p>
          <a:p>
            <a:r>
              <a:rPr lang="en-US" dirty="0" err="1"/>
              <a:t>rdd</a:t>
            </a:r>
            <a:r>
              <a:rPr lang="en-US" dirty="0"/>
              <a:t> =  </a:t>
            </a:r>
            <a:r>
              <a:rPr lang="en-US" dirty="0" err="1"/>
              <a:t>sc.textFile</a:t>
            </a:r>
            <a:r>
              <a:rPr lang="en-US" dirty="0"/>
              <a:t>('/</a:t>
            </a:r>
            <a:r>
              <a:rPr lang="en-US" dirty="0" smtClean="0"/>
              <a:t>user/test/</a:t>
            </a:r>
            <a:r>
              <a:rPr lang="en-US" dirty="0" err="1" smtClean="0"/>
              <a:t>test_data</a:t>
            </a:r>
            <a:r>
              <a:rPr lang="en-US" dirty="0" smtClean="0"/>
              <a:t>')</a:t>
            </a:r>
          </a:p>
          <a:p>
            <a:r>
              <a:rPr lang="en-US" dirty="0" err="1" smtClean="0"/>
              <a:t>rdd.getNumPartitions</a:t>
            </a:r>
            <a:r>
              <a:rPr lang="en-US" dirty="0" smtClean="0"/>
              <a:t>()</a:t>
            </a:r>
          </a:p>
          <a:p>
            <a:endParaRPr lang="en-US" dirty="0" smtClean="0"/>
          </a:p>
          <a:p>
            <a:r>
              <a:rPr lang="en-US" dirty="0" smtClean="0"/>
              <a:t>#Apply a filter.</a:t>
            </a:r>
            <a:endParaRPr lang="en-US" dirty="0"/>
          </a:p>
          <a:p>
            <a:r>
              <a:rPr lang="en-US" dirty="0" smtClean="0"/>
              <a:t>rdd1 = </a:t>
            </a:r>
            <a:r>
              <a:rPr lang="en-US" dirty="0" err="1" smtClean="0"/>
              <a:t>rdd.filter</a:t>
            </a:r>
            <a:r>
              <a:rPr lang="en-US" dirty="0" smtClean="0"/>
              <a:t>(lambda </a:t>
            </a:r>
            <a:r>
              <a:rPr lang="en-US" dirty="0"/>
              <a:t>x : </a:t>
            </a:r>
            <a:r>
              <a:rPr lang="en-US" dirty="0" err="1"/>
              <a:t>int</a:t>
            </a:r>
            <a:r>
              <a:rPr lang="en-US" dirty="0"/>
              <a:t>(</a:t>
            </a:r>
            <a:r>
              <a:rPr lang="en-US" dirty="0" err="1"/>
              <a:t>x.split</a:t>
            </a:r>
            <a:r>
              <a:rPr lang="en-US" dirty="0"/>
              <a:t>(',')[0]) == 1</a:t>
            </a:r>
            <a:r>
              <a:rPr lang="en-US" dirty="0" smtClean="0"/>
              <a:t>)</a:t>
            </a:r>
          </a:p>
          <a:p>
            <a:r>
              <a:rPr lang="en-US" dirty="0" smtClean="0"/>
              <a:t>rdd1.getNumPartitions</a:t>
            </a:r>
            <a:r>
              <a:rPr lang="en-US" dirty="0"/>
              <a:t>()</a:t>
            </a:r>
          </a:p>
          <a:p>
            <a:endParaRPr lang="en-US" dirty="0"/>
          </a:p>
        </p:txBody>
      </p:sp>
    </p:spTree>
    <p:extLst>
      <p:ext uri="{BB962C8B-B14F-4D97-AF65-F5344CB8AC3E}">
        <p14:creationId xmlns="" xmlns:p14="http://schemas.microsoft.com/office/powerpoint/2010/main" val="30478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4493538"/>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a:t>
            </a:r>
            <a:endParaRPr lang="en-US" sz="1500" b="1" dirty="0"/>
          </a:p>
          <a:p>
            <a:pPr marL="285750" indent="-285750" algn="just">
              <a:buFont typeface="Arial" panose="020B0604020202020204" pitchFamily="34" charset="0"/>
              <a:buChar char="•"/>
            </a:pPr>
            <a:r>
              <a:rPr lang="en-US" sz="1500" dirty="0"/>
              <a:t>Return a new RDD that has exactly </a:t>
            </a:r>
            <a:r>
              <a:rPr lang="en-US" sz="1500" i="1" dirty="0" err="1"/>
              <a:t>numPartitions</a:t>
            </a:r>
            <a:r>
              <a:rPr lang="en-US" sz="1500" dirty="0"/>
              <a:t> partitions.</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Spark </a:t>
            </a:r>
            <a:r>
              <a:rPr lang="en-US" sz="1500" dirty="0"/>
              <a:t>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shuffling across the partitions is lower.</a:t>
            </a:r>
          </a:p>
          <a:p>
            <a:endParaRPr lang="en-US" sz="1500" dirty="0" smtClean="0"/>
          </a:p>
          <a:p>
            <a:r>
              <a:rPr lang="en-US" sz="1500" dirty="0" smtClean="0"/>
              <a:t>Ex – </a:t>
            </a:r>
          </a:p>
          <a:p>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r>
              <a:rPr lang="en-US" sz="1500" dirty="0" err="1" smtClean="0"/>
              <a:t>ord.glom</a:t>
            </a:r>
            <a:r>
              <a:rPr lang="en-US" sz="1500" dirty="0"/>
              <a:t>().map(</a:t>
            </a:r>
            <a:r>
              <a:rPr lang="en-US" sz="1500" dirty="0" err="1"/>
              <a:t>len</a:t>
            </a:r>
            <a:r>
              <a:rPr lang="en-US" sz="1500" dirty="0"/>
              <a:t>).collect()</a:t>
            </a:r>
          </a:p>
          <a:p>
            <a:endParaRPr lang="en-US" sz="1500" dirty="0"/>
          </a:p>
          <a:p>
            <a:r>
              <a:rPr lang="en-US" sz="1500" dirty="0" err="1" smtClean="0"/>
              <a:t>ord</a:t>
            </a:r>
            <a:r>
              <a:rPr lang="en-US" sz="1500" dirty="0" smtClean="0"/>
              <a:t> = </a:t>
            </a:r>
            <a:r>
              <a:rPr lang="en-US" sz="1500" dirty="0" err="1" smtClean="0"/>
              <a:t>ord.repartition</a:t>
            </a:r>
            <a:r>
              <a:rPr lang="en-US" sz="1500" dirty="0" smtClean="0"/>
              <a:t>(5</a:t>
            </a:r>
            <a:r>
              <a:rPr lang="en-US" sz="1500" dirty="0"/>
              <a:t>)</a:t>
            </a:r>
          </a:p>
          <a:p>
            <a:r>
              <a:rPr lang="en-US" sz="1500" dirty="0" err="1" smtClean="0"/>
              <a:t>ord.glom</a:t>
            </a:r>
            <a:r>
              <a:rPr lang="en-US" sz="1500" dirty="0"/>
              <a:t>().map(</a:t>
            </a:r>
            <a:r>
              <a:rPr lang="en-US" sz="1500" dirty="0" err="1"/>
              <a:t>len</a:t>
            </a:r>
            <a:r>
              <a:rPr lang="en-US" sz="1500" dirty="0"/>
              <a:t>).collect()</a:t>
            </a:r>
          </a:p>
          <a:p>
            <a:endParaRPr lang="en-US" sz="1500" dirty="0"/>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Tree>
    <p:extLst>
      <p:ext uri="{BB962C8B-B14F-4D97-AF65-F5344CB8AC3E}">
        <p14:creationId xmlns="" xmlns:p14="http://schemas.microsoft.com/office/powerpoint/2010/main" val="17084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5" name="Rectangle 4"/>
          <p:cNvSpPr/>
          <p:nvPr/>
        </p:nvSpPr>
        <p:spPr>
          <a:xfrm>
            <a:off x="1565189" y="4271227"/>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r>
              <a:rPr lang="en-US" dirty="0" smtClean="0">
                <a:solidFill>
                  <a:srgbClr val="FF0000"/>
                </a:solidFill>
              </a:rPr>
              <a:t>400</a:t>
            </a:r>
            <a:r>
              <a:rPr lang="en-US" dirty="0" smtClean="0"/>
              <a:t>)</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350</a:t>
            </a:r>
            <a:r>
              <a:rPr lang="en-US" dirty="0" smtClean="0"/>
              <a:t>)</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50</a:t>
            </a:r>
            <a:r>
              <a:rPr lang="en-US" dirty="0" smtClean="0"/>
              <a:t>)</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r>
              <a:rPr lang="en-US" dirty="0" smtClean="0">
                <a:solidFill>
                  <a:srgbClr val="FF0000"/>
                </a:solidFill>
              </a:rPr>
              <a:t>500</a:t>
            </a:r>
            <a:r>
              <a:rPr lang="en-US" dirty="0" smtClean="0"/>
              <a:t>)</a:t>
            </a:r>
            <a:endParaRPr lang="en-US" dirty="0"/>
          </a:p>
        </p:txBody>
      </p:sp>
      <p:cxnSp>
        <p:nvCxnSpPr>
          <p:cNvPr id="12" name="Straight Arrow Connector 11"/>
          <p:cNvCxnSpPr>
            <a:stCxn id="29" idx="3"/>
            <a:endCxn id="9" idx="1"/>
          </p:cNvCxnSpPr>
          <p:nvPr/>
        </p:nvCxnSpPr>
        <p:spPr>
          <a:xfrm>
            <a:off x="3163327" y="2187234"/>
            <a:ext cx="1775257" cy="498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9" idx="3"/>
            <a:endCxn id="61" idx="1"/>
          </p:cNvCxnSpPr>
          <p:nvPr/>
        </p:nvCxnSpPr>
        <p:spPr>
          <a:xfrm>
            <a:off x="3163327" y="2187234"/>
            <a:ext cx="1783493" cy="1772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a:endCxn id="61" idx="1"/>
          </p:cNvCxnSpPr>
          <p:nvPr/>
        </p:nvCxnSpPr>
        <p:spPr>
          <a:xfrm>
            <a:off x="3163329" y="2787556"/>
            <a:ext cx="1783491" cy="1172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a:endCxn id="61" idx="1"/>
          </p:cNvCxnSpPr>
          <p:nvPr/>
        </p:nvCxnSpPr>
        <p:spPr>
          <a:xfrm>
            <a:off x="3171566" y="3323014"/>
            <a:ext cx="1775254" cy="636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a:off x="3163328" y="3858472"/>
            <a:ext cx="1783492" cy="1015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55092" y="2686049"/>
            <a:ext cx="1783492" cy="1774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a:endCxn id="61" idx="1"/>
          </p:cNvCxnSpPr>
          <p:nvPr/>
        </p:nvCxnSpPr>
        <p:spPr>
          <a:xfrm flipV="1">
            <a:off x="3155092" y="3959980"/>
            <a:ext cx="1791728" cy="500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r>
              <a:rPr lang="en-US" dirty="0" smtClean="0">
                <a:solidFill>
                  <a:srgbClr val="FF0000"/>
                </a:solidFill>
              </a:rPr>
              <a:t>500</a:t>
            </a:r>
            <a:r>
              <a:rPr lang="en-US" dirty="0" smtClean="0"/>
              <a:t>)</a:t>
            </a:r>
            <a:endParaRPr lang="en-US" dirty="0"/>
          </a:p>
        </p:txBody>
      </p:sp>
      <p:sp>
        <p:nvSpPr>
          <p:cNvPr id="62" name="TextBox 61"/>
          <p:cNvSpPr txBox="1"/>
          <p:nvPr/>
        </p:nvSpPr>
        <p:spPr>
          <a:xfrm>
            <a:off x="3259905" y="1262290"/>
            <a:ext cx="2026509" cy="784830"/>
          </a:xfrm>
          <a:prstGeom prst="rect">
            <a:avLst/>
          </a:prstGeom>
          <a:noFill/>
        </p:spPr>
        <p:txBody>
          <a:bodyPr wrap="square" rtlCol="0">
            <a:spAutoFit/>
          </a:bodyPr>
          <a:lstStyle/>
          <a:p>
            <a:pPr algn="ctr"/>
            <a:r>
              <a:rPr lang="en-US" sz="1500" b="1" dirty="0">
                <a:solidFill>
                  <a:srgbClr val="FF0000"/>
                </a:solidFill>
              </a:rPr>
              <a:t>r</a:t>
            </a:r>
            <a:r>
              <a:rPr lang="en-US" sz="1500" b="1" dirty="0" smtClean="0">
                <a:solidFill>
                  <a:srgbClr val="FF0000"/>
                </a:solidFill>
              </a:rPr>
              <a:t>epartition(2)</a:t>
            </a:r>
          </a:p>
          <a:p>
            <a:pPr algn="ctr"/>
            <a:r>
              <a:rPr lang="en-US" sz="1500" i="1" dirty="0" smtClean="0"/>
              <a:t>Lots of Shuffling in Repartition.</a:t>
            </a:r>
            <a:endParaRPr lang="en-US" sz="1500" i="1" dirty="0"/>
          </a:p>
        </p:txBody>
      </p:sp>
      <p:sp>
        <p:nvSpPr>
          <p:cNvPr id="29" name="Rectangle 28"/>
          <p:cNvSpPr/>
          <p:nvPr/>
        </p:nvSpPr>
        <p:spPr>
          <a:xfrm>
            <a:off x="1573424" y="199776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Tree>
    <p:extLst>
      <p:ext uri="{BB962C8B-B14F-4D97-AF65-F5344CB8AC3E}">
        <p14:creationId xmlns="" xmlns:p14="http://schemas.microsoft.com/office/powerpoint/2010/main" val="17191030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547" y="817173"/>
            <a:ext cx="11502189" cy="1938992"/>
          </a:xfrm>
          <a:prstGeom prst="rect">
            <a:avLst/>
          </a:prstGeom>
          <a:noFill/>
        </p:spPr>
        <p:txBody>
          <a:bodyPr wrap="square" rtlCol="0">
            <a:spAutoFit/>
          </a:bodyPr>
          <a:lstStyle/>
          <a:p>
            <a:r>
              <a:rPr lang="en-US" sz="1500" b="1" dirty="0" err="1"/>
              <a:t>repartitionAndSortWithinPartitions</a:t>
            </a:r>
            <a:r>
              <a:rPr lang="en-US" sz="1500" b="1" dirty="0"/>
              <a:t>(</a:t>
            </a:r>
            <a:r>
              <a:rPr lang="en-US" sz="1500" b="1" dirty="0" err="1"/>
              <a:t>numPartitions</a:t>
            </a:r>
            <a:r>
              <a:rPr lang="en-US" sz="1500" b="1" dirty="0"/>
              <a:t>=None, </a:t>
            </a:r>
            <a:r>
              <a:rPr lang="en-US" sz="1500" b="1" dirty="0" err="1"/>
              <a:t>partitionFunc</a:t>
            </a:r>
            <a:r>
              <a:rPr lang="en-US" sz="1500" b="1" dirty="0"/>
              <a:t>=&lt;function </a:t>
            </a:r>
            <a:r>
              <a:rPr lang="en-US" sz="1500" b="1" dirty="0" err="1"/>
              <a:t>portable_hash</a:t>
            </a:r>
            <a:r>
              <a:rPr lang="en-US" sz="1500" b="1" dirty="0"/>
              <a:t>&gt;, ascending=True, </a:t>
            </a:r>
            <a:r>
              <a:rPr lang="en-US" sz="1500" b="1" dirty="0" err="1" smtClean="0"/>
              <a:t>keyfunc</a:t>
            </a:r>
            <a:r>
              <a:rPr lang="en-US" sz="1500" b="1" dirty="0" smtClean="0"/>
              <a:t>)</a:t>
            </a:r>
          </a:p>
          <a:p>
            <a:pPr marL="285750" indent="-285750">
              <a:buFont typeface="Arial" panose="020B0604020202020204" pitchFamily="34" charset="0"/>
              <a:buChar char="•"/>
            </a:pPr>
            <a:r>
              <a:rPr lang="en-US" sz="1500" dirty="0" smtClean="0"/>
              <a:t>Repartition </a:t>
            </a:r>
            <a:r>
              <a:rPr lang="en-US" sz="1500" dirty="0"/>
              <a:t>the RDD according to the given </a:t>
            </a:r>
            <a:r>
              <a:rPr lang="en-US" sz="1500" dirty="0" err="1"/>
              <a:t>partitioner</a:t>
            </a:r>
            <a:r>
              <a:rPr lang="en-US" sz="1500" dirty="0"/>
              <a:t> and, within each resulting partition, sort records by their keys</a:t>
            </a:r>
            <a:r>
              <a:rPr lang="en-US" sz="1500" dirty="0" smtClean="0"/>
              <a:t>.</a:t>
            </a:r>
          </a:p>
          <a:p>
            <a:pPr marL="285750" indent="-285750">
              <a:buFont typeface="Arial" panose="020B0604020202020204" pitchFamily="34" charset="0"/>
              <a:buChar char="•"/>
            </a:pPr>
            <a:r>
              <a:rPr lang="en-US" sz="1500" dirty="0" smtClean="0"/>
              <a:t>Need a key value paid RDD.</a:t>
            </a:r>
            <a:endParaRPr lang="en-US" sz="1500" dirty="0"/>
          </a:p>
          <a:p>
            <a:endParaRPr lang="en-US" sz="1500" b="1" dirty="0"/>
          </a:p>
          <a:p>
            <a:r>
              <a:rPr lang="en-US" sz="1500" dirty="0" smtClean="0"/>
              <a:t>Ex - </a:t>
            </a:r>
            <a:endParaRPr lang="en-US" sz="1500" dirty="0"/>
          </a:p>
          <a:p>
            <a:r>
              <a:rPr lang="en-US" sz="1500" dirty="0" err="1" smtClean="0"/>
              <a:t>rdd</a:t>
            </a:r>
            <a:r>
              <a:rPr lang="en-US" sz="1500" dirty="0" smtClean="0"/>
              <a:t> </a:t>
            </a:r>
            <a:r>
              <a:rPr lang="en-US" sz="1500" dirty="0"/>
              <a:t>= </a:t>
            </a:r>
            <a:r>
              <a:rPr lang="en-US" sz="1500" dirty="0" err="1"/>
              <a:t>sc.parallelize</a:t>
            </a:r>
            <a:r>
              <a:rPr lang="en-US" sz="1500" dirty="0" smtClean="0"/>
              <a:t>(((9, </a:t>
            </a:r>
            <a:r>
              <a:rPr lang="en-US" sz="1500" dirty="0"/>
              <a:t>('</a:t>
            </a:r>
            <a:r>
              <a:rPr lang="en-US" sz="1500" dirty="0" err="1"/>
              <a:t>a','z</a:t>
            </a:r>
            <a:r>
              <a:rPr lang="en-US" sz="1500" dirty="0"/>
              <a:t>')), </a:t>
            </a:r>
            <a:r>
              <a:rPr lang="en-US" sz="1500" dirty="0" smtClean="0"/>
              <a:t>(3, </a:t>
            </a:r>
            <a:r>
              <a:rPr lang="en-US" sz="1500" dirty="0"/>
              <a:t>('</a:t>
            </a:r>
            <a:r>
              <a:rPr lang="en-US" sz="1500" dirty="0" err="1"/>
              <a:t>x','f</a:t>
            </a:r>
            <a:r>
              <a:rPr lang="en-US" sz="1500" dirty="0"/>
              <a:t>')), </a:t>
            </a:r>
            <a:r>
              <a:rPr lang="en-US" sz="1500" dirty="0" smtClean="0"/>
              <a:t>(6, </a:t>
            </a:r>
            <a:r>
              <a:rPr lang="en-US" sz="1500" dirty="0"/>
              <a:t>('</a:t>
            </a:r>
            <a:r>
              <a:rPr lang="en-US" sz="1500" dirty="0" err="1"/>
              <a:t>j','b</a:t>
            </a:r>
            <a:r>
              <a:rPr lang="en-US" sz="1500" dirty="0"/>
              <a:t>')), </a:t>
            </a:r>
            <a:r>
              <a:rPr lang="en-US" sz="1500" dirty="0" smtClean="0"/>
              <a:t>(4, </a:t>
            </a:r>
            <a:r>
              <a:rPr lang="en-US" sz="1500" dirty="0"/>
              <a:t>('</a:t>
            </a:r>
            <a:r>
              <a:rPr lang="en-US" sz="1500" dirty="0" err="1"/>
              <a:t>a','b</a:t>
            </a:r>
            <a:r>
              <a:rPr lang="en-US" sz="1500" dirty="0"/>
              <a:t>')), </a:t>
            </a:r>
            <a:r>
              <a:rPr lang="en-US" sz="1500" dirty="0" smtClean="0"/>
              <a:t>(8, </a:t>
            </a:r>
            <a:r>
              <a:rPr lang="en-US" sz="1500" dirty="0"/>
              <a:t>('</a:t>
            </a:r>
            <a:r>
              <a:rPr lang="en-US" sz="1500" dirty="0" err="1"/>
              <a:t>s','b</a:t>
            </a:r>
            <a:r>
              <a:rPr lang="en-US" sz="1500" dirty="0"/>
              <a:t>')), (1, ('</a:t>
            </a:r>
            <a:r>
              <a:rPr lang="en-US" sz="1500" dirty="0" err="1"/>
              <a:t>a','b</a:t>
            </a:r>
            <a:r>
              <a:rPr lang="en-US" sz="1500" dirty="0" smtClean="0"/>
              <a:t>'))),2)</a:t>
            </a:r>
            <a:endParaRPr lang="en-US" sz="1500" dirty="0"/>
          </a:p>
          <a:p>
            <a:r>
              <a:rPr lang="en-US" sz="1500" dirty="0" smtClean="0"/>
              <a:t>rdd2 </a:t>
            </a:r>
            <a:r>
              <a:rPr lang="en-US" sz="1500" dirty="0"/>
              <a:t>= </a:t>
            </a:r>
            <a:r>
              <a:rPr lang="en-US" sz="1500" dirty="0" err="1"/>
              <a:t>rdd.repartitionAndSortWithinPartitions</a:t>
            </a:r>
            <a:r>
              <a:rPr lang="en-US" sz="1500" dirty="0"/>
              <a:t>(2, lambda x : x % 2, True)</a:t>
            </a:r>
          </a:p>
          <a:p>
            <a:r>
              <a:rPr lang="en-US" sz="1500" dirty="0" smtClean="0"/>
              <a:t>rdd2.glom</a:t>
            </a:r>
            <a:r>
              <a:rPr lang="en-US" sz="1500" dirty="0"/>
              <a:t>().collect()</a:t>
            </a:r>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and Sort</a:t>
            </a:r>
            <a:endParaRPr lang="en-US" sz="3500" dirty="0"/>
          </a:p>
        </p:txBody>
      </p:sp>
    </p:spTree>
    <p:extLst>
      <p:ext uri="{BB962C8B-B14F-4D97-AF65-F5344CB8AC3E}">
        <p14:creationId xmlns="" xmlns:p14="http://schemas.microsoft.com/office/powerpoint/2010/main" val="188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840" y="3196247"/>
            <a:ext cx="10668000" cy="1985354"/>
            <a:chOff x="444844" y="2347063"/>
            <a:chExt cx="10668000" cy="2051942"/>
          </a:xfrm>
        </p:grpSpPr>
        <p:sp>
          <p:nvSpPr>
            <p:cNvPr id="4" name="Rectangle 3"/>
            <p:cNvSpPr/>
            <p:nvPr/>
          </p:nvSpPr>
          <p:spPr>
            <a:xfrm>
              <a:off x="444844" y="2347063"/>
              <a:ext cx="10668000" cy="20519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an 4"/>
            <p:cNvSpPr/>
            <p:nvPr/>
          </p:nvSpPr>
          <p:spPr>
            <a:xfrm>
              <a:off x="1022009" y="3172310"/>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pic>
          <p:nvPicPr>
            <p:cNvPr id="6" name="Picture 5"/>
            <p:cNvPicPr>
              <a:picLocks noChangeAspect="1"/>
            </p:cNvPicPr>
            <p:nvPr/>
          </p:nvPicPr>
          <p:blipFill>
            <a:blip r:embed="rId2"/>
            <a:stretch>
              <a:fillRect/>
            </a:stretch>
          </p:blipFill>
          <p:spPr>
            <a:xfrm>
              <a:off x="249684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7" name="Rounded Rectangle 6"/>
            <p:cNvSpPr/>
            <p:nvPr/>
          </p:nvSpPr>
          <p:spPr>
            <a:xfrm>
              <a:off x="4489621" y="3126468"/>
              <a:ext cx="1375720"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8" name="Picture 7"/>
            <p:cNvPicPr>
              <a:picLocks noChangeAspect="1"/>
            </p:cNvPicPr>
            <p:nvPr/>
          </p:nvPicPr>
          <p:blipFill>
            <a:blip r:embed="rId2"/>
            <a:stretch>
              <a:fillRect/>
            </a:stretch>
          </p:blipFill>
          <p:spPr>
            <a:xfrm>
              <a:off x="647906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9" name="Rounded Rectangle 8"/>
            <p:cNvSpPr/>
            <p:nvPr/>
          </p:nvSpPr>
          <p:spPr>
            <a:xfrm>
              <a:off x="8027773" y="3130795"/>
              <a:ext cx="1404551"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0" name="TextBox 9"/>
            <p:cNvSpPr txBox="1"/>
            <p:nvPr/>
          </p:nvSpPr>
          <p:spPr>
            <a:xfrm>
              <a:off x="2751438"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1" name="TextBox 10"/>
            <p:cNvSpPr txBox="1"/>
            <p:nvPr/>
          </p:nvSpPr>
          <p:spPr>
            <a:xfrm>
              <a:off x="6707233"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smtClean="0"/>
                <a:t>RAM</a:t>
              </a:r>
              <a:endParaRPr lang="en-US" dirty="0"/>
            </a:p>
          </p:txBody>
        </p:sp>
        <p:sp>
          <p:nvSpPr>
            <p:cNvPr id="12" name="Can 11"/>
            <p:cNvSpPr/>
            <p:nvPr/>
          </p:nvSpPr>
          <p:spPr>
            <a:xfrm>
              <a:off x="10268465" y="2949146"/>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cxnSp>
          <p:nvCxnSpPr>
            <p:cNvPr id="13" name="Straight Arrow Connector 12"/>
            <p:cNvCxnSpPr/>
            <p:nvPr/>
          </p:nvCxnSpPr>
          <p:spPr>
            <a:xfrm>
              <a:off x="1830105" y="3524696"/>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3768811" y="3332205"/>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a:off x="5926952" y="3353009"/>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7561819" y="3369484"/>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7" name="Straight Arrow Connector 16"/>
            <p:cNvCxnSpPr/>
            <p:nvPr/>
          </p:nvCxnSpPr>
          <p:spPr>
            <a:xfrm>
              <a:off x="9716530" y="3320058"/>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grpSp>
      <p:grpSp>
        <p:nvGrpSpPr>
          <p:cNvPr id="18" name="Group 17"/>
          <p:cNvGrpSpPr/>
          <p:nvPr/>
        </p:nvGrpSpPr>
        <p:grpSpPr>
          <a:xfrm>
            <a:off x="600840" y="795748"/>
            <a:ext cx="10668000" cy="1742155"/>
            <a:chOff x="444844" y="2385575"/>
            <a:chExt cx="10668000" cy="2372497"/>
          </a:xfrm>
        </p:grpSpPr>
        <p:sp>
          <p:nvSpPr>
            <p:cNvPr id="19" name="Rectangle 18"/>
            <p:cNvSpPr/>
            <p:nvPr/>
          </p:nvSpPr>
          <p:spPr>
            <a:xfrm>
              <a:off x="444844" y="2385575"/>
              <a:ext cx="10668000" cy="23724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a:off x="2106060"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29" name="Straight Arrow Connector 28"/>
            <p:cNvCxnSpPr/>
            <p:nvPr/>
          </p:nvCxnSpPr>
          <p:spPr>
            <a:xfrm>
              <a:off x="3933566"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0" name="Straight Arrow Connector 29"/>
            <p:cNvCxnSpPr/>
            <p:nvPr/>
          </p:nvCxnSpPr>
          <p:spPr>
            <a:xfrm>
              <a:off x="5593318" y="3791813"/>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1" name="Straight Arrow Connector 30"/>
            <p:cNvCxnSpPr/>
            <p:nvPr/>
          </p:nvCxnSpPr>
          <p:spPr>
            <a:xfrm>
              <a:off x="7574693" y="3769245"/>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grpSp>
      <p:sp>
        <p:nvSpPr>
          <p:cNvPr id="36" name="TextBox 35"/>
          <p:cNvSpPr txBox="1"/>
          <p:nvPr/>
        </p:nvSpPr>
        <p:spPr>
          <a:xfrm>
            <a:off x="2098781" y="1137540"/>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7" name="TextBox 36"/>
          <p:cNvSpPr txBox="1"/>
          <p:nvPr/>
        </p:nvSpPr>
        <p:spPr>
          <a:xfrm>
            <a:off x="5610307" y="1003885"/>
            <a:ext cx="922638" cy="646331"/>
          </a:xfrm>
          <a:prstGeom prst="rect">
            <a:avLst/>
          </a:prstGeom>
          <a:noFill/>
        </p:spPr>
        <p:txBody>
          <a:bodyPr wrap="square" rtlCol="0">
            <a:spAutoFit/>
          </a:bodyPr>
          <a:lstStyle/>
          <a:p>
            <a:r>
              <a:rPr lang="en-US" dirty="0" smtClean="0"/>
              <a:t>HDFS</a:t>
            </a:r>
          </a:p>
          <a:p>
            <a:r>
              <a:rPr lang="en-US" dirty="0" smtClean="0"/>
              <a:t>Reads</a:t>
            </a:r>
            <a:endParaRPr lang="en-US" dirty="0"/>
          </a:p>
        </p:txBody>
      </p:sp>
      <p:sp>
        <p:nvSpPr>
          <p:cNvPr id="38" name="TextBox 37"/>
          <p:cNvSpPr txBox="1"/>
          <p:nvPr/>
        </p:nvSpPr>
        <p:spPr>
          <a:xfrm>
            <a:off x="3932345" y="1076795"/>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39" name="TextBox 38"/>
          <p:cNvSpPr txBox="1"/>
          <p:nvPr/>
        </p:nvSpPr>
        <p:spPr>
          <a:xfrm>
            <a:off x="7563445" y="1021590"/>
            <a:ext cx="922638" cy="646331"/>
          </a:xfrm>
          <a:prstGeom prst="rect">
            <a:avLst/>
          </a:prstGeom>
          <a:noFill/>
        </p:spPr>
        <p:txBody>
          <a:bodyPr wrap="square" rtlCol="0">
            <a:spAutoFit/>
          </a:bodyPr>
          <a:lstStyle/>
          <a:p>
            <a:r>
              <a:rPr lang="en-US" dirty="0" smtClean="0"/>
              <a:t>HDFS</a:t>
            </a:r>
          </a:p>
          <a:p>
            <a:r>
              <a:rPr lang="en-US" dirty="0" smtClean="0"/>
              <a:t>Writes</a:t>
            </a:r>
            <a:endParaRPr lang="en-US" dirty="0"/>
          </a:p>
        </p:txBody>
      </p:sp>
      <p:sp>
        <p:nvSpPr>
          <p:cNvPr id="40" name="Rectangle 39"/>
          <p:cNvSpPr/>
          <p:nvPr/>
        </p:nvSpPr>
        <p:spPr>
          <a:xfrm>
            <a:off x="5066726" y="500563"/>
            <a:ext cx="1398135" cy="32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Map Reduce</a:t>
            </a:r>
            <a:endParaRPr lang="en-US" b="1" dirty="0">
              <a:solidFill>
                <a:schemeClr val="tx1"/>
              </a:solidFill>
            </a:endParaRPr>
          </a:p>
        </p:txBody>
      </p:sp>
      <p:sp>
        <p:nvSpPr>
          <p:cNvPr id="41" name="Rectangle 40"/>
          <p:cNvSpPr/>
          <p:nvPr/>
        </p:nvSpPr>
        <p:spPr>
          <a:xfrm>
            <a:off x="5134810" y="2917053"/>
            <a:ext cx="1398135" cy="30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Spark</a:t>
            </a:r>
            <a:endParaRPr lang="en-US" b="1" dirty="0">
              <a:solidFill>
                <a:schemeClr val="tx1"/>
              </a:solidFill>
            </a:endParaRPr>
          </a:p>
        </p:txBody>
      </p:sp>
      <p:sp>
        <p:nvSpPr>
          <p:cNvPr id="42" name="Can 41"/>
          <p:cNvSpPr/>
          <p:nvPr/>
        </p:nvSpPr>
        <p:spPr>
          <a:xfrm>
            <a:off x="1335213" y="1510989"/>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3" name="Can 42"/>
          <p:cNvSpPr/>
          <p:nvPr/>
        </p:nvSpPr>
        <p:spPr>
          <a:xfrm>
            <a:off x="8577751"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4" name="Rounded Rectangle 43"/>
          <p:cNvSpPr/>
          <p:nvPr/>
        </p:nvSpPr>
        <p:spPr>
          <a:xfrm>
            <a:off x="3067256"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
        <p:nvSpPr>
          <p:cNvPr id="45" name="Can 44"/>
          <p:cNvSpPr/>
          <p:nvPr/>
        </p:nvSpPr>
        <p:spPr>
          <a:xfrm>
            <a:off x="4781070"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solidFill>
              </a:rPr>
              <a:t>HDFS</a:t>
            </a:r>
            <a:endParaRPr lang="en-US" b="1" dirty="0">
              <a:solidFill>
                <a:schemeClr val="tx1"/>
              </a:solidFill>
            </a:endParaRPr>
          </a:p>
        </p:txBody>
      </p:sp>
      <p:sp>
        <p:nvSpPr>
          <p:cNvPr id="46" name="Rounded Rectangle 45"/>
          <p:cNvSpPr/>
          <p:nvPr/>
        </p:nvSpPr>
        <p:spPr>
          <a:xfrm>
            <a:off x="6600178"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tx1"/>
                </a:solidFill>
              </a:rPr>
              <a:t>MR</a:t>
            </a:r>
            <a:endParaRPr lang="en-US" dirty="0">
              <a:solidFill>
                <a:schemeClr val="tx1"/>
              </a:solidFill>
            </a:endParaRPr>
          </a:p>
        </p:txBody>
      </p:sp>
    </p:spTree>
    <p:extLst>
      <p:ext uri="{BB962C8B-B14F-4D97-AF65-F5344CB8AC3E}">
        <p14:creationId xmlns="" xmlns:p14="http://schemas.microsoft.com/office/powerpoint/2010/main" val="40524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782" y="751269"/>
            <a:ext cx="11502189" cy="6740307"/>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 shuffle=False):</a:t>
            </a:r>
            <a:endParaRPr lang="en-US" dirty="0"/>
          </a:p>
          <a:p>
            <a:pPr marL="285750" indent="-285750">
              <a:buFont typeface="Arial" panose="020B0604020202020204" pitchFamily="34" charset="0"/>
              <a:buChar char="•"/>
            </a:pPr>
            <a:r>
              <a:rPr lang="en-US" dirty="0"/>
              <a:t>Return a new RDD that is reduced into `</a:t>
            </a:r>
            <a:r>
              <a:rPr lang="en-US" dirty="0" err="1"/>
              <a:t>numPartitions</a:t>
            </a:r>
            <a:r>
              <a:rPr lang="en-US" dirty="0"/>
              <a:t>` partitions.</a:t>
            </a:r>
            <a:endParaRPr lang="en-US" dirty="0" smtClean="0"/>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pPr marL="285750" indent="-285750">
              <a:buFont typeface="Arial" panose="020B0604020202020204" pitchFamily="34" charset="0"/>
              <a:buChar char="•"/>
            </a:pPr>
            <a:r>
              <a:rPr lang="en-US" dirty="0"/>
              <a:t>By Default Coalesce can be only used for decreasing the </a:t>
            </a:r>
            <a:r>
              <a:rPr lang="en-US" dirty="0" smtClean="0"/>
              <a:t>partitions. But </a:t>
            </a:r>
            <a:r>
              <a:rPr lang="en-US" dirty="0"/>
              <a:t>by passing shuffle=True parameter it behaves like repartition and we can increase the partitions as well.</a:t>
            </a:r>
          </a:p>
          <a:p>
            <a:pPr marL="285750" indent="-285750">
              <a:buFont typeface="Arial" panose="020B0604020202020204" pitchFamily="34" charset="0"/>
              <a:buChar char="•"/>
            </a:pPr>
            <a:endParaRPr lang="en-US" dirty="0" smtClean="0"/>
          </a:p>
          <a:p>
            <a:r>
              <a:rPr lang="en-US" b="1" i="1" dirty="0" smtClean="0"/>
              <a:t>#Reduce number of partitions using coalesce</a:t>
            </a:r>
          </a:p>
          <a:p>
            <a:r>
              <a:rPr lang="en-US" dirty="0" err="1" smtClean="0"/>
              <a:t>rdd</a:t>
            </a:r>
            <a:r>
              <a:rPr lang="en-US" dirty="0" smtClean="0"/>
              <a:t> </a:t>
            </a:r>
            <a:r>
              <a:rPr lang="en-US" dirty="0"/>
              <a:t>= </a:t>
            </a:r>
            <a:r>
              <a:rPr lang="en-US" dirty="0" err="1"/>
              <a:t>sc.textFile</a:t>
            </a:r>
            <a:r>
              <a:rPr lang="en-US" dirty="0"/>
              <a:t>('practice/</a:t>
            </a:r>
            <a:r>
              <a:rPr lang="en-US" dirty="0" err="1"/>
              <a:t>retail_db</a:t>
            </a:r>
            <a:r>
              <a:rPr lang="en-US" dirty="0"/>
              <a:t>/orders')</a:t>
            </a:r>
          </a:p>
          <a:p>
            <a:r>
              <a:rPr lang="en-US" dirty="0" err="1" smtClean="0"/>
              <a:t>rdd.getNumPartitions</a:t>
            </a:r>
            <a:r>
              <a:rPr lang="en-US" dirty="0" smtClean="0"/>
              <a:t>()</a:t>
            </a:r>
          </a:p>
          <a:p>
            <a:r>
              <a:rPr lang="en-US" dirty="0" err="1" smtClean="0"/>
              <a:t>rdd.coalesce</a:t>
            </a:r>
            <a:r>
              <a:rPr lang="en-US" dirty="0" smtClean="0"/>
              <a:t>(1).</a:t>
            </a:r>
            <a:r>
              <a:rPr lang="en-US" dirty="0" err="1" smtClean="0"/>
              <a:t>getNumPartitions</a:t>
            </a:r>
            <a:r>
              <a:rPr lang="en-US" dirty="0" smtClean="0"/>
              <a:t>()</a:t>
            </a:r>
          </a:p>
          <a:p>
            <a:endParaRPr lang="en-US" dirty="0"/>
          </a:p>
          <a:p>
            <a:r>
              <a:rPr lang="en-US" b="1" i="1" dirty="0" smtClean="0"/>
              <a:t>#Try increase </a:t>
            </a:r>
            <a:r>
              <a:rPr lang="en-US" b="1" i="1" dirty="0"/>
              <a:t>number of partitions using coalesce</a:t>
            </a:r>
          </a:p>
          <a:p>
            <a:r>
              <a:rPr lang="en-US" dirty="0" err="1"/>
              <a:t>rdd.coalesce</a:t>
            </a:r>
            <a:r>
              <a:rPr lang="en-US" dirty="0"/>
              <a:t>(5).</a:t>
            </a:r>
            <a:r>
              <a:rPr lang="en-US" dirty="0" err="1"/>
              <a:t>getNumPartitions</a:t>
            </a:r>
            <a:r>
              <a:rPr lang="en-US" dirty="0" smtClean="0"/>
              <a:t>()</a:t>
            </a:r>
          </a:p>
          <a:p>
            <a:endParaRPr lang="en-US" dirty="0"/>
          </a:p>
          <a:p>
            <a:r>
              <a:rPr lang="en-US" b="1" i="1" dirty="0" smtClean="0"/>
              <a:t>#Try increase number of partitions using coalesce and shuffle </a:t>
            </a:r>
            <a:r>
              <a:rPr lang="en-US" b="1" i="1" dirty="0" err="1" smtClean="0"/>
              <a:t>param</a:t>
            </a:r>
            <a:endParaRPr lang="en-US" b="1" i="1" dirty="0"/>
          </a:p>
          <a:p>
            <a:r>
              <a:rPr lang="en-US" dirty="0" err="1"/>
              <a:t>rdd.coalesce</a:t>
            </a:r>
            <a:r>
              <a:rPr lang="en-US" dirty="0"/>
              <a:t>(5).</a:t>
            </a:r>
            <a:r>
              <a:rPr lang="en-US" dirty="0" err="1"/>
              <a:t>getNumPartitions</a:t>
            </a:r>
            <a:r>
              <a:rPr lang="en-US" dirty="0"/>
              <a:t>()</a:t>
            </a:r>
          </a:p>
          <a:p>
            <a:endParaRPr lang="en-US" dirty="0"/>
          </a:p>
          <a:p>
            <a:endParaRPr lang="en-US" dirty="0"/>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a:t>
            </a:r>
            <a:r>
              <a:rPr lang="en-US" sz="3500" dirty="0" smtClean="0"/>
              <a:t>oalesce</a:t>
            </a:r>
            <a:endParaRPr lang="en-US" sz="3500" dirty="0"/>
          </a:p>
        </p:txBody>
      </p:sp>
    </p:spTree>
    <p:extLst>
      <p:ext uri="{BB962C8B-B14F-4D97-AF65-F5344CB8AC3E}">
        <p14:creationId xmlns="" xmlns:p14="http://schemas.microsoft.com/office/powerpoint/2010/main" val="3593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smtClean="0">
                <a:solidFill>
                  <a:srgbClr val="FF0000"/>
                </a:solidFill>
              </a:rPr>
              <a:t>100</a:t>
            </a:r>
            <a:r>
              <a:rPr lang="en-US" dirty="0" smtClean="0"/>
              <a:t>)</a:t>
            </a:r>
            <a:endParaRPr lang="en-US" dirty="0"/>
          </a:p>
        </p:txBody>
      </p:sp>
      <p:sp>
        <p:nvSpPr>
          <p:cNvPr id="6" name="Rectangle 5"/>
          <p:cNvSpPr/>
          <p:nvPr/>
        </p:nvSpPr>
        <p:spPr>
          <a:xfrm>
            <a:off x="1573425" y="3669002"/>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4(3)</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r>
              <a:rPr lang="en-US" dirty="0" smtClean="0">
                <a:solidFill>
                  <a:srgbClr val="FF0000"/>
                </a:solidFill>
              </a:rPr>
              <a:t>5</a:t>
            </a:r>
            <a:r>
              <a:rPr lang="en-US" dirty="0" smtClean="0"/>
              <a:t>)</a:t>
            </a:r>
            <a:endParaRPr lang="en-US" dirty="0"/>
          </a:p>
        </p:txBody>
      </p:sp>
      <p:sp>
        <p:nvSpPr>
          <p:cNvPr id="8" name="Rectangle 7"/>
          <p:cNvSpPr/>
          <p:nvPr/>
        </p:nvSpPr>
        <p:spPr>
          <a:xfrm>
            <a:off x="1573425" y="2491946"/>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r>
              <a:rPr lang="en-US" dirty="0" smtClean="0">
                <a:solidFill>
                  <a:srgbClr val="FF0000"/>
                </a:solidFill>
              </a:rPr>
              <a:t>300</a:t>
            </a:r>
            <a:r>
              <a:rPr lang="en-US" dirty="0" smtClean="0"/>
              <a:t>)</a:t>
            </a:r>
            <a:endParaRPr lang="en-US" dirty="0"/>
          </a:p>
        </p:txBody>
      </p:sp>
      <p:cxnSp>
        <p:nvCxnSpPr>
          <p:cNvPr id="16" name="Straight Arrow Connector 15"/>
          <p:cNvCxnSpPr>
            <a:stCxn id="8" idx="3"/>
            <a:endCxn id="22" idx="1"/>
          </p:cNvCxnSpPr>
          <p:nvPr/>
        </p:nvCxnSpPr>
        <p:spPr>
          <a:xfrm flipV="1">
            <a:off x="3163328" y="2479589"/>
            <a:ext cx="1701113" cy="201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25" idx="1"/>
          </p:cNvCxnSpPr>
          <p:nvPr/>
        </p:nvCxnSpPr>
        <p:spPr>
          <a:xfrm flipV="1">
            <a:off x="3163328" y="3727143"/>
            <a:ext cx="1701113" cy="131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321838" y="1247396"/>
            <a:ext cx="2026509" cy="553998"/>
          </a:xfrm>
          <a:prstGeom prst="rect">
            <a:avLst/>
          </a:prstGeom>
          <a:noFill/>
        </p:spPr>
        <p:txBody>
          <a:bodyPr wrap="square" rtlCol="0">
            <a:spAutoFit/>
          </a:bodyPr>
          <a:lstStyle/>
          <a:p>
            <a:pPr algn="ctr"/>
            <a:r>
              <a:rPr lang="en-US" sz="1500" b="1" dirty="0">
                <a:solidFill>
                  <a:srgbClr val="FF0000"/>
                </a:solidFill>
              </a:rPr>
              <a:t>c</a:t>
            </a:r>
            <a:r>
              <a:rPr lang="en-US" sz="1500" b="1" dirty="0" smtClean="0">
                <a:solidFill>
                  <a:srgbClr val="FF0000"/>
                </a:solidFill>
              </a:rPr>
              <a:t>oalesce(2)</a:t>
            </a:r>
          </a:p>
          <a:p>
            <a:pPr algn="ctr"/>
            <a:r>
              <a:rPr lang="en-US" sz="1500" dirty="0" smtClean="0"/>
              <a:t>No Shuffle in coalesce.</a:t>
            </a:r>
            <a:endParaRPr lang="en-US" sz="1500" dirty="0"/>
          </a:p>
        </p:txBody>
      </p:sp>
      <p:cxnSp>
        <p:nvCxnSpPr>
          <p:cNvPr id="10" name="Straight Connector 9"/>
          <p:cNvCxnSpPr>
            <a:stCxn id="2" idx="3"/>
          </p:cNvCxnSpPr>
          <p:nvPr/>
        </p:nvCxnSpPr>
        <p:spPr>
          <a:xfrm flipV="1">
            <a:off x="3163330" y="210064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3155094" y="336055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864441" y="1923535"/>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 (</a:t>
            </a:r>
            <a:r>
              <a:rPr lang="en-US" dirty="0">
                <a:solidFill>
                  <a:srgbClr val="FF0000"/>
                </a:solidFill>
              </a:rPr>
              <a:t>4</a:t>
            </a:r>
            <a:r>
              <a:rPr lang="en-US" dirty="0" smtClean="0">
                <a:solidFill>
                  <a:srgbClr val="FF0000"/>
                </a:solidFill>
              </a:rPr>
              <a:t>00</a:t>
            </a:r>
            <a:r>
              <a:rPr lang="en-US" dirty="0" smtClean="0"/>
              <a:t>)</a:t>
            </a:r>
            <a:endParaRPr lang="en-US" dirty="0"/>
          </a:p>
        </p:txBody>
      </p:sp>
      <p:sp>
        <p:nvSpPr>
          <p:cNvPr id="22" name="Rectangle 21"/>
          <p:cNvSpPr/>
          <p:nvPr/>
        </p:nvSpPr>
        <p:spPr>
          <a:xfrm>
            <a:off x="4864441" y="2290119"/>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Rectangle 23"/>
          <p:cNvSpPr/>
          <p:nvPr/>
        </p:nvSpPr>
        <p:spPr>
          <a:xfrm>
            <a:off x="4864441" y="3171089"/>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 (</a:t>
            </a:r>
            <a:r>
              <a:rPr lang="en-US" dirty="0">
                <a:solidFill>
                  <a:srgbClr val="FF0000"/>
                </a:solidFill>
              </a:rPr>
              <a:t>8</a:t>
            </a:r>
            <a:r>
              <a:rPr lang="en-US" dirty="0" smtClean="0"/>
              <a:t>)</a:t>
            </a:r>
            <a:endParaRPr lang="en-US" dirty="0"/>
          </a:p>
        </p:txBody>
      </p:sp>
      <p:sp>
        <p:nvSpPr>
          <p:cNvPr id="25" name="Rectangle 24"/>
          <p:cNvSpPr/>
          <p:nvPr/>
        </p:nvSpPr>
        <p:spPr>
          <a:xfrm>
            <a:off x="4864441" y="3537673"/>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9227104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a:t>
            </a:r>
            <a:endParaRPr lang="en-US" sz="1500" dirty="0" smtClean="0"/>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r>
              <a:rPr lang="en-US" sz="1500" dirty="0" smtClean="0"/>
              <a:t>.</a:t>
            </a:r>
          </a:p>
          <a:p>
            <a:pPr algn="just"/>
            <a:endParaRPr lang="en-US" sz="1500" dirty="0"/>
          </a:p>
        </p:txBody>
      </p:sp>
      <p:sp>
        <p:nvSpPr>
          <p:cNvPr id="3" name="TextBox 2"/>
          <p:cNvSpPr txBox="1"/>
          <p:nvPr/>
        </p:nvSpPr>
        <p:spPr>
          <a:xfrm>
            <a:off x="5929899" y="1045493"/>
            <a:ext cx="6011822"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a:t>
            </a:r>
            <a:r>
              <a:rPr lang="en-US" sz="1500" dirty="0" smtClean="0"/>
              <a:t>to merge partitions and </a:t>
            </a:r>
            <a:r>
              <a:rPr lang="en-US" sz="1500" dirty="0"/>
              <a:t>data becomes larger consider using </a:t>
            </a:r>
            <a:r>
              <a:rPr lang="en-US" sz="1500" dirty="0" smtClean="0"/>
              <a:t>repartition to increase the number of partitions.</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Tree>
    <p:extLst>
      <p:ext uri="{BB962C8B-B14F-4D97-AF65-F5344CB8AC3E}">
        <p14:creationId xmlns="" xmlns:p14="http://schemas.microsoft.com/office/powerpoint/2010/main" val="8125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RDD Loading/Writing from HDFS</a:t>
            </a:r>
          </a:p>
        </p:txBody>
      </p:sp>
    </p:spTree>
    <p:extLst>
      <p:ext uri="{BB962C8B-B14F-4D97-AF65-F5344CB8AC3E}">
        <p14:creationId xmlns="" xmlns:p14="http://schemas.microsoft.com/office/powerpoint/2010/main" val="12152978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3" y="317364"/>
            <a:ext cx="9647219" cy="5866311"/>
          </a:xfrm>
        </p:spPr>
        <p:txBody>
          <a:bodyPr>
            <a:noAutofit/>
          </a:bodyPr>
          <a:lstStyle/>
          <a:p>
            <a:pPr marL="0" indent="0">
              <a:spcBef>
                <a:spcPts val="600"/>
              </a:spcBef>
              <a:buNone/>
            </a:pPr>
            <a:r>
              <a:rPr lang="en-US" sz="1500" b="1" dirty="0" smtClean="0"/>
              <a:t>Reading File from HDFS into RDD:</a:t>
            </a:r>
          </a:p>
          <a:p>
            <a:pPr lvl="1">
              <a:spcBef>
                <a:spcPts val="600"/>
              </a:spcBef>
            </a:pPr>
            <a:r>
              <a:rPr lang="en-US" sz="1500" dirty="0" err="1" smtClean="0"/>
              <a:t>sc.textFile</a:t>
            </a:r>
            <a:r>
              <a:rPr lang="en-US" sz="1500" dirty="0" smtClean="0"/>
              <a:t> </a:t>
            </a:r>
            <a:r>
              <a:rPr lang="en-US" sz="1500" dirty="0" smtClean="0">
                <a:sym typeface="Wingdings" panose="05000000000000000000" pitchFamily="2" charset="2"/>
              </a:rPr>
              <a:t> Text File</a:t>
            </a:r>
            <a:endParaRPr lang="en-US" sz="1500" dirty="0"/>
          </a:p>
          <a:p>
            <a:pPr lvl="1">
              <a:spcBef>
                <a:spcPts val="600"/>
              </a:spcBef>
            </a:pPr>
            <a:r>
              <a:rPr lang="en-US" sz="1500" dirty="0" err="1" smtClean="0"/>
              <a:t>sc.sequenceFile</a:t>
            </a:r>
            <a:r>
              <a:rPr lang="en-US" sz="1500" dirty="0" smtClean="0"/>
              <a:t> </a:t>
            </a:r>
            <a:r>
              <a:rPr lang="en-US" sz="1500" dirty="0" smtClean="0">
                <a:sym typeface="Wingdings" panose="05000000000000000000" pitchFamily="2" charset="2"/>
              </a:rPr>
              <a:t> Sequence File</a:t>
            </a:r>
            <a:endParaRPr lang="en-US" sz="1500" dirty="0"/>
          </a:p>
          <a:p>
            <a:pPr marL="0" indent="0">
              <a:spcBef>
                <a:spcPts val="600"/>
              </a:spcBef>
              <a:buNone/>
            </a:pPr>
            <a:r>
              <a:rPr lang="en-US" sz="1500" b="1" dirty="0" smtClean="0"/>
              <a:t>Writing data </a:t>
            </a:r>
            <a:r>
              <a:rPr lang="en-US" sz="1500" b="1" dirty="0"/>
              <a:t>into HDFS From RDD</a:t>
            </a:r>
            <a:r>
              <a:rPr lang="en-US" sz="1500" b="1" dirty="0" smtClean="0"/>
              <a:t>:</a:t>
            </a:r>
            <a:endParaRPr lang="en-US" sz="1500" b="1" dirty="0"/>
          </a:p>
          <a:p>
            <a:pPr lvl="1">
              <a:spcBef>
                <a:spcPts val="600"/>
              </a:spcBef>
            </a:pPr>
            <a:r>
              <a:rPr lang="en-US" sz="1500" dirty="0" err="1"/>
              <a:t>saveAsTextFile</a:t>
            </a:r>
            <a:endParaRPr lang="en-US" sz="1500" dirty="0"/>
          </a:p>
          <a:p>
            <a:pPr lvl="1">
              <a:spcBef>
                <a:spcPts val="600"/>
              </a:spcBef>
            </a:pPr>
            <a:r>
              <a:rPr lang="en-US" sz="1500" dirty="0" err="1" smtClean="0"/>
              <a:t>saveAsSequenceFile</a:t>
            </a:r>
            <a:endParaRPr lang="en-US" sz="1500" b="1" dirty="0" smtClean="0"/>
          </a:p>
        </p:txBody>
      </p:sp>
    </p:spTree>
    <p:extLst>
      <p:ext uri="{BB962C8B-B14F-4D97-AF65-F5344CB8AC3E}">
        <p14:creationId xmlns="" xmlns:p14="http://schemas.microsoft.com/office/powerpoint/2010/main" val="38928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590" y="753969"/>
            <a:ext cx="10832826" cy="5866311"/>
          </a:xfrm>
        </p:spPr>
        <p:txBody>
          <a:bodyPr>
            <a:noAutofit/>
          </a:bodyPr>
          <a:lstStyle/>
          <a:p>
            <a:pPr marL="0" indent="0">
              <a:spcBef>
                <a:spcPts val="600"/>
              </a:spcBef>
              <a:buNone/>
            </a:pPr>
            <a:r>
              <a:rPr lang="en-US" sz="1500" b="1" dirty="0" err="1" smtClean="0"/>
              <a:t>saveAsTextFile</a:t>
            </a:r>
            <a:r>
              <a:rPr lang="en-US" sz="1500" b="1" dirty="0" smtClean="0"/>
              <a:t>(path</a:t>
            </a:r>
            <a:r>
              <a:rPr lang="en-US" sz="1500" b="1" dirty="0"/>
              <a:t>, </a:t>
            </a:r>
            <a:r>
              <a:rPr lang="en-US" sz="1500" b="1" dirty="0" err="1"/>
              <a:t>compressionCodecClass</a:t>
            </a:r>
            <a:r>
              <a:rPr lang="en-US" sz="1500" b="1" dirty="0"/>
              <a:t>=None) </a:t>
            </a:r>
            <a:endParaRPr lang="en-US" sz="1500" b="1" dirty="0" smtClean="0"/>
          </a:p>
          <a:p>
            <a:pPr lvl="1">
              <a:spcBef>
                <a:spcPts val="600"/>
              </a:spcBef>
            </a:pPr>
            <a:r>
              <a:rPr lang="en-US" sz="1500" dirty="0"/>
              <a:t>Save this RDD as a text </a:t>
            </a:r>
            <a:r>
              <a:rPr lang="en-US" sz="1500" dirty="0" smtClean="0"/>
              <a:t>file.</a:t>
            </a:r>
          </a:p>
          <a:p>
            <a:pPr lvl="1">
              <a:spcBef>
                <a:spcPts val="600"/>
              </a:spcBef>
            </a:pPr>
            <a:r>
              <a:rPr lang="en-US" sz="1600" dirty="0"/>
              <a:t>The list of supported Codecs will be found at core-site.xml.</a:t>
            </a:r>
          </a:p>
          <a:p>
            <a:pPr lvl="1">
              <a:spcBef>
                <a:spcPts val="600"/>
              </a:spcBef>
            </a:pPr>
            <a:endParaRPr lang="en-US" sz="1500" dirty="0"/>
          </a:p>
          <a:p>
            <a:pPr marL="0" indent="0">
              <a:spcBef>
                <a:spcPts val="600"/>
              </a:spcBef>
              <a:buNone/>
            </a:pPr>
            <a:r>
              <a:rPr lang="en-US" sz="1700" b="1" i="1" dirty="0" smtClean="0">
                <a:solidFill>
                  <a:schemeClr val="accent6">
                    <a:lumMod val="50000"/>
                  </a:schemeClr>
                </a:solidFill>
              </a:rPr>
              <a:t>Ex </a:t>
            </a:r>
            <a:r>
              <a:rPr lang="en-US" sz="1700" b="1" i="1" dirty="0">
                <a:solidFill>
                  <a:schemeClr val="accent6">
                    <a:lumMod val="50000"/>
                  </a:schemeClr>
                </a:solidFill>
              </a:rPr>
              <a:t>– </a:t>
            </a:r>
            <a:r>
              <a:rPr lang="en-US" sz="1700" b="1" i="1" dirty="0" smtClean="0">
                <a:solidFill>
                  <a:schemeClr val="accent6">
                    <a:lumMod val="50000"/>
                  </a:schemeClr>
                </a:solidFill>
              </a:rPr>
              <a:t>Find the number </a:t>
            </a:r>
            <a:r>
              <a:rPr lang="en-US" sz="1700" b="1" i="1" dirty="0">
                <a:solidFill>
                  <a:schemeClr val="accent6">
                    <a:lumMod val="50000"/>
                  </a:schemeClr>
                </a:solidFill>
              </a:rPr>
              <a:t>of customers placed order in July or Aug Month</a:t>
            </a:r>
            <a:r>
              <a:rPr lang="en-US" sz="1700" b="1" i="1" dirty="0" smtClean="0">
                <a:solidFill>
                  <a:schemeClr val="accent6">
                    <a:lumMod val="50000"/>
                  </a:schemeClr>
                </a:solidFill>
              </a:rPr>
              <a:t>. Store the output at HDFS as a text format. Create 5 files. Compression format should be bzip2.</a:t>
            </a:r>
            <a:endParaRPr lang="en-US" sz="1700" b="1" i="1" dirty="0">
              <a:solidFill>
                <a:schemeClr val="accent6">
                  <a:lumMod val="50000"/>
                </a:schemeClr>
              </a:solidFill>
            </a:endParaRPr>
          </a:p>
          <a:p>
            <a:pPr marL="0" indent="0">
              <a:spcBef>
                <a:spcPts val="600"/>
              </a:spcBef>
              <a:buNone/>
            </a:pPr>
            <a:r>
              <a:rPr lang="en-US" sz="1800" dirty="0" err="1"/>
              <a:t>ord</a:t>
            </a:r>
            <a:r>
              <a:rPr lang="en-US" sz="1800" dirty="0"/>
              <a:t> = </a:t>
            </a:r>
            <a:r>
              <a:rPr lang="en-US" sz="1800" dirty="0" err="1">
                <a:solidFill>
                  <a:srgbClr val="FF0000"/>
                </a:solidFill>
              </a:rPr>
              <a:t>sc.textFile</a:t>
            </a:r>
            <a:r>
              <a:rPr lang="en-US" sz="1800" dirty="0"/>
              <a:t>('practice/</a:t>
            </a:r>
            <a:r>
              <a:rPr lang="en-US" sz="1800" dirty="0" err="1"/>
              <a:t>retail_db</a:t>
            </a:r>
            <a:r>
              <a:rPr lang="en-US" sz="1800" dirty="0"/>
              <a:t>/orders</a:t>
            </a:r>
            <a:r>
              <a:rPr lang="en-US" sz="1800" dirty="0" smtClean="0"/>
              <a:t>')</a:t>
            </a:r>
            <a:endParaRPr lang="en-US" sz="1700" b="1" i="1" dirty="0">
              <a:solidFill>
                <a:schemeClr val="accent6">
                  <a:lumMod val="50000"/>
                </a:schemeClr>
              </a:solidFill>
            </a:endParaRPr>
          </a:p>
          <a:p>
            <a:pPr marL="0" indent="0">
              <a:spcBef>
                <a:spcPts val="600"/>
              </a:spcBef>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a:t>
            </a:r>
            <a:r>
              <a:rPr lang="en-US" sz="1700" dirty="0" smtClean="0"/>
              <a:t>'07‘)</a:t>
            </a:r>
            <a:endParaRPr lang="en-US" sz="1700" dirty="0"/>
          </a:p>
          <a:p>
            <a:pPr marL="0" indent="0">
              <a:spcBef>
                <a:spcPts val="600"/>
              </a:spcBef>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a:t>
            </a:r>
            <a:r>
              <a:rPr lang="en-US" sz="1700" dirty="0" smtClean="0"/>
              <a:t>')</a:t>
            </a:r>
            <a:endParaRPr lang="en-US" sz="1700" dirty="0"/>
          </a:p>
          <a:p>
            <a:pPr marL="0" indent="0">
              <a:spcBef>
                <a:spcPts val="600"/>
              </a:spcBef>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a:t>
            </a:r>
            <a:r>
              <a:rPr lang="en-US" sz="1700" dirty="0" smtClean="0"/>
              <a:t>()</a:t>
            </a:r>
          </a:p>
          <a:p>
            <a:pPr marL="0" indent="0">
              <a:spcBef>
                <a:spcPts val="600"/>
              </a:spcBef>
              <a:buNone/>
            </a:pPr>
            <a:r>
              <a:rPr lang="en-US" sz="1700" dirty="0" err="1">
                <a:solidFill>
                  <a:srgbClr val="FF0000"/>
                </a:solidFill>
              </a:rPr>
              <a:t>julyAugOrders.c</a:t>
            </a:r>
            <a:r>
              <a:rPr lang="en-US" sz="1700" dirty="0" err="1" smtClean="0">
                <a:solidFill>
                  <a:srgbClr val="FF0000"/>
                </a:solidFill>
              </a:rPr>
              <a:t>oalesce</a:t>
            </a:r>
            <a:r>
              <a:rPr lang="en-US" sz="1700" dirty="0" smtClean="0">
                <a:solidFill>
                  <a:srgbClr val="FF0000"/>
                </a:solidFill>
              </a:rPr>
              <a:t>(5</a:t>
            </a:r>
            <a:r>
              <a:rPr lang="en-US" sz="1700" dirty="0"/>
              <a:t>).</a:t>
            </a:r>
            <a:r>
              <a:rPr lang="en-US" sz="1700" dirty="0" err="1"/>
              <a:t>saveAsTextFile</a:t>
            </a:r>
            <a:r>
              <a:rPr lang="en-US" sz="1700" dirty="0"/>
              <a:t>(</a:t>
            </a:r>
            <a:r>
              <a:rPr lang="en-US" sz="1700" dirty="0" smtClean="0"/>
              <a:t>'practice/</a:t>
            </a:r>
            <a:r>
              <a:rPr lang="en-US" sz="1700" dirty="0" err="1" smtClean="0"/>
              <a:t>retail_db</a:t>
            </a:r>
            <a:r>
              <a:rPr lang="en-US" sz="1700" dirty="0" smtClean="0"/>
              <a:t>/dump/</a:t>
            </a:r>
            <a:r>
              <a:rPr lang="en-US" sz="1700" dirty="0" err="1" smtClean="0"/>
              <a:t>julyAugOrders</a:t>
            </a:r>
            <a:r>
              <a:rPr lang="en-US" sz="1700" dirty="0"/>
              <a:t>'</a:t>
            </a:r>
            <a:r>
              <a:rPr lang="en-US" sz="1700" dirty="0" smtClean="0"/>
              <a:t>, </a:t>
            </a:r>
            <a:r>
              <a:rPr lang="en-US" sz="1700" dirty="0" err="1"/>
              <a:t>compressionCodecClass</a:t>
            </a:r>
            <a:r>
              <a:rPr lang="en-US" sz="1700" dirty="0"/>
              <a:t>='org.apache.hadoop.io.compress.BZip2Codec')</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as a Text File</a:t>
            </a:r>
            <a:endParaRPr lang="en-US" sz="4000" dirty="0"/>
          </a:p>
        </p:txBody>
      </p:sp>
    </p:spTree>
    <p:extLst>
      <p:ext uri="{BB962C8B-B14F-4D97-AF65-F5344CB8AC3E}">
        <p14:creationId xmlns="" xmlns:p14="http://schemas.microsoft.com/office/powerpoint/2010/main" val="31569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11" y="793981"/>
            <a:ext cx="11788346" cy="5866311"/>
          </a:xfrm>
        </p:spPr>
        <p:txBody>
          <a:bodyPr>
            <a:noAutofit/>
          </a:bodyPr>
          <a:lstStyle/>
          <a:p>
            <a:pPr marL="0" indent="0">
              <a:buNone/>
            </a:pPr>
            <a:r>
              <a:rPr lang="en-US" sz="1500" b="1" dirty="0" err="1"/>
              <a:t>saveAsSequenceFile</a:t>
            </a:r>
            <a:r>
              <a:rPr lang="en-US" sz="1500" b="1" dirty="0"/>
              <a:t>(path, </a:t>
            </a:r>
            <a:r>
              <a:rPr lang="en-US" sz="1500" b="1" dirty="0" err="1"/>
              <a:t>compressionCodecClass</a:t>
            </a:r>
            <a:r>
              <a:rPr lang="en-US" sz="1500" b="1" dirty="0"/>
              <a:t>=None)</a:t>
            </a:r>
          </a:p>
          <a:p>
            <a:pPr lvl="1"/>
            <a:r>
              <a:rPr lang="en-US" sz="1500" dirty="0" smtClean="0"/>
              <a:t>A </a:t>
            </a:r>
            <a:r>
              <a:rPr lang="en-US" sz="1500" dirty="0"/>
              <a:t>sequence File is a collection of tuple of Key-Value </a:t>
            </a:r>
            <a:r>
              <a:rPr lang="en-US" sz="1500" dirty="0" smtClean="0"/>
              <a:t>Pair.</a:t>
            </a:r>
          </a:p>
          <a:p>
            <a:pPr lvl="1"/>
            <a:r>
              <a:rPr lang="en-US" sz="1500" dirty="0" smtClean="0"/>
              <a:t>Its flat binary file type that serves as a container for data to be used in Hadoop distributed computing projects and Map Reduce.</a:t>
            </a:r>
          </a:p>
          <a:p>
            <a:pPr marL="457200" lvl="1" indent="0">
              <a:buNone/>
            </a:pPr>
            <a:endParaRPr lang="en-US" sz="1500" b="1" dirty="0"/>
          </a:p>
          <a:p>
            <a:pPr marL="0" indent="0">
              <a:buNone/>
            </a:pPr>
            <a:r>
              <a:rPr lang="en-US" sz="1500" b="1" dirty="0" smtClean="0"/>
              <a:t>#Extract </a:t>
            </a:r>
            <a:r>
              <a:rPr lang="en-US" sz="1500" b="1" dirty="0" err="1" smtClean="0"/>
              <a:t>rdd</a:t>
            </a:r>
            <a:r>
              <a:rPr lang="en-US" sz="1500" b="1" dirty="0" smtClean="0"/>
              <a:t> to sequence file</a:t>
            </a:r>
            <a:endParaRPr lang="en-US" sz="1500" b="1" dirty="0"/>
          </a:p>
          <a:p>
            <a:pPr marL="0" indent="0">
              <a:spcBef>
                <a:spcPts val="600"/>
              </a:spcBef>
              <a:buNone/>
            </a:pPr>
            <a:r>
              <a:rPr lang="en-US" sz="1500" b="1" i="1" dirty="0">
                <a:solidFill>
                  <a:schemeClr val="accent6">
                    <a:lumMod val="50000"/>
                  </a:schemeClr>
                </a:solidFill>
              </a:rPr>
              <a:t>Ex – Fine the number of customers placed order in July or Aug Month. Store the output at HDFS as a </a:t>
            </a:r>
            <a:r>
              <a:rPr lang="en-US" sz="1500" b="1" i="1" dirty="0" smtClean="0">
                <a:solidFill>
                  <a:schemeClr val="accent6">
                    <a:lumMod val="50000"/>
                  </a:schemeClr>
                </a:solidFill>
              </a:rPr>
              <a:t>sequence file format</a:t>
            </a:r>
            <a:r>
              <a:rPr lang="en-US" sz="1500" b="1" i="1" dirty="0">
                <a:solidFill>
                  <a:schemeClr val="accent6">
                    <a:lumMod val="50000"/>
                  </a:schemeClr>
                </a:solidFill>
              </a:rPr>
              <a:t>. Create </a:t>
            </a:r>
            <a:r>
              <a:rPr lang="en-US" sz="1500" b="1" i="1" dirty="0" smtClean="0">
                <a:solidFill>
                  <a:schemeClr val="accent6">
                    <a:lumMod val="50000"/>
                  </a:schemeClr>
                </a:solidFill>
              </a:rPr>
              <a:t>1 file. No Compression is required.</a:t>
            </a:r>
            <a:endParaRPr lang="en-US" sz="1500" b="1" i="1" dirty="0">
              <a:solidFill>
                <a:schemeClr val="accent6">
                  <a:lumMod val="50000"/>
                </a:schemeClr>
              </a:solidFill>
            </a:endParaRP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err="1"/>
              <a:t>r.split</a:t>
            </a:r>
            <a:r>
              <a:rPr lang="en-US" sz="1500" dirty="0"/>
              <a:t>(',')[0],r</a:t>
            </a:r>
            <a:r>
              <a:rPr lang="en-US" sz="1500" dirty="0" smtClean="0"/>
              <a:t>))</a:t>
            </a:r>
          </a:p>
          <a:p>
            <a:pPr marL="0" indent="0">
              <a:spcBef>
                <a:spcPts val="600"/>
              </a:spcBef>
              <a:buNone/>
            </a:pPr>
            <a:r>
              <a:rPr lang="en-US" sz="1500" dirty="0" err="1" smtClean="0"/>
              <a:t>JulyAugOrdPair.coalesce</a:t>
            </a:r>
            <a:r>
              <a:rPr lang="en-US" sz="1500" dirty="0" smtClean="0"/>
              <a:t>(1</a:t>
            </a:r>
            <a:r>
              <a:rPr lang="en-US" sz="1500" dirty="0"/>
              <a:t>).</a:t>
            </a:r>
            <a:r>
              <a:rPr lang="en-US" sz="1500" dirty="0" err="1"/>
              <a:t>saveAsSequenceFile</a:t>
            </a:r>
            <a:r>
              <a:rPr lang="en-US" sz="1500" dirty="0" smtClean="0"/>
              <a:t>('practice/</a:t>
            </a:r>
            <a:r>
              <a:rPr lang="en-US" sz="1500" dirty="0" err="1" smtClean="0"/>
              <a:t>retail_db</a:t>
            </a:r>
            <a:r>
              <a:rPr lang="en-US" sz="1500" dirty="0" smtClean="0"/>
              <a:t>/dump/</a:t>
            </a:r>
            <a:r>
              <a:rPr lang="en-US" sz="1500" dirty="0" err="1" smtClean="0"/>
              <a:t>julyAugOrders</a:t>
            </a:r>
            <a:r>
              <a:rPr lang="en-US" sz="1500" dirty="0" smtClean="0"/>
              <a:t>')</a:t>
            </a:r>
          </a:p>
          <a:p>
            <a:pPr marL="0" indent="0">
              <a:spcBef>
                <a:spcPts val="600"/>
              </a:spcBef>
              <a:buNone/>
            </a:pPr>
            <a:endParaRPr lang="en-US" sz="1500" b="1" dirty="0" smtClean="0"/>
          </a:p>
          <a:p>
            <a:pPr marL="0" indent="0">
              <a:spcBef>
                <a:spcPts val="600"/>
              </a:spcBef>
              <a:buNone/>
            </a:pPr>
            <a:r>
              <a:rPr lang="en-US" sz="1500" b="1" dirty="0"/>
              <a:t>#Keys can also be None if you do not have a suitable key.</a:t>
            </a:r>
          </a:p>
          <a:p>
            <a:pPr marL="0" indent="0">
              <a:spcBef>
                <a:spcPts val="600"/>
              </a:spcBef>
              <a:buNone/>
            </a:pPr>
            <a:r>
              <a:rPr lang="en-US" sz="1500" dirty="0" err="1" smtClean="0"/>
              <a:t>JulyAugOrdPair</a:t>
            </a:r>
            <a:r>
              <a:rPr lang="en-US" sz="1500" dirty="0" smtClean="0"/>
              <a:t> </a:t>
            </a:r>
            <a:r>
              <a:rPr lang="en-US" sz="1500" dirty="0"/>
              <a:t>= </a:t>
            </a:r>
            <a:r>
              <a:rPr lang="en-US" sz="1500" dirty="0" err="1"/>
              <a:t>julyAugOrders.map</a:t>
            </a:r>
            <a:r>
              <a:rPr lang="en-US" sz="1500" dirty="0"/>
              <a:t>(lambda r : </a:t>
            </a:r>
            <a:r>
              <a:rPr lang="en-US" sz="1500" dirty="0" smtClean="0"/>
              <a:t>(</a:t>
            </a:r>
            <a:r>
              <a:rPr lang="en-US" sz="1500" dirty="0" err="1" smtClean="0">
                <a:solidFill>
                  <a:srgbClr val="FF0000"/>
                </a:solidFill>
              </a:rPr>
              <a:t>None</a:t>
            </a:r>
            <a:r>
              <a:rPr lang="en-US" sz="1500" dirty="0" err="1" smtClean="0"/>
              <a:t>,r</a:t>
            </a:r>
            <a:r>
              <a:rPr lang="en-US" sz="1500" dirty="0" smtClean="0"/>
              <a:t>))</a:t>
            </a:r>
            <a:endParaRPr lang="en-US" sz="1500" b="1" dirty="0"/>
          </a:p>
          <a:p>
            <a:pPr marL="0" indent="0">
              <a:buNone/>
            </a:pPr>
            <a:endParaRPr lang="en-US" sz="1500" b="1" dirty="0" smtClean="0"/>
          </a:p>
          <a:p>
            <a:pPr marL="0" indent="0">
              <a:buNone/>
            </a:pPr>
            <a:r>
              <a:rPr lang="en-US" sz="1500" b="1" dirty="0" smtClean="0"/>
              <a:t>#Load a </a:t>
            </a:r>
            <a:r>
              <a:rPr lang="en-US" sz="1500" b="1" dirty="0"/>
              <a:t>sequence </a:t>
            </a:r>
            <a:r>
              <a:rPr lang="en-US" sz="1500" b="1" dirty="0" smtClean="0"/>
              <a:t>file into </a:t>
            </a:r>
            <a:r>
              <a:rPr lang="en-US" sz="1500" b="1" dirty="0" err="1" smtClean="0"/>
              <a:t>rdd</a:t>
            </a:r>
            <a:endParaRPr lang="en-US" sz="1500" b="1" dirty="0" smtClean="0"/>
          </a:p>
          <a:p>
            <a:pPr marL="0" indent="0">
              <a:buNone/>
            </a:pPr>
            <a:r>
              <a:rPr lang="en-US" sz="1500" dirty="0" err="1" smtClean="0"/>
              <a:t>rdd</a:t>
            </a:r>
            <a:r>
              <a:rPr lang="en-US" sz="1500" dirty="0" smtClean="0"/>
              <a:t> </a:t>
            </a:r>
            <a:r>
              <a:rPr lang="en-US" sz="1500" dirty="0"/>
              <a:t>= </a:t>
            </a:r>
            <a:r>
              <a:rPr lang="en-US" sz="1500" dirty="0" err="1"/>
              <a:t>sc.sequenceFile</a:t>
            </a:r>
            <a:r>
              <a:rPr lang="en-US" sz="1500" dirty="0" smtClean="0"/>
              <a:t>('</a:t>
            </a:r>
            <a:r>
              <a:rPr lang="en-US" sz="1500" dirty="0"/>
              <a:t>practice/</a:t>
            </a:r>
            <a:r>
              <a:rPr lang="en-US" sz="1500" dirty="0" err="1"/>
              <a:t>retail_db</a:t>
            </a:r>
            <a:r>
              <a:rPr lang="en-US" sz="1500" dirty="0"/>
              <a:t>/dump/</a:t>
            </a:r>
            <a:r>
              <a:rPr lang="en-US" sz="1500" dirty="0" err="1"/>
              <a:t>julyAugOrders</a:t>
            </a:r>
            <a:r>
              <a:rPr lang="en-US" sz="1500" dirty="0" smtClean="0"/>
              <a:t>')</a:t>
            </a:r>
            <a:endParaRPr lang="en-US" sz="1500" dirty="0"/>
          </a:p>
          <a:p>
            <a:pPr marL="457200" lvl="1" indent="0">
              <a:buNone/>
            </a:pPr>
            <a:endParaRPr lang="en-US" sz="1500" b="1"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a:t>
            </a:r>
            <a:r>
              <a:rPr lang="en-US" sz="4000" dirty="0" smtClean="0"/>
              <a:t>Save into </a:t>
            </a:r>
            <a:r>
              <a:rPr lang="en-US" sz="4000" dirty="0"/>
              <a:t>a </a:t>
            </a:r>
            <a:r>
              <a:rPr lang="en-US" sz="4000" dirty="0" err="1" smtClean="0"/>
              <a:t>SequenceFile</a:t>
            </a:r>
            <a:endParaRPr lang="en-US" sz="4000" dirty="0"/>
          </a:p>
        </p:txBody>
      </p:sp>
    </p:spTree>
    <p:extLst>
      <p:ext uri="{BB962C8B-B14F-4D97-AF65-F5344CB8AC3E}">
        <p14:creationId xmlns="" xmlns:p14="http://schemas.microsoft.com/office/powerpoint/2010/main" val="341653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Cluster Execution Architecture </a:t>
            </a:r>
            <a:endParaRPr lang="en-US" sz="4100" dirty="0">
              <a:solidFill>
                <a:schemeClr val="tx1"/>
              </a:solidFill>
            </a:endParaRPr>
          </a:p>
        </p:txBody>
      </p:sp>
    </p:spTree>
    <p:extLst>
      <p:ext uri="{BB962C8B-B14F-4D97-AF65-F5344CB8AC3E}">
        <p14:creationId xmlns="" xmlns:p14="http://schemas.microsoft.com/office/powerpoint/2010/main" val="161430047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9104868" y="3428555"/>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pic>
        <p:nvPicPr>
          <p:cNvPr id="5" name="Picture 4"/>
          <p:cNvPicPr>
            <a:picLocks noChangeAspect="1"/>
          </p:cNvPicPr>
          <p:nvPr/>
        </p:nvPicPr>
        <p:blipFill>
          <a:blip r:embed="rId2"/>
          <a:stretch>
            <a:fillRect/>
          </a:stretch>
        </p:blipFill>
        <p:spPr>
          <a:xfrm>
            <a:off x="1254980" y="1605216"/>
            <a:ext cx="619125" cy="609600"/>
          </a:xfrm>
          <a:prstGeom prst="rect">
            <a:avLst/>
          </a:prstGeom>
        </p:spPr>
      </p:pic>
      <p:cxnSp>
        <p:nvCxnSpPr>
          <p:cNvPr id="11" name="Straight Arrow Connector 10"/>
          <p:cNvCxnSpPr/>
          <p:nvPr/>
        </p:nvCxnSpPr>
        <p:spPr>
          <a:xfrm>
            <a:off x="1767997" y="1891613"/>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987635" y="1543222"/>
            <a:ext cx="2718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5" name="Rectangle 14"/>
          <p:cNvSpPr/>
          <p:nvPr/>
        </p:nvSpPr>
        <p:spPr>
          <a:xfrm>
            <a:off x="2557459" y="898362"/>
            <a:ext cx="2323070" cy="2339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pic>
        <p:nvPicPr>
          <p:cNvPr id="18" name="Picture 17"/>
          <p:cNvPicPr>
            <a:picLocks noChangeAspect="1"/>
          </p:cNvPicPr>
          <p:nvPr/>
        </p:nvPicPr>
        <p:blipFill>
          <a:blip r:embed="rId3"/>
          <a:stretch>
            <a:fillRect/>
          </a:stretch>
        </p:blipFill>
        <p:spPr>
          <a:xfrm>
            <a:off x="2755425" y="1294979"/>
            <a:ext cx="1181485" cy="773138"/>
          </a:xfrm>
          <a:prstGeom prst="rect">
            <a:avLst/>
          </a:prstGeom>
        </p:spPr>
      </p:pic>
      <p:cxnSp>
        <p:nvCxnSpPr>
          <p:cNvPr id="20" name="Straight Connector 19"/>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38690" y="2133760"/>
            <a:ext cx="2092411" cy="89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a:off x="3389480" y="2121801"/>
            <a:ext cx="1631092" cy="261610"/>
          </a:xfrm>
          <a:prstGeom prst="rect">
            <a:avLst/>
          </a:prstGeom>
          <a:noFill/>
        </p:spPr>
        <p:txBody>
          <a:bodyPr wrap="square" rtlCol="0">
            <a:spAutoFit/>
          </a:bodyPr>
          <a:lstStyle/>
          <a:p>
            <a:r>
              <a:rPr lang="en-US" sz="1100" dirty="0" smtClean="0"/>
              <a:t>JVM</a:t>
            </a:r>
            <a:endParaRPr lang="en-US" sz="1100" dirty="0"/>
          </a:p>
        </p:txBody>
      </p:sp>
      <p:sp>
        <p:nvSpPr>
          <p:cNvPr id="26" name="Rounded Rectangle 25"/>
          <p:cNvSpPr/>
          <p:nvPr/>
        </p:nvSpPr>
        <p:spPr>
          <a:xfrm>
            <a:off x="3021038" y="2347002"/>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28" name="Rounded Rectangle 27"/>
          <p:cNvSpPr/>
          <p:nvPr/>
        </p:nvSpPr>
        <p:spPr>
          <a:xfrm>
            <a:off x="2107072" y="4192129"/>
            <a:ext cx="3178778" cy="2173729"/>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29" name="Oval 28"/>
          <p:cNvSpPr/>
          <p:nvPr/>
        </p:nvSpPr>
        <p:spPr>
          <a:xfrm>
            <a:off x="2625798" y="469710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RDD</a:t>
            </a:r>
          </a:p>
        </p:txBody>
      </p:sp>
      <p:sp>
        <p:nvSpPr>
          <p:cNvPr id="30" name="Oval 29"/>
          <p:cNvSpPr/>
          <p:nvPr/>
        </p:nvSpPr>
        <p:spPr>
          <a:xfrm>
            <a:off x="2213910"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RDD1</a:t>
            </a:r>
          </a:p>
        </p:txBody>
      </p:sp>
      <p:sp>
        <p:nvSpPr>
          <p:cNvPr id="31" name="Oval 30"/>
          <p:cNvSpPr/>
          <p:nvPr/>
        </p:nvSpPr>
        <p:spPr>
          <a:xfrm>
            <a:off x="2669047" y="571049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a:t>
            </a:r>
          </a:p>
        </p:txBody>
      </p:sp>
      <p:sp>
        <p:nvSpPr>
          <p:cNvPr id="32" name="Oval 31"/>
          <p:cNvSpPr/>
          <p:nvPr/>
        </p:nvSpPr>
        <p:spPr>
          <a:xfrm>
            <a:off x="2938838"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RDD2</a:t>
            </a:r>
          </a:p>
        </p:txBody>
      </p:sp>
      <p:cxnSp>
        <p:nvCxnSpPr>
          <p:cNvPr id="33" name="Straight Connector 32"/>
          <p:cNvCxnSpPr>
            <a:stCxn id="29" idx="4"/>
            <a:endCxn id="30" idx="0"/>
          </p:cNvCxnSpPr>
          <p:nvPr/>
        </p:nvCxnSpPr>
        <p:spPr>
          <a:xfrm flipH="1">
            <a:off x="2545483" y="5001903"/>
            <a:ext cx="391295" cy="201895"/>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a:stCxn id="32" idx="4"/>
            <a:endCxn id="31" idx="0"/>
          </p:cNvCxnSpPr>
          <p:nvPr/>
        </p:nvCxnSpPr>
        <p:spPr>
          <a:xfrm flipH="1">
            <a:off x="2980027" y="5508598"/>
            <a:ext cx="290384" cy="201895"/>
          </a:xfrm>
          <a:prstGeom prst="line">
            <a:avLst/>
          </a:prstGeom>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76441" y="5562311"/>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37" name="Oval 36"/>
          <p:cNvSpPr/>
          <p:nvPr/>
        </p:nvSpPr>
        <p:spPr>
          <a:xfrm>
            <a:off x="4277504" y="455173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38" name="Oval 37"/>
          <p:cNvSpPr/>
          <p:nvPr/>
        </p:nvSpPr>
        <p:spPr>
          <a:xfrm>
            <a:off x="4277504" y="5021775"/>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39" name="Oval 38"/>
          <p:cNvSpPr/>
          <p:nvPr/>
        </p:nvSpPr>
        <p:spPr>
          <a:xfrm>
            <a:off x="4288316" y="5453601"/>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40" name="Oval 39"/>
          <p:cNvSpPr/>
          <p:nvPr/>
        </p:nvSpPr>
        <p:spPr>
          <a:xfrm>
            <a:off x="4288316" y="5900718"/>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41" name="Straight Arrow Connector 40"/>
          <p:cNvCxnSpPr/>
          <p:nvPr/>
        </p:nvCxnSpPr>
        <p:spPr>
          <a:xfrm>
            <a:off x="3658641" y="5191200"/>
            <a:ext cx="515883" cy="12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4"/>
            <a:endCxn id="32" idx="0"/>
          </p:cNvCxnSpPr>
          <p:nvPr/>
        </p:nvCxnSpPr>
        <p:spPr>
          <a:xfrm>
            <a:off x="2936778" y="5001903"/>
            <a:ext cx="333633" cy="201895"/>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2413679" y="5508598"/>
            <a:ext cx="434544" cy="201894"/>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26" idx="2"/>
            <a:endCxn id="28" idx="0"/>
          </p:cNvCxnSpPr>
          <p:nvPr/>
        </p:nvCxnSpPr>
        <p:spPr>
          <a:xfrm flipH="1">
            <a:off x="3696461" y="2635326"/>
            <a:ext cx="20674" cy="155680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4617313" y="485907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4630697" y="5333753"/>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4625549" y="5736188"/>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50" name="Snip and Round Single Corner Rectangle 49"/>
          <p:cNvSpPr/>
          <p:nvPr/>
        </p:nvSpPr>
        <p:spPr>
          <a:xfrm>
            <a:off x="6384865" y="46843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Snip and Round Single Corner Rectangle 50"/>
          <p:cNvSpPr/>
          <p:nvPr/>
        </p:nvSpPr>
        <p:spPr>
          <a:xfrm>
            <a:off x="6537265" y="48367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2" name="Snip and Round Single Corner Rectangle 51"/>
          <p:cNvSpPr/>
          <p:nvPr/>
        </p:nvSpPr>
        <p:spPr>
          <a:xfrm>
            <a:off x="6689665" y="49891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3" name="Snip and Round Single Corner Rectangle 52"/>
          <p:cNvSpPr/>
          <p:nvPr/>
        </p:nvSpPr>
        <p:spPr>
          <a:xfrm>
            <a:off x="6842065" y="51415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sp>
        <p:nvSpPr>
          <p:cNvPr id="54" name="TextBox 53"/>
          <p:cNvSpPr txBox="1"/>
          <p:nvPr/>
        </p:nvSpPr>
        <p:spPr>
          <a:xfrm>
            <a:off x="6735328" y="5916365"/>
            <a:ext cx="1968844" cy="492443"/>
          </a:xfrm>
          <a:prstGeom prst="rect">
            <a:avLst/>
          </a:prstGeom>
          <a:noFill/>
        </p:spPr>
        <p:txBody>
          <a:bodyPr wrap="square" rtlCol="0">
            <a:spAutoFit/>
          </a:bodyPr>
          <a:lstStyle/>
          <a:p>
            <a:r>
              <a:rPr lang="en-US" sz="1300" dirty="0" smtClean="0"/>
              <a:t>Launch task via Task Scheduler</a:t>
            </a:r>
            <a:endParaRPr lang="en-US" sz="1300" dirty="0"/>
          </a:p>
        </p:txBody>
      </p:sp>
      <p:cxnSp>
        <p:nvCxnSpPr>
          <p:cNvPr id="55" name="Straight Arrow Connector 54"/>
          <p:cNvCxnSpPr/>
          <p:nvPr/>
        </p:nvCxnSpPr>
        <p:spPr>
          <a:xfrm flipV="1">
            <a:off x="5521426" y="5043885"/>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97254" y="203084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2741125" y="2366163"/>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58" name="Oval 57"/>
          <p:cNvSpPr/>
          <p:nvPr/>
        </p:nvSpPr>
        <p:spPr>
          <a:xfrm>
            <a:off x="4487559" y="4193455"/>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59" name="Oval 58"/>
          <p:cNvSpPr/>
          <p:nvPr/>
        </p:nvSpPr>
        <p:spPr>
          <a:xfrm>
            <a:off x="7625225" y="441079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60" name="TextBox 59"/>
          <p:cNvSpPr txBox="1"/>
          <p:nvPr/>
        </p:nvSpPr>
        <p:spPr>
          <a:xfrm>
            <a:off x="6209035" y="4261392"/>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sp>
        <p:nvSpPr>
          <p:cNvPr id="16" name="Rectangle 15"/>
          <p:cNvSpPr/>
          <p:nvPr/>
        </p:nvSpPr>
        <p:spPr>
          <a:xfrm>
            <a:off x="6254606" y="2296941"/>
            <a:ext cx="2082086" cy="72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12727" y="2440729"/>
            <a:ext cx="1777286" cy="369332"/>
          </a:xfrm>
          <a:prstGeom prst="rect">
            <a:avLst/>
          </a:prstGeom>
          <a:noFill/>
        </p:spPr>
        <p:txBody>
          <a:bodyPr wrap="square" rtlCol="0">
            <a:spAutoFit/>
          </a:bodyPr>
          <a:lstStyle/>
          <a:p>
            <a:r>
              <a:rPr lang="en-US" dirty="0" smtClean="0"/>
              <a:t>Cluster Manager</a:t>
            </a:r>
            <a:endParaRPr lang="en-US" dirty="0"/>
          </a:p>
        </p:txBody>
      </p:sp>
      <p:sp>
        <p:nvSpPr>
          <p:cNvPr id="65" name="Rectangle 64"/>
          <p:cNvSpPr/>
          <p:nvPr/>
        </p:nvSpPr>
        <p:spPr>
          <a:xfrm>
            <a:off x="9018371" y="784337"/>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66" name="Rectangle 65"/>
          <p:cNvSpPr/>
          <p:nvPr/>
        </p:nvSpPr>
        <p:spPr>
          <a:xfrm>
            <a:off x="9108988" y="1227011"/>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smtClean="0">
                <a:solidFill>
                  <a:schemeClr val="tx1"/>
                </a:solidFill>
              </a:rPr>
              <a:t>Executor</a:t>
            </a:r>
          </a:p>
          <a:p>
            <a:endParaRPr lang="en-US" sz="1100" b="1" dirty="0" smtClean="0">
              <a:solidFill>
                <a:schemeClr val="tx1"/>
              </a:solidFill>
            </a:endParaRPr>
          </a:p>
          <a:p>
            <a:endParaRPr lang="en-US" sz="1100" b="1" dirty="0"/>
          </a:p>
          <a:p>
            <a:endParaRPr lang="en-US" sz="1100" b="1" dirty="0"/>
          </a:p>
        </p:txBody>
      </p:sp>
      <p:sp>
        <p:nvSpPr>
          <p:cNvPr id="67" name="Rounded Rectangle 66"/>
          <p:cNvSpPr/>
          <p:nvPr/>
        </p:nvSpPr>
        <p:spPr>
          <a:xfrm>
            <a:off x="9199604"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68" name="Rounded Rectangle 67"/>
          <p:cNvSpPr/>
          <p:nvPr/>
        </p:nvSpPr>
        <p:spPr>
          <a:xfrm>
            <a:off x="9838036"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0" name="Rectangle 69"/>
          <p:cNvSpPr/>
          <p:nvPr/>
        </p:nvSpPr>
        <p:spPr>
          <a:xfrm>
            <a:off x="9026606" y="3010758"/>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chemeClr val="accent6">
                    <a:lumMod val="50000"/>
                  </a:schemeClr>
                </a:solidFill>
              </a:rPr>
              <a:t>Worker Node</a:t>
            </a:r>
          </a:p>
          <a:p>
            <a:pPr algn="ctr"/>
            <a:endParaRPr lang="en-US" sz="1100" b="1" dirty="0"/>
          </a:p>
          <a:p>
            <a:pPr algn="ctr"/>
            <a:endParaRPr lang="en-US" sz="1100" b="1" dirty="0" smtClean="0"/>
          </a:p>
          <a:p>
            <a:pPr algn="ctr"/>
            <a:endParaRPr lang="en-US" sz="1100" b="1" dirty="0"/>
          </a:p>
          <a:p>
            <a:pPr algn="ctr"/>
            <a:endParaRPr lang="en-US" sz="1100" b="1" dirty="0" smtClean="0"/>
          </a:p>
          <a:p>
            <a:pPr algn="ctr"/>
            <a:endParaRPr lang="en-US" sz="1100" b="1" dirty="0"/>
          </a:p>
        </p:txBody>
      </p:sp>
      <p:sp>
        <p:nvSpPr>
          <p:cNvPr id="71" name="Rounded Rectangle 70"/>
          <p:cNvSpPr/>
          <p:nvPr/>
        </p:nvSpPr>
        <p:spPr>
          <a:xfrm>
            <a:off x="9207839"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sp>
        <p:nvSpPr>
          <p:cNvPr id="72" name="Rounded Rectangle 71"/>
          <p:cNvSpPr/>
          <p:nvPr/>
        </p:nvSpPr>
        <p:spPr>
          <a:xfrm>
            <a:off x="9846271"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Task</a:t>
            </a:r>
            <a:endParaRPr lang="en-US" sz="1100" dirty="0"/>
          </a:p>
        </p:txBody>
      </p:sp>
      <p:cxnSp>
        <p:nvCxnSpPr>
          <p:cNvPr id="74" name="Straight Arrow Connector 73"/>
          <p:cNvCxnSpPr>
            <a:stCxn id="16" idx="3"/>
          </p:cNvCxnSpPr>
          <p:nvPr/>
        </p:nvCxnSpPr>
        <p:spPr>
          <a:xfrm flipV="1">
            <a:off x="8336692" y="1872599"/>
            <a:ext cx="681679" cy="786749"/>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8334310" y="2850876"/>
            <a:ext cx="684061" cy="625373"/>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78" name="Oval 77"/>
          <p:cNvSpPr/>
          <p:nvPr/>
        </p:nvSpPr>
        <p:spPr>
          <a:xfrm>
            <a:off x="8554154" y="20707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79" name="Oval 78"/>
          <p:cNvSpPr/>
          <p:nvPr/>
        </p:nvSpPr>
        <p:spPr>
          <a:xfrm>
            <a:off x="8554154" y="3030232"/>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cxnSp>
        <p:nvCxnSpPr>
          <p:cNvPr id="81" name="Curved Connector 80"/>
          <p:cNvCxnSpPr/>
          <p:nvPr/>
        </p:nvCxnSpPr>
        <p:spPr>
          <a:xfrm flipV="1">
            <a:off x="4048120" y="1453788"/>
            <a:ext cx="4970251" cy="860498"/>
          </a:xfrm>
          <a:prstGeom prst="curvedConnector3">
            <a:avLst>
              <a:gd name="adj1" fmla="val 7570"/>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13" name="Curved Connector 112"/>
          <p:cNvCxnSpPr>
            <a:endCxn id="70" idx="1"/>
          </p:cNvCxnSpPr>
          <p:nvPr/>
        </p:nvCxnSpPr>
        <p:spPr>
          <a:xfrm>
            <a:off x="4097935" y="2632257"/>
            <a:ext cx="4928671" cy="1057550"/>
          </a:xfrm>
          <a:prstGeom prst="curvedConnector3">
            <a:avLst>
              <a:gd name="adj1" fmla="val 9886"/>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130" name="Oval 129"/>
          <p:cNvSpPr/>
          <p:nvPr/>
        </p:nvSpPr>
        <p:spPr>
          <a:xfrm>
            <a:off x="6783599" y="1394594"/>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1" name="Oval 130"/>
          <p:cNvSpPr/>
          <p:nvPr/>
        </p:nvSpPr>
        <p:spPr>
          <a:xfrm>
            <a:off x="6783598" y="3476249"/>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32" name="Rectangle 131"/>
          <p:cNvSpPr/>
          <p:nvPr/>
        </p:nvSpPr>
        <p:spPr>
          <a:xfrm>
            <a:off x="9967784" y="1221709"/>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3" name="Rectangle 132"/>
          <p:cNvSpPr/>
          <p:nvPr/>
        </p:nvSpPr>
        <p:spPr>
          <a:xfrm>
            <a:off x="9953364" y="3441857"/>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Cache</a:t>
            </a:r>
            <a:endParaRPr lang="en-US" sz="900" dirty="0"/>
          </a:p>
        </p:txBody>
      </p:sp>
      <p:sp>
        <p:nvSpPr>
          <p:cNvPr id="134" name="Oval 133"/>
          <p:cNvSpPr/>
          <p:nvPr/>
        </p:nvSpPr>
        <p:spPr>
          <a:xfrm>
            <a:off x="7306314" y="137018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5" name="Oval 134"/>
          <p:cNvSpPr/>
          <p:nvPr/>
        </p:nvSpPr>
        <p:spPr>
          <a:xfrm>
            <a:off x="7275221" y="3518018"/>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a:t>
            </a:r>
            <a:endParaRPr lang="en-US" dirty="0"/>
          </a:p>
        </p:txBody>
      </p:sp>
      <p:cxnSp>
        <p:nvCxnSpPr>
          <p:cNvPr id="137" name="Straight Arrow Connector 136"/>
          <p:cNvCxnSpPr/>
          <p:nvPr/>
        </p:nvCxnSpPr>
        <p:spPr>
          <a:xfrm>
            <a:off x="6711806" y="1751966"/>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a:off x="6666236" y="3835454"/>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p:cNvCxnSpPr/>
          <p:nvPr/>
        </p:nvCxnSpPr>
        <p:spPr>
          <a:xfrm flipH="1">
            <a:off x="7275222" y="1751966"/>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p:cNvCxnSpPr/>
          <p:nvPr/>
        </p:nvCxnSpPr>
        <p:spPr>
          <a:xfrm flipH="1">
            <a:off x="7210529" y="3855910"/>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43" name="Rounded Rectangle 142"/>
          <p:cNvSpPr/>
          <p:nvPr/>
        </p:nvSpPr>
        <p:spPr>
          <a:xfrm>
            <a:off x="3342307" y="3363279"/>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sp>
        <p:nvSpPr>
          <p:cNvPr id="145" name="TextBox 144"/>
          <p:cNvSpPr txBox="1"/>
          <p:nvPr/>
        </p:nvSpPr>
        <p:spPr>
          <a:xfrm>
            <a:off x="4496692" y="57235"/>
            <a:ext cx="3036153" cy="369332"/>
          </a:xfrm>
          <a:prstGeom prst="rect">
            <a:avLst/>
          </a:prstGeom>
          <a:noFill/>
        </p:spPr>
        <p:txBody>
          <a:bodyPr wrap="square" rtlCol="0">
            <a:spAutoFit/>
          </a:bodyPr>
          <a:lstStyle/>
          <a:p>
            <a:r>
              <a:rPr lang="en-US" b="1" dirty="0" smtClean="0">
                <a:solidFill>
                  <a:srgbClr val="FF0000"/>
                </a:solidFill>
              </a:rPr>
              <a:t>Spark Execution Architecture</a:t>
            </a:r>
            <a:endParaRPr lang="en-US" b="1" dirty="0">
              <a:solidFill>
                <a:srgbClr val="FF0000"/>
              </a:solidFill>
            </a:endParaRPr>
          </a:p>
        </p:txBody>
      </p:sp>
      <p:cxnSp>
        <p:nvCxnSpPr>
          <p:cNvPr id="24" name="Curved Connector 23"/>
          <p:cNvCxnSpPr/>
          <p:nvPr/>
        </p:nvCxnSpPr>
        <p:spPr>
          <a:xfrm rot="5400000">
            <a:off x="3045509" y="1878250"/>
            <a:ext cx="772756" cy="298995"/>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a:off x="4902034" y="2673893"/>
            <a:ext cx="1303144"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5496691" y="25263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a:t>
            </a:r>
            <a:endParaRPr lang="en-US" dirty="0"/>
          </a:p>
        </p:txBody>
      </p:sp>
    </p:spTree>
    <p:extLst>
      <p:ext uri="{BB962C8B-B14F-4D97-AF65-F5344CB8AC3E}">
        <p14:creationId xmlns="" xmlns:p14="http://schemas.microsoft.com/office/powerpoint/2010/main" val="3053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 grpId="0" animBg="1"/>
      <p:bldP spid="15" grpId="0" animBg="1"/>
      <p:bldP spid="17" grpId="0"/>
      <p:bldP spid="21" grpId="0" animBg="1"/>
      <p:bldP spid="22" grpId="0"/>
      <p:bldP spid="26" grpId="0" animBg="1"/>
      <p:bldP spid="28" grpId="0" animBg="1"/>
      <p:bldP spid="29" grpId="0" animBg="1"/>
      <p:bldP spid="30" grpId="0" animBg="1"/>
      <p:bldP spid="31" grpId="0" animBg="1"/>
      <p:bldP spid="32" grpId="0" animBg="1"/>
      <p:bldP spid="36" grpId="0"/>
      <p:bldP spid="37" grpId="0" animBg="1"/>
      <p:bldP spid="38" grpId="0" animBg="1"/>
      <p:bldP spid="39" grpId="0" animBg="1"/>
      <p:bldP spid="40" grpId="0" animBg="1"/>
      <p:bldP spid="50" grpId="0" animBg="1"/>
      <p:bldP spid="51" grpId="0" animBg="1"/>
      <p:bldP spid="52" grpId="0" animBg="1"/>
      <p:bldP spid="53" grpId="0" animBg="1"/>
      <p:bldP spid="54" grpId="0"/>
      <p:bldP spid="56" grpId="0" animBg="1"/>
      <p:bldP spid="57" grpId="0" animBg="1"/>
      <p:bldP spid="58" grpId="0" animBg="1"/>
      <p:bldP spid="59" grpId="0" animBg="1"/>
      <p:bldP spid="60" grpId="0"/>
      <p:bldP spid="16" grpId="0" animBg="1"/>
      <p:bldP spid="19" grpId="0"/>
      <p:bldP spid="65" grpId="0" animBg="1"/>
      <p:bldP spid="66" grpId="0" animBg="1"/>
      <p:bldP spid="67" grpId="0" animBg="1"/>
      <p:bldP spid="68" grpId="0" animBg="1"/>
      <p:bldP spid="70" grpId="0" animBg="1"/>
      <p:bldP spid="71" grpId="0" animBg="1"/>
      <p:bldP spid="72" grpId="0" animBg="1"/>
      <p:bldP spid="78" grpId="0" animBg="1"/>
      <p:bldP spid="79" grpId="0" animBg="1"/>
      <p:bldP spid="130" grpId="0" animBg="1"/>
      <p:bldP spid="131" grpId="0" animBg="1"/>
      <p:bldP spid="132" grpId="0" animBg="1"/>
      <p:bldP spid="133" grpId="0" animBg="1"/>
      <p:bldP spid="134" grpId="0" animBg="1"/>
      <p:bldP spid="135" grpId="0" animBg="1"/>
      <p:bldP spid="143" grpId="0" animBg="1"/>
      <p:bldP spid="6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242947" y="5077180"/>
            <a:ext cx="11679879" cy="147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endParaRPr lang="en-US" sz="1500" dirty="0"/>
          </a:p>
        </p:txBody>
      </p:sp>
      <p:sp>
        <p:nvSpPr>
          <p:cNvPr id="11" name="Content Placeholder 2"/>
          <p:cNvSpPr txBox="1">
            <a:spLocks/>
          </p:cNvSpPr>
          <p:nvPr/>
        </p:nvSpPr>
        <p:spPr>
          <a:xfrm>
            <a:off x="103611" y="0"/>
            <a:ext cx="10102836" cy="7031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500" dirty="0"/>
              <a:t>Follows master-slave architecture.</a:t>
            </a:r>
          </a:p>
          <a:p>
            <a:pPr algn="just">
              <a:buFont typeface="Wingdings" panose="05000000000000000000" pitchFamily="2" charset="2"/>
              <a:buChar char="§"/>
            </a:pPr>
            <a:r>
              <a:rPr lang="en-US" sz="1500" dirty="0"/>
              <a:t>Client submits user application </a:t>
            </a:r>
            <a:r>
              <a:rPr lang="en-US" sz="1500" dirty="0" smtClean="0"/>
              <a:t>code to Driver. (1)</a:t>
            </a:r>
          </a:p>
          <a:p>
            <a:pPr algn="just">
              <a:buFont typeface="Wingdings" panose="05000000000000000000" pitchFamily="2" charset="2"/>
              <a:buChar char="§"/>
            </a:pPr>
            <a:r>
              <a:rPr lang="en-US" sz="1500" dirty="0" smtClean="0"/>
              <a:t>JVM Is created. (2)</a:t>
            </a:r>
          </a:p>
          <a:p>
            <a:pPr algn="just">
              <a:buFont typeface="Wingdings" panose="05000000000000000000" pitchFamily="2" charset="2"/>
              <a:buChar char="§"/>
            </a:pPr>
            <a:r>
              <a:rPr lang="en-US" sz="1500" dirty="0" smtClean="0"/>
              <a:t>Spark Context is created in the JVM of driver program. Only one active SC per JVM. (3)</a:t>
            </a:r>
            <a:endParaRPr lang="en-US" sz="1500" dirty="0"/>
          </a:p>
          <a:p>
            <a:pPr algn="just">
              <a:buFont typeface="Wingdings" panose="05000000000000000000" pitchFamily="2" charset="2"/>
              <a:buChar char="§"/>
            </a:pPr>
            <a:r>
              <a:rPr lang="en-US" sz="1500" dirty="0"/>
              <a:t>Driver implicitly converts the user code into logically DAG(Directed Acyclic Graph</a:t>
            </a:r>
            <a:r>
              <a:rPr lang="en-US" sz="1500" dirty="0" smtClean="0"/>
              <a:t>) using DAG scheduler. (4)</a:t>
            </a:r>
            <a:endParaRPr lang="en-US" sz="1500" dirty="0"/>
          </a:p>
          <a:p>
            <a:pPr lvl="1" algn="just"/>
            <a:r>
              <a:rPr lang="en-US" sz="1500" dirty="0" smtClean="0"/>
              <a:t>DAG Scheduler performs </a:t>
            </a:r>
            <a:r>
              <a:rPr lang="en-US" sz="1500" dirty="0"/>
              <a:t>optimizations such as pipelining transformations and then it converts the logical graph DAG into Physical executing plan with many stages</a:t>
            </a:r>
            <a:r>
              <a:rPr lang="en-US" sz="1500" dirty="0" smtClean="0"/>
              <a:t>.</a:t>
            </a:r>
          </a:p>
          <a:p>
            <a:pPr lvl="1" algn="just"/>
            <a:r>
              <a:rPr lang="en-US" sz="1500" dirty="0"/>
              <a:t>After creating physical executing plans, it creates Physical executing units called tasks under each stage.</a:t>
            </a:r>
          </a:p>
          <a:p>
            <a:pPr algn="just">
              <a:buFont typeface="Wingdings" panose="05000000000000000000" pitchFamily="2" charset="2"/>
              <a:buChar char="§"/>
            </a:pPr>
            <a:r>
              <a:rPr lang="en-US" sz="1500" dirty="0"/>
              <a:t>The</a:t>
            </a:r>
            <a:r>
              <a:rPr lang="en-US" sz="1600" dirty="0"/>
              <a:t> stages pass on to Task Scheduler. It launces task through cluster manager</a:t>
            </a:r>
            <a:r>
              <a:rPr lang="en-US" sz="1600" dirty="0" smtClean="0"/>
              <a:t>. (5)</a:t>
            </a:r>
            <a:endParaRPr lang="en-US" sz="1600" dirty="0"/>
          </a:p>
          <a:p>
            <a:pPr algn="just">
              <a:spcBef>
                <a:spcPts val="0"/>
              </a:spcBef>
              <a:buFont typeface="Wingdings" panose="05000000000000000000" pitchFamily="2" charset="2"/>
              <a:buChar char="§"/>
            </a:pPr>
            <a:r>
              <a:rPr lang="en-US" sz="1500" dirty="0" smtClean="0"/>
              <a:t>Now driver via Spark Context </a:t>
            </a:r>
            <a:r>
              <a:rPr lang="en-US" sz="1500" dirty="0"/>
              <a:t>talks to the cluster manager and negotiates resources</a:t>
            </a:r>
            <a:r>
              <a:rPr lang="en-US" sz="1500" dirty="0" smtClean="0"/>
              <a:t>. It request for worker nodes and executors in the cluster. (6) (7)</a:t>
            </a:r>
          </a:p>
          <a:p>
            <a:pPr lvl="1" algn="just">
              <a:spcBef>
                <a:spcPts val="0"/>
              </a:spcBef>
            </a:pPr>
            <a:r>
              <a:rPr lang="en-US" sz="1500" dirty="0"/>
              <a:t>Spark is agnostic to the underlying cluster manager. As long as it can acquire executor processes, and these communicate with each other, it is relatively easy to run it even on a cluster manager that also supports other applications (e.g. </a:t>
            </a:r>
            <a:r>
              <a:rPr lang="en-US" sz="1500" dirty="0" err="1"/>
              <a:t>Mesos</a:t>
            </a:r>
            <a:r>
              <a:rPr lang="en-US" sz="1500" dirty="0"/>
              <a:t>/YARN</a:t>
            </a:r>
            <a:r>
              <a:rPr lang="en-US" sz="1500" dirty="0" smtClean="0"/>
              <a:t>).</a:t>
            </a:r>
          </a:p>
          <a:p>
            <a:pPr lvl="1" algn="just">
              <a:spcBef>
                <a:spcPts val="0"/>
              </a:spcBef>
            </a:pPr>
            <a:r>
              <a:rPr lang="en-US" sz="1500" dirty="0" smtClean="0"/>
              <a:t>Cluster Manager allocate resources and instruct executors to execute the job.</a:t>
            </a:r>
          </a:p>
          <a:p>
            <a:pPr lvl="1" algn="just">
              <a:spcBef>
                <a:spcPts val="0"/>
              </a:spcBef>
            </a:pPr>
            <a:r>
              <a:rPr lang="en-US" sz="1500" dirty="0" smtClean="0"/>
              <a:t>Also track the submitted jobs and report back the status of the job to the driver.</a:t>
            </a:r>
            <a:endParaRPr lang="en-US" sz="1500" dirty="0"/>
          </a:p>
          <a:p>
            <a:pPr algn="just">
              <a:buFont typeface="Wingdings" panose="05000000000000000000" pitchFamily="2" charset="2"/>
              <a:buChar char="§"/>
            </a:pPr>
            <a:r>
              <a:rPr lang="en-US" sz="1500" dirty="0" smtClean="0"/>
              <a:t>Driver </a:t>
            </a:r>
            <a:r>
              <a:rPr lang="en-US" sz="1500" dirty="0"/>
              <a:t>sends application code </a:t>
            </a:r>
            <a:r>
              <a:rPr lang="en-US" sz="1500" dirty="0" smtClean="0"/>
              <a:t> and dependencies(defined </a:t>
            </a:r>
            <a:r>
              <a:rPr lang="en-US" sz="1500" dirty="0"/>
              <a:t>by </a:t>
            </a:r>
            <a:r>
              <a:rPr lang="en-US" sz="1500" dirty="0" smtClean="0"/>
              <a:t>jar </a:t>
            </a:r>
            <a:r>
              <a:rPr lang="en-US" sz="1500" dirty="0"/>
              <a:t>or Python files passed to the SparkContext</a:t>
            </a:r>
            <a:r>
              <a:rPr lang="en-US" sz="1500" dirty="0" smtClean="0"/>
              <a:t>) to executors. (8)</a:t>
            </a:r>
            <a:endParaRPr lang="en-US" sz="1500" dirty="0"/>
          </a:p>
          <a:p>
            <a:pPr algn="just">
              <a:buFont typeface="Wingdings" panose="05000000000000000000" pitchFamily="2" charset="2"/>
              <a:buChar char="§"/>
            </a:pPr>
            <a:r>
              <a:rPr lang="en-US" sz="1500" dirty="0"/>
              <a:t>Finally driver also send the tasks to the executors to run</a:t>
            </a:r>
            <a:r>
              <a:rPr lang="en-US" sz="1500" dirty="0" smtClean="0"/>
              <a:t>.</a:t>
            </a:r>
          </a:p>
          <a:p>
            <a:pPr algn="just">
              <a:buFont typeface="Wingdings" panose="05000000000000000000" pitchFamily="2" charset="2"/>
              <a:buChar char="§"/>
            </a:pPr>
            <a:r>
              <a:rPr lang="en-US" sz="1600" dirty="0" smtClean="0"/>
              <a:t>Job </a:t>
            </a:r>
            <a:r>
              <a:rPr lang="en-US" sz="1600" dirty="0"/>
              <a:t>resources which we are trying to pass as part of </a:t>
            </a:r>
            <a:r>
              <a:rPr lang="en-US" sz="1600" dirty="0" smtClean="0"/>
              <a:t>execution can be cached at Worker Nodes. </a:t>
            </a:r>
            <a:r>
              <a:rPr lang="en-US" sz="1600" dirty="0"/>
              <a:t>One of the job resource can be our code itself. </a:t>
            </a:r>
            <a:endParaRPr lang="en-US" sz="1600" dirty="0" smtClean="0"/>
          </a:p>
          <a:p>
            <a:pPr algn="just">
              <a:buFont typeface="Wingdings" panose="05000000000000000000" pitchFamily="2" charset="2"/>
              <a:buChar char="§"/>
            </a:pPr>
            <a:r>
              <a:rPr lang="en-US" sz="1500" dirty="0" smtClean="0"/>
              <a:t>All the </a:t>
            </a:r>
            <a:r>
              <a:rPr lang="en-US" sz="1500" dirty="0"/>
              <a:t>executors start to register themselves with the drivers so that driver will have a complete view of the executors.</a:t>
            </a:r>
          </a:p>
          <a:p>
            <a:pPr algn="just">
              <a:buFont typeface="Wingdings" panose="05000000000000000000" pitchFamily="2" charset="2"/>
              <a:buChar char="§"/>
            </a:pPr>
            <a:r>
              <a:rPr lang="en-US" sz="1500" dirty="0"/>
              <a:t>Executors now start executing the tasks that are assigned by the driver program.</a:t>
            </a:r>
          </a:p>
          <a:p>
            <a:pPr algn="just">
              <a:buFont typeface="Wingdings" panose="05000000000000000000" pitchFamily="2" charset="2"/>
              <a:buChar char="§"/>
            </a:pPr>
            <a:r>
              <a:rPr lang="en-US" sz="1500" dirty="0"/>
              <a:t>When application is running, the driver program will monitor the set of executors that runs. Driver also schedules the future tasks based on data placement</a:t>
            </a:r>
            <a:r>
              <a:rPr lang="en-US" sz="1500" dirty="0" smtClean="0"/>
              <a:t>.</a:t>
            </a:r>
          </a:p>
          <a:p>
            <a:pPr algn="just">
              <a:buFont typeface="Wingdings" panose="05000000000000000000" pitchFamily="2" charset="2"/>
              <a:buChar char="§"/>
            </a:pPr>
            <a:r>
              <a:rPr lang="en-US" sz="1500" dirty="0" smtClean="0"/>
              <a:t>After execution, the result returns back to the Spark Context. (9)</a:t>
            </a:r>
            <a:endParaRPr lang="en-US" sz="1500" dirty="0"/>
          </a:p>
          <a:p>
            <a:pPr algn="just">
              <a:buFont typeface="Wingdings" panose="05000000000000000000" pitchFamily="2" charset="2"/>
              <a:buChar char="§"/>
            </a:pPr>
            <a:endParaRPr lang="en-US" sz="1500" dirty="0"/>
          </a:p>
          <a:p>
            <a:pPr algn="just">
              <a:buFont typeface="Wingdings" panose="05000000000000000000" pitchFamily="2" charset="2"/>
              <a:buChar char="§"/>
            </a:pPr>
            <a:endParaRPr lang="en-US" sz="1500" dirty="0"/>
          </a:p>
        </p:txBody>
      </p:sp>
    </p:spTree>
    <p:extLst>
      <p:ext uri="{BB962C8B-B14F-4D97-AF65-F5344CB8AC3E}">
        <p14:creationId xmlns="" xmlns:p14="http://schemas.microsoft.com/office/powerpoint/2010/main" val="468493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1" y="345989"/>
            <a:ext cx="11236411"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handle these problems, engineers developed different systems at different times (Hive, Storm, Impala, </a:t>
            </a:r>
            <a:r>
              <a:rPr lang="en-US" dirty="0" err="1"/>
              <a:t>Giraph</a:t>
            </a:r>
            <a:r>
              <a:rPr lang="en-US" dirty="0"/>
              <a:t>, Mahout etc). Each of these systems have their own APIs and cluster configurations. This adds further operational complexity of Hadoop Map Reduce Systems.</a:t>
            </a:r>
          </a:p>
          <a:p>
            <a:pPr marL="285750" indent="-285750" algn="just">
              <a:buFont typeface="Arial" panose="020B0604020202020204" pitchFamily="34" charset="0"/>
              <a:buChar char="•"/>
            </a:pPr>
            <a:r>
              <a:rPr lang="en-US" dirty="0"/>
              <a:t>So the idea was to develop a  single unified system having capabilities to solve all these problems. </a:t>
            </a:r>
          </a:p>
          <a:p>
            <a:pPr marL="285750" indent="-285750" algn="just">
              <a:buFont typeface="Arial" panose="020B0604020202020204" pitchFamily="34" charset="0"/>
              <a:buChar char="•"/>
            </a:pPr>
            <a:r>
              <a:rPr lang="en-US" dirty="0"/>
              <a:t>2009, The researchers at UC Berkeley who had previously worked on Hadoop MapReduce took on this challenge with a project and they call it Spark.</a:t>
            </a:r>
          </a:p>
          <a:p>
            <a:pPr marL="285750" indent="-285750" algn="just">
              <a:buFont typeface="Arial" panose="020B0604020202020204" pitchFamily="34" charset="0"/>
              <a:buChar char="•"/>
            </a:pPr>
            <a:r>
              <a:rPr lang="en-US" dirty="0"/>
              <a:t>Ideas from Hadoop MapReduce are </a:t>
            </a:r>
            <a:r>
              <a:rPr lang="en-US" dirty="0" smtClean="0"/>
              <a:t>borrowed </a:t>
            </a:r>
            <a:r>
              <a:rPr lang="en-US" dirty="0"/>
              <a:t>but enhanced in the Spark Project.</a:t>
            </a:r>
          </a:p>
          <a:p>
            <a:pPr marL="285750" indent="-285750" algn="just">
              <a:buFont typeface="Arial" panose="020B0604020202020204" pitchFamily="34" charset="0"/>
              <a:buChar char="•"/>
            </a:pPr>
            <a:r>
              <a:rPr lang="en-US" dirty="0"/>
              <a:t>Spark was developed as highly fault-tolerant, massively parallel, in-memory processing support, easy APIs in multiple language in  </a:t>
            </a:r>
            <a:r>
              <a:rPr lang="en-US" dirty="0" smtClean="0"/>
              <a:t>unified </a:t>
            </a:r>
            <a:r>
              <a:rPr lang="en-US" dirty="0"/>
              <a:t>manner.</a:t>
            </a:r>
          </a:p>
          <a:p>
            <a:pPr marL="285750" indent="-285750">
              <a:buFont typeface="Arial" panose="020B0604020202020204" pitchFamily="34" charset="0"/>
              <a:buChar char="•"/>
            </a:pPr>
            <a:r>
              <a:rPr lang="en-US" dirty="0" smtClean="0"/>
              <a:t>By 2013, Spark had gained widespread use and popularity. Some of its creators donated the Spark project to the ASF and formed a company called </a:t>
            </a:r>
            <a:r>
              <a:rPr lang="en-US" dirty="0" err="1" smtClean="0"/>
              <a:t>Databricks</a:t>
            </a:r>
            <a:r>
              <a:rPr lang="en-US" dirty="0" smtClean="0"/>
              <a:t>.</a:t>
            </a:r>
          </a:p>
          <a:p>
            <a:pPr marL="285750" indent="-285750">
              <a:buFont typeface="Arial" panose="020B0604020202020204" pitchFamily="34" charset="0"/>
              <a:buChar char="•"/>
            </a:pPr>
            <a:r>
              <a:rPr lang="en-US" dirty="0" smtClean="0"/>
              <a:t>Databricks and the community of open source developers worked to release Apache Spark 1.0 in May 2014.</a:t>
            </a:r>
          </a:p>
          <a:p>
            <a:pPr marL="285750" indent="-285750">
              <a:buFont typeface="Arial" panose="020B0604020202020204" pitchFamily="34" charset="0"/>
              <a:buChar char="•"/>
            </a:pPr>
            <a:endParaRPr lang="en-US" dirty="0"/>
          </a:p>
          <a:p>
            <a:r>
              <a:rPr lang="en-US" dirty="0" smtClean="0"/>
              <a:t>0.5 </a:t>
            </a:r>
            <a:r>
              <a:rPr lang="en-US" dirty="0" smtClean="0">
                <a:sym typeface="Wingdings" panose="05000000000000000000" pitchFamily="2" charset="2"/>
              </a:rPr>
              <a:t>June 2012</a:t>
            </a:r>
            <a:endParaRPr lang="en-US" dirty="0" smtClean="0"/>
          </a:p>
          <a:p>
            <a:r>
              <a:rPr lang="en-US" dirty="0" smtClean="0"/>
              <a:t>1.0 </a:t>
            </a:r>
            <a:r>
              <a:rPr lang="en-US" dirty="0" smtClean="0">
                <a:sym typeface="Wingdings" panose="05000000000000000000" pitchFamily="2" charset="2"/>
              </a:rPr>
              <a:t> May 2014</a:t>
            </a:r>
          </a:p>
          <a:p>
            <a:r>
              <a:rPr lang="en-US" dirty="0" smtClean="0">
                <a:sym typeface="Wingdings" panose="05000000000000000000" pitchFamily="2" charset="2"/>
              </a:rPr>
              <a:t>1.5  Sep 2015</a:t>
            </a:r>
          </a:p>
          <a:p>
            <a:r>
              <a:rPr lang="en-US" dirty="0" smtClean="0">
                <a:sym typeface="Wingdings" panose="05000000000000000000" pitchFamily="2" charset="2"/>
              </a:rPr>
              <a:t>2.0 July 2016</a:t>
            </a:r>
          </a:p>
          <a:p>
            <a:r>
              <a:rPr lang="en-US" dirty="0" smtClean="0">
                <a:sym typeface="Wingdings" panose="05000000000000000000" pitchFamily="2" charset="2"/>
              </a:rPr>
              <a:t>2.4 Nov 2018</a:t>
            </a:r>
          </a:p>
          <a:p>
            <a:r>
              <a:rPr lang="en-US" dirty="0" smtClean="0">
                <a:sym typeface="Wingdings" panose="05000000000000000000" pitchFamily="2" charset="2"/>
              </a:rPr>
              <a:t>3.0 June 2020</a:t>
            </a:r>
          </a:p>
          <a:p>
            <a:r>
              <a:rPr lang="en-US" dirty="0" smtClean="0">
                <a:sym typeface="Wingdings" panose="05000000000000000000" pitchFamily="2" charset="2"/>
              </a:rPr>
              <a:t>3.1 Mar 2021</a:t>
            </a:r>
            <a:endParaRPr lang="en-US" dirty="0" smtClean="0"/>
          </a:p>
        </p:txBody>
      </p:sp>
    </p:spTree>
    <p:extLst>
      <p:ext uri="{BB962C8B-B14F-4D97-AF65-F5344CB8AC3E}">
        <p14:creationId xmlns="" xmlns:p14="http://schemas.microsoft.com/office/powerpoint/2010/main" val="1416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48" y="303258"/>
            <a:ext cx="11404767" cy="2308324"/>
          </a:xfrm>
          <a:prstGeom prst="rect">
            <a:avLst/>
          </a:prstGeom>
        </p:spPr>
        <p:txBody>
          <a:bodyPr wrap="square">
            <a:spAutoFit/>
          </a:bodyPr>
          <a:lstStyle/>
          <a:p>
            <a:pPr algn="just"/>
            <a:r>
              <a:rPr lang="en-US" b="1" dirty="0"/>
              <a:t>Cluster Manager Types:</a:t>
            </a:r>
          </a:p>
          <a:p>
            <a:r>
              <a:rPr lang="en-US" dirty="0"/>
              <a:t>The system currently supports several cluster managers:</a:t>
            </a:r>
          </a:p>
          <a:p>
            <a:pPr marL="742950" lvl="1" indent="-285750">
              <a:buFont typeface="Arial" panose="020B0604020202020204" pitchFamily="34" charset="0"/>
              <a:buChar char="•"/>
            </a:pPr>
            <a:r>
              <a:rPr lang="en-US" dirty="0"/>
              <a:t>Standalone – a simple cluster manager included with Spark that makes it easy to set up a cluster.</a:t>
            </a:r>
          </a:p>
          <a:p>
            <a:pPr marL="742950" lvl="1" indent="-285750">
              <a:buFont typeface="Arial" panose="020B0604020202020204" pitchFamily="34" charset="0"/>
              <a:buChar char="•"/>
            </a:pPr>
            <a:r>
              <a:rPr lang="en-US" dirty="0"/>
              <a:t>Apache </a:t>
            </a:r>
            <a:r>
              <a:rPr lang="en-US" dirty="0" err="1"/>
              <a:t>Mesos</a:t>
            </a:r>
            <a:r>
              <a:rPr lang="en-US" dirty="0"/>
              <a:t> – a general cluster manager that can also run Hadoop MapReduce and service applications.</a:t>
            </a:r>
          </a:p>
          <a:p>
            <a:pPr marL="742950" lvl="1" indent="-285750">
              <a:buFont typeface="Arial" panose="020B0604020202020204" pitchFamily="34" charset="0"/>
              <a:buChar char="•"/>
            </a:pPr>
            <a:r>
              <a:rPr lang="en-US" dirty="0"/>
              <a:t>Hadoop YARN – the resource manager in Hadoop 2.</a:t>
            </a:r>
          </a:p>
          <a:p>
            <a:pPr marL="742950" lvl="1" indent="-285750">
              <a:buFont typeface="Arial" panose="020B0604020202020204" pitchFamily="34" charset="0"/>
              <a:buChar char="•"/>
            </a:pPr>
            <a:r>
              <a:rPr lang="en-US" dirty="0"/>
              <a:t>Kubernetes – an open-source system for automating deployment, scaling, and management of containerized applications.</a:t>
            </a:r>
          </a:p>
          <a:p>
            <a:pPr algn="just"/>
            <a:endParaRPr lang="en-US" dirty="0"/>
          </a:p>
        </p:txBody>
      </p:sp>
    </p:spTree>
    <p:extLst>
      <p:ext uri="{BB962C8B-B14F-4D97-AF65-F5344CB8AC3E}">
        <p14:creationId xmlns="" xmlns:p14="http://schemas.microsoft.com/office/powerpoint/2010/main" val="26883578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YARN Cluster Manager</a:t>
            </a:r>
          </a:p>
        </p:txBody>
      </p:sp>
    </p:spTree>
    <p:extLst>
      <p:ext uri="{BB962C8B-B14F-4D97-AF65-F5344CB8AC3E}">
        <p14:creationId xmlns="" xmlns:p14="http://schemas.microsoft.com/office/powerpoint/2010/main" val="76679672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Tree>
    <p:extLst>
      <p:ext uri="{BB962C8B-B14F-4D97-AF65-F5344CB8AC3E}">
        <p14:creationId xmlns="" xmlns:p14="http://schemas.microsoft.com/office/powerpoint/2010/main" val="3661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766698" y="286539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954231" y="352161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pic>
        <p:nvPicPr>
          <p:cNvPr id="2" name="Picture 1"/>
          <p:cNvPicPr>
            <a:picLocks noChangeAspect="1"/>
          </p:cNvPicPr>
          <p:nvPr/>
        </p:nvPicPr>
        <p:blipFill>
          <a:blip r:embed="rId2"/>
          <a:stretch>
            <a:fillRect/>
          </a:stretch>
        </p:blipFill>
        <p:spPr>
          <a:xfrm>
            <a:off x="326189" y="2089049"/>
            <a:ext cx="890253" cy="869549"/>
          </a:xfrm>
          <a:prstGeom prst="rect">
            <a:avLst/>
          </a:prstGeom>
        </p:spPr>
      </p:pic>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cxnSp>
        <p:nvCxnSpPr>
          <p:cNvPr id="6" name="Straight Arrow Connector 5"/>
          <p:cNvCxnSpPr>
            <a:stCxn id="2" idx="3"/>
            <a:endCxn id="4" idx="1"/>
          </p:cNvCxnSpPr>
          <p:nvPr/>
        </p:nvCxnSpPr>
        <p:spPr>
          <a:xfrm flipV="1">
            <a:off x="1216442" y="2523823"/>
            <a:ext cx="5851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1415714" y="23158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6002193" y="397066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6088230" y="435357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800134" y="435357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cxnSp>
        <p:nvCxnSpPr>
          <p:cNvPr id="50" name="Elbow Connector 49"/>
          <p:cNvCxnSpPr>
            <a:stCxn id="36" idx="1"/>
            <a:endCxn id="4" idx="2"/>
          </p:cNvCxnSpPr>
          <p:nvPr/>
        </p:nvCxnSpPr>
        <p:spPr>
          <a:xfrm rot="10800000">
            <a:off x="2483369" y="2912393"/>
            <a:ext cx="3518825" cy="1405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3" name="Elbow Connector 72"/>
          <p:cNvCxnSpPr/>
          <p:nvPr/>
        </p:nvCxnSpPr>
        <p:spPr>
          <a:xfrm rot="5400000">
            <a:off x="6962080" y="2795556"/>
            <a:ext cx="1492094" cy="289816"/>
          </a:xfrm>
          <a:prstGeom prst="bentConnector3">
            <a:avLst>
              <a:gd name="adj1" fmla="val 99457"/>
            </a:avLst>
          </a:prstGeom>
          <a:ln>
            <a:tailEnd type="triangle"/>
          </a:ln>
        </p:spPr>
        <p:style>
          <a:lnRef idx="3">
            <a:schemeClr val="dk1"/>
          </a:lnRef>
          <a:fillRef idx="0">
            <a:schemeClr val="dk1"/>
          </a:fillRef>
          <a:effectRef idx="2">
            <a:schemeClr val="dk1"/>
          </a:effectRef>
          <a:fontRef idx="minor">
            <a:schemeClr val="tx1"/>
          </a:fontRef>
        </p:style>
      </p:cxnSp>
      <p:sp>
        <p:nvSpPr>
          <p:cNvPr id="89" name="Rounded Rectangle 88"/>
          <p:cNvSpPr/>
          <p:nvPr/>
        </p:nvSpPr>
        <p:spPr>
          <a:xfrm>
            <a:off x="3761310" y="379663"/>
            <a:ext cx="6890647" cy="6128084"/>
          </a:xfrm>
          <a:prstGeom prst="roundRect">
            <a:avLst/>
          </a:prstGeom>
          <a:noFill/>
          <a:ln>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027238" y="383758"/>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29" name="Multiply 28"/>
          <p:cNvSpPr/>
          <p:nvPr/>
        </p:nvSpPr>
        <p:spPr>
          <a:xfrm rot="20592449">
            <a:off x="5477446" y="2598777"/>
            <a:ext cx="350748" cy="291749"/>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147660" y="295715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754585" y="324244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65403" y="4309562"/>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52936" y="4965789"/>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200898" y="5414833"/>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86935" y="5797746"/>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98839" y="5797745"/>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46365" y="4401328"/>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53290" y="4686618"/>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endCxn id="9" idx="3"/>
          </p:cNvCxnSpPr>
          <p:nvPr/>
        </p:nvCxnSpPr>
        <p:spPr>
          <a:xfrm flipH="1">
            <a:off x="5296160" y="2411385"/>
            <a:ext cx="1458425" cy="118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5272163" y="2194417"/>
            <a:ext cx="1492469" cy="145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5286860" y="1273731"/>
            <a:ext cx="1624043" cy="88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3390469" y="24161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94" name="Oval 93"/>
          <p:cNvSpPr/>
          <p:nvPr/>
        </p:nvSpPr>
        <p:spPr>
          <a:xfrm>
            <a:off x="6058499" y="15278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5" name="Oval 94"/>
          <p:cNvSpPr/>
          <p:nvPr/>
        </p:nvSpPr>
        <p:spPr>
          <a:xfrm>
            <a:off x="7550719" y="1425137"/>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96" name="Oval 95"/>
          <p:cNvSpPr/>
          <p:nvPr/>
        </p:nvSpPr>
        <p:spPr>
          <a:xfrm>
            <a:off x="5742758" y="212503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97" name="Oval 96"/>
          <p:cNvSpPr/>
          <p:nvPr/>
        </p:nvSpPr>
        <p:spPr>
          <a:xfrm>
            <a:off x="5739860" y="238468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21" name="Straight Arrow Connector 20"/>
          <p:cNvCxnSpPr/>
          <p:nvPr/>
        </p:nvCxnSpPr>
        <p:spPr>
          <a:xfrm flipH="1">
            <a:off x="5263211" y="2569832"/>
            <a:ext cx="1481406" cy="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Oval 102"/>
          <p:cNvSpPr/>
          <p:nvPr/>
        </p:nvSpPr>
        <p:spPr>
          <a:xfrm>
            <a:off x="6142709" y="2526911"/>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a:t>
            </a:r>
            <a:endParaRPr lang="en-US" dirty="0"/>
          </a:p>
        </p:txBody>
      </p:sp>
      <p:sp>
        <p:nvSpPr>
          <p:cNvPr id="104" name="Oval 103"/>
          <p:cNvSpPr/>
          <p:nvPr/>
        </p:nvSpPr>
        <p:spPr>
          <a:xfrm>
            <a:off x="4638818" y="419078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
        <p:nvSpPr>
          <p:cNvPr id="106" name="Oval 105"/>
          <p:cNvSpPr/>
          <p:nvPr/>
        </p:nvSpPr>
        <p:spPr>
          <a:xfrm>
            <a:off x="7727158" y="302867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74" name="Elbow Connector 73"/>
          <p:cNvCxnSpPr/>
          <p:nvPr/>
        </p:nvCxnSpPr>
        <p:spPr>
          <a:xfrm rot="16200000" flipH="1">
            <a:off x="7229403" y="2538300"/>
            <a:ext cx="3117742" cy="1737236"/>
          </a:xfrm>
          <a:prstGeom prst="bentConnector3">
            <a:avLst>
              <a:gd name="adj1" fmla="val 89"/>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9514697" y="29996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2" name="Elbow Connector 51"/>
          <p:cNvCxnSpPr>
            <a:stCxn id="66" idx="1"/>
          </p:cNvCxnSpPr>
          <p:nvPr/>
        </p:nvCxnSpPr>
        <p:spPr>
          <a:xfrm rot="10800000">
            <a:off x="2711126" y="2912399"/>
            <a:ext cx="5489773" cy="2849554"/>
          </a:xfrm>
          <a:prstGeom prst="bentConnector3">
            <a:avLst>
              <a:gd name="adj1" fmla="val 99774"/>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p:cNvSpPr/>
          <p:nvPr/>
        </p:nvSpPr>
        <p:spPr>
          <a:xfrm>
            <a:off x="4638818" y="5640099"/>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7</a:t>
            </a:r>
            <a:endParaRPr lang="en-US" dirty="0"/>
          </a:p>
        </p:txBody>
      </p:sp>
    </p:spTree>
    <p:extLst>
      <p:ext uri="{BB962C8B-B14F-4D97-AF65-F5344CB8AC3E}">
        <p14:creationId xmlns="" xmlns:p14="http://schemas.microsoft.com/office/powerpoint/2010/main" val="2485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P spid="4" grpId="0" animBg="1"/>
      <p:bldP spid="8" grpId="0" animBg="1"/>
      <p:bldP spid="9" grpId="0" animBg="1"/>
      <p:bldP spid="36" grpId="0" animBg="1"/>
      <p:bldP spid="45" grpId="0" animBg="1"/>
      <p:bldP spid="46" grpId="0" animBg="1"/>
      <p:bldP spid="89" grpId="0" animBg="1"/>
      <p:bldP spid="29" grpId="0" animBg="1"/>
      <p:bldP spid="42" grpId="0" animBg="1"/>
      <p:bldP spid="64" grpId="0" animBg="1"/>
      <p:bldP spid="65" grpId="0" animBg="1"/>
      <p:bldP spid="66" grpId="0" animBg="1"/>
      <p:bldP spid="67" grpId="0" animBg="1"/>
      <p:bldP spid="68" grpId="0" animBg="1"/>
      <p:bldP spid="69" grpId="0" animBg="1"/>
      <p:bldP spid="81" grpId="0" animBg="1"/>
      <p:bldP spid="82" grpId="0" animBg="1"/>
      <p:bldP spid="83" grpId="0" animBg="1"/>
      <p:bldP spid="86" grpId="0" animBg="1"/>
      <p:bldP spid="93" grpId="0" animBg="1"/>
      <p:bldP spid="94" grpId="0" animBg="1"/>
      <p:bldP spid="95" grpId="0" animBg="1"/>
      <p:bldP spid="96" grpId="0" animBg="1"/>
      <p:bldP spid="97" grpId="0" animBg="1"/>
      <p:bldP spid="103" grpId="0" animBg="1"/>
      <p:bldP spid="104" grpId="0" animBg="1"/>
      <p:bldP spid="106" grpId="0" animBg="1"/>
      <p:bldP spid="107" grpId="0" animBg="1"/>
      <p:bldP spid="10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368968"/>
            <a:ext cx="10935368" cy="6186309"/>
          </a:xfrm>
          <a:prstGeom prst="rect">
            <a:avLst/>
          </a:prstGeom>
          <a:noFill/>
        </p:spPr>
        <p:txBody>
          <a:bodyPr wrap="square" rtlCol="0">
            <a:spAutoFit/>
          </a:bodyPr>
          <a:lstStyle/>
          <a:p>
            <a:r>
              <a:rPr lang="en-US" b="1" dirty="0" smtClean="0"/>
              <a:t>Resource Manager: </a:t>
            </a:r>
          </a:p>
          <a:p>
            <a:pPr marL="285750" indent="-285750">
              <a:buFont typeface="Arial" panose="020B0604020202020204" pitchFamily="34" charset="0"/>
              <a:buChar char="•"/>
            </a:pPr>
            <a:r>
              <a:rPr lang="en-US" dirty="0" smtClean="0"/>
              <a:t>Runs on Master Node.</a:t>
            </a:r>
          </a:p>
          <a:p>
            <a:pPr marL="285750" indent="-285750">
              <a:buFont typeface="Arial" panose="020B0604020202020204" pitchFamily="34" charset="0"/>
              <a:buChar char="•"/>
            </a:pPr>
            <a:r>
              <a:rPr lang="en-US" dirty="0" smtClean="0"/>
              <a:t>Manages the resources used across the cluster.</a:t>
            </a:r>
          </a:p>
          <a:p>
            <a:pPr marL="285750" indent="-285750">
              <a:buFont typeface="Arial" panose="020B0604020202020204" pitchFamily="34" charset="0"/>
              <a:buChar char="•"/>
            </a:pPr>
            <a:r>
              <a:rPr lang="en-US" dirty="0" smtClean="0"/>
              <a:t>Two components – Scheduler and Application Manager.</a:t>
            </a:r>
          </a:p>
          <a:p>
            <a:r>
              <a:rPr lang="en-US" dirty="0"/>
              <a:t> </a:t>
            </a:r>
            <a:r>
              <a:rPr lang="en-US" dirty="0" smtClean="0"/>
              <a:t>       Scheduler -  Performs scheduling based on the requirement of resources by the applications.</a:t>
            </a:r>
          </a:p>
          <a:p>
            <a:r>
              <a:rPr lang="en-US" dirty="0"/>
              <a:t> </a:t>
            </a:r>
            <a:r>
              <a:rPr lang="en-US" dirty="0" smtClean="0"/>
              <a:t>       Application Manager: It manages the running of Application Master and restart it on its failure. Also it is responsible to accept the submission of jobs.</a:t>
            </a:r>
            <a:endParaRPr lang="en-US" dirty="0"/>
          </a:p>
          <a:p>
            <a:pPr marL="285750" indent="-285750">
              <a:buFont typeface="Arial" panose="020B0604020202020204" pitchFamily="34" charset="0"/>
              <a:buChar char="•"/>
            </a:pPr>
            <a:endParaRPr lang="en-US" dirty="0" smtClean="0"/>
          </a:p>
          <a:p>
            <a:r>
              <a:rPr lang="en-US" b="1" dirty="0" smtClean="0"/>
              <a:t>Node Manager:</a:t>
            </a:r>
          </a:p>
          <a:p>
            <a:pPr marL="285750" indent="-285750">
              <a:buFont typeface="Arial" panose="020B0604020202020204" pitchFamily="34" charset="0"/>
              <a:buChar char="•"/>
            </a:pPr>
            <a:r>
              <a:rPr lang="en-US" dirty="0" smtClean="0"/>
              <a:t>Runs on all Worker Nodes.</a:t>
            </a:r>
          </a:p>
          <a:p>
            <a:pPr marL="285750" indent="-285750">
              <a:buFont typeface="Arial" panose="020B0604020202020204" pitchFamily="34" charset="0"/>
              <a:buChar char="•"/>
            </a:pPr>
            <a:r>
              <a:rPr lang="en-US" dirty="0" smtClean="0"/>
              <a:t>Launches and monitor containers which are assigned by RM.</a:t>
            </a:r>
          </a:p>
          <a:p>
            <a:pPr marL="285750" indent="-285750">
              <a:buFont typeface="Arial" panose="020B0604020202020204" pitchFamily="34" charset="0"/>
              <a:buChar char="•"/>
            </a:pPr>
            <a:r>
              <a:rPr lang="en-US" dirty="0" smtClean="0"/>
              <a:t>Responsible for the execution of the task in each data node.</a:t>
            </a:r>
          </a:p>
          <a:p>
            <a:pPr marL="285750" indent="-285750">
              <a:buFont typeface="Arial" panose="020B0604020202020204" pitchFamily="34" charset="0"/>
              <a:buChar char="•"/>
            </a:pPr>
            <a:endParaRPr lang="en-US" dirty="0"/>
          </a:p>
          <a:p>
            <a:r>
              <a:rPr lang="en-US" b="1" dirty="0" smtClean="0"/>
              <a:t>Containers:</a:t>
            </a:r>
          </a:p>
          <a:p>
            <a:pPr marL="285750" indent="-285750">
              <a:buFont typeface="Arial" panose="020B0604020202020204" pitchFamily="34" charset="0"/>
              <a:buChar char="•"/>
            </a:pPr>
            <a:r>
              <a:rPr lang="en-US" dirty="0" smtClean="0"/>
              <a:t>Are set of resources like RAM, CPU, memory etc on a single node and they are scheduled by RM and monitored by NM.</a:t>
            </a:r>
          </a:p>
          <a:p>
            <a:endParaRPr lang="en-US" dirty="0"/>
          </a:p>
          <a:p>
            <a:r>
              <a:rPr lang="en-US" b="1" dirty="0" smtClean="0"/>
              <a:t>Application Master:</a:t>
            </a:r>
          </a:p>
          <a:p>
            <a:pPr marL="285750" indent="-285750">
              <a:buFont typeface="Arial" panose="020B0604020202020204" pitchFamily="34" charset="0"/>
              <a:buChar char="•"/>
            </a:pPr>
            <a:r>
              <a:rPr lang="en-US" dirty="0" smtClean="0"/>
              <a:t>An individual </a:t>
            </a:r>
            <a:r>
              <a:rPr lang="en-US" dirty="0" err="1" smtClean="0"/>
              <a:t>ApplicationMaster</a:t>
            </a:r>
            <a:r>
              <a:rPr lang="en-US" dirty="0" smtClean="0"/>
              <a:t> is assigned for each job by RM.</a:t>
            </a:r>
          </a:p>
          <a:p>
            <a:pPr marL="285750" indent="-285750">
              <a:buFont typeface="Arial" panose="020B0604020202020204" pitchFamily="34" charset="0"/>
              <a:buChar char="•"/>
            </a:pPr>
            <a:r>
              <a:rPr lang="en-US" dirty="0" smtClean="0"/>
              <a:t>It’s chief responsibility is to negotiate the resources from the RM. It works with the Node Manager to monitor and execute the tasks.</a:t>
            </a:r>
          </a:p>
          <a:p>
            <a:pPr marL="285750" indent="-285750">
              <a:buFont typeface="Arial" panose="020B0604020202020204" pitchFamily="34" charset="0"/>
              <a:buChar char="•"/>
            </a:pPr>
            <a:endParaRPr lang="en-US" dirty="0"/>
          </a:p>
        </p:txBody>
      </p:sp>
    </p:spTree>
    <p:extLst>
      <p:ext uri="{BB962C8B-B14F-4D97-AF65-F5344CB8AC3E}">
        <p14:creationId xmlns="" xmlns:p14="http://schemas.microsoft.com/office/powerpoint/2010/main" val="32657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JVM Processes</a:t>
            </a:r>
          </a:p>
        </p:txBody>
      </p:sp>
    </p:spTree>
    <p:extLst>
      <p:ext uri="{BB962C8B-B14F-4D97-AF65-F5344CB8AC3E}">
        <p14:creationId xmlns="" xmlns:p14="http://schemas.microsoft.com/office/powerpoint/2010/main" val="184018109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smtClean="0"/>
              <a:t>Where JVMs are created during execution across the Clusters :</a:t>
            </a:r>
            <a:endParaRPr lang="en-US" dirty="0"/>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52095" y="2488456"/>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Tree>
    <p:extLst>
      <p:ext uri="{BB962C8B-B14F-4D97-AF65-F5344CB8AC3E}">
        <p14:creationId xmlns="" xmlns:p14="http://schemas.microsoft.com/office/powerpoint/2010/main" val="389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Terms used in Spark Execution Framework:</a:t>
            </a:r>
            <a:endParaRPr lang="en-US" sz="3100" dirty="0"/>
          </a:p>
        </p:txBody>
      </p:sp>
      <p:sp>
        <p:nvSpPr>
          <p:cNvPr id="2" name="Rectangle 1"/>
          <p:cNvSpPr/>
          <p:nvPr/>
        </p:nvSpPr>
        <p:spPr>
          <a:xfrm>
            <a:off x="238828" y="758157"/>
            <a:ext cx="10890491" cy="4522135"/>
          </a:xfrm>
          <a:prstGeom prst="rect">
            <a:avLst/>
          </a:prstGeom>
        </p:spPr>
        <p:txBody>
          <a:bodyPr wrap="square">
            <a:spAutoFit/>
          </a:bodyPr>
          <a:lstStyle/>
          <a:p>
            <a:pPr algn="just">
              <a:spcBef>
                <a:spcPts val="600"/>
              </a:spcBef>
            </a:pPr>
            <a:r>
              <a:rPr lang="en-US" sz="1399" b="1" dirty="0" smtClean="0"/>
              <a:t>Application</a:t>
            </a:r>
            <a:r>
              <a:rPr lang="en-US" sz="1399" b="1" dirty="0"/>
              <a:t>: </a:t>
            </a:r>
            <a:r>
              <a:rPr lang="en-US" sz="1399" dirty="0"/>
              <a:t>User </a:t>
            </a:r>
            <a:r>
              <a:rPr lang="en-US" sz="1399" dirty="0" smtClean="0"/>
              <a:t>application built </a:t>
            </a:r>
            <a:r>
              <a:rPr lang="en-US" sz="1399" dirty="0"/>
              <a:t>on Spark. </a:t>
            </a:r>
            <a:endParaRPr lang="en-US" sz="1399" dirty="0" smtClean="0"/>
          </a:p>
          <a:p>
            <a:pPr algn="just">
              <a:spcBef>
                <a:spcPts val="600"/>
              </a:spcBef>
            </a:pPr>
            <a:r>
              <a:rPr lang="en-US" sz="1399" b="1" dirty="0"/>
              <a:t>Job: </a:t>
            </a:r>
            <a:r>
              <a:rPr lang="en-US" sz="1399" dirty="0"/>
              <a:t>A parallel computation consisting of multiple tasks that gets spawned in response to a Spark action (e.g. save, collect).</a:t>
            </a:r>
          </a:p>
          <a:p>
            <a:pPr algn="just">
              <a:spcBef>
                <a:spcPts val="600"/>
              </a:spcBef>
            </a:pPr>
            <a:r>
              <a:rPr lang="en-US" sz="1399" b="1" dirty="0"/>
              <a:t>Stage: </a:t>
            </a:r>
            <a:r>
              <a:rPr lang="en-US" sz="1399" dirty="0"/>
              <a:t>Each job gets divided into smaller sets of tasks called </a:t>
            </a:r>
            <a:r>
              <a:rPr lang="en-US" sz="1399" i="1" dirty="0"/>
              <a:t>stages</a:t>
            </a:r>
            <a:r>
              <a:rPr lang="en-US" sz="1399" dirty="0"/>
              <a:t> that depend on each other (similar to the map and reduce stages in MapReduce); you'll see this term used in the driver's logs</a:t>
            </a:r>
            <a:r>
              <a:rPr lang="en-US" sz="1399" dirty="0" smtClean="0"/>
              <a:t>.</a:t>
            </a:r>
          </a:p>
          <a:p>
            <a:pPr algn="just">
              <a:spcBef>
                <a:spcPts val="600"/>
              </a:spcBef>
            </a:pPr>
            <a:r>
              <a:rPr lang="en-US" sz="1399" b="1" dirty="0" smtClean="0"/>
              <a:t>Task</a:t>
            </a:r>
            <a:r>
              <a:rPr lang="en-US" sz="1399" b="1" dirty="0"/>
              <a:t>: </a:t>
            </a:r>
            <a:r>
              <a:rPr lang="en-US" sz="1399" dirty="0"/>
              <a:t>A unit of work that will be sent to one executor.</a:t>
            </a:r>
          </a:p>
          <a:p>
            <a:pPr algn="just">
              <a:spcBef>
                <a:spcPts val="600"/>
              </a:spcBef>
            </a:pPr>
            <a:r>
              <a:rPr lang="en-US" sz="1399" b="1" dirty="0" smtClean="0"/>
              <a:t>Application </a:t>
            </a:r>
            <a:r>
              <a:rPr lang="en-US" sz="1399" b="1" dirty="0"/>
              <a:t>Jar:  </a:t>
            </a:r>
            <a:r>
              <a:rPr lang="en-US" sz="1399" dirty="0"/>
              <a:t>A jar containing the user's Spark </a:t>
            </a:r>
            <a:r>
              <a:rPr lang="en-US" sz="1399" dirty="0" smtClean="0"/>
              <a:t>application codes. </a:t>
            </a:r>
            <a:endParaRPr lang="en-US" sz="1399" dirty="0"/>
          </a:p>
          <a:p>
            <a:pPr algn="just">
              <a:spcBef>
                <a:spcPts val="600"/>
              </a:spcBef>
            </a:pPr>
            <a:r>
              <a:rPr lang="en-US" sz="1399" b="1" dirty="0" smtClean="0"/>
              <a:t>Driver </a:t>
            </a:r>
            <a:r>
              <a:rPr lang="en-US" sz="1399" b="1" dirty="0"/>
              <a:t>Program: </a:t>
            </a:r>
            <a:r>
              <a:rPr lang="en-US" sz="1399" dirty="0"/>
              <a:t>The process running the main() function of the application and creating the </a:t>
            </a:r>
            <a:r>
              <a:rPr lang="en-US" sz="1399" dirty="0" smtClean="0"/>
              <a:t>SparkContext.</a:t>
            </a:r>
            <a:endParaRPr lang="en-US" sz="1399" dirty="0"/>
          </a:p>
          <a:p>
            <a:pPr algn="just">
              <a:spcBef>
                <a:spcPts val="600"/>
              </a:spcBef>
            </a:pPr>
            <a:r>
              <a:rPr lang="en-US" sz="1399" b="1" dirty="0" smtClean="0"/>
              <a:t>Cluster </a:t>
            </a:r>
            <a:r>
              <a:rPr lang="en-US" sz="1399" b="1" dirty="0"/>
              <a:t>Manager: </a:t>
            </a:r>
            <a:r>
              <a:rPr lang="en-US" sz="1399" dirty="0"/>
              <a:t>An external service for acquiring resources on the cluster (e.g. standalone manager, </a:t>
            </a:r>
            <a:r>
              <a:rPr lang="en-US" sz="1399" dirty="0" err="1"/>
              <a:t>Mesos</a:t>
            </a:r>
            <a:r>
              <a:rPr lang="en-US" sz="1399" dirty="0"/>
              <a:t>, YARN). In YARN it is Resource Manager + Application Master</a:t>
            </a:r>
            <a:r>
              <a:rPr lang="en-US" sz="1399" dirty="0" smtClean="0"/>
              <a:t>.</a:t>
            </a:r>
            <a:endParaRPr lang="en-US" sz="1399" dirty="0"/>
          </a:p>
          <a:p>
            <a:pPr algn="just">
              <a:spcBef>
                <a:spcPts val="600"/>
              </a:spcBef>
            </a:pPr>
            <a:r>
              <a:rPr lang="en-US" sz="1399" b="1" dirty="0" smtClean="0"/>
              <a:t>Deploy </a:t>
            </a:r>
            <a:r>
              <a:rPr lang="en-US" sz="1399" b="1" dirty="0"/>
              <a:t>Mode: </a:t>
            </a:r>
            <a:r>
              <a:rPr lang="en-US" sz="1399" dirty="0"/>
              <a:t>Distinguishes where the driver process runs. In "cluster" mode, the framework launches the driver inside of the cluster. In "client" mode, the submitter launches the driver outside of the cluster</a:t>
            </a:r>
            <a:r>
              <a:rPr lang="en-US" sz="1399" dirty="0" smtClean="0"/>
              <a:t>.</a:t>
            </a:r>
            <a:endParaRPr lang="en-US" sz="1399" dirty="0"/>
          </a:p>
          <a:p>
            <a:pPr algn="just">
              <a:spcBef>
                <a:spcPts val="600"/>
              </a:spcBef>
            </a:pPr>
            <a:r>
              <a:rPr lang="en-US" sz="1399" b="1" dirty="0" smtClean="0"/>
              <a:t>Worker </a:t>
            </a:r>
            <a:r>
              <a:rPr lang="en-US" sz="1399" b="1" dirty="0"/>
              <a:t>Node: </a:t>
            </a:r>
            <a:r>
              <a:rPr lang="en-US" sz="1399" dirty="0"/>
              <a:t>Any node that can run application code in the </a:t>
            </a:r>
            <a:r>
              <a:rPr lang="en-US" sz="1399" dirty="0" smtClean="0"/>
              <a:t>cluster.</a:t>
            </a:r>
            <a:endParaRPr lang="en-US" sz="1399" dirty="0"/>
          </a:p>
          <a:p>
            <a:pPr algn="just">
              <a:spcBef>
                <a:spcPts val="600"/>
              </a:spcBef>
            </a:pPr>
            <a:r>
              <a:rPr lang="en-US" sz="1399" b="1" dirty="0" smtClean="0"/>
              <a:t>Executor</a:t>
            </a:r>
            <a:r>
              <a:rPr lang="en-US" sz="1399" b="1" dirty="0"/>
              <a:t>: </a:t>
            </a:r>
            <a:r>
              <a:rPr lang="en-US" sz="1399" dirty="0"/>
              <a:t>A process launched for an application on a worker node, that runs tasks and keeps data in memory or disk storage across them. Each application has its own executors</a:t>
            </a:r>
            <a:r>
              <a:rPr lang="en-US" sz="1399" dirty="0" smtClean="0"/>
              <a:t>.</a:t>
            </a:r>
            <a:endParaRPr lang="en-US" sz="1399" dirty="0"/>
          </a:p>
          <a:p>
            <a:pPr algn="just">
              <a:spcBef>
                <a:spcPts val="600"/>
              </a:spcBef>
            </a:pPr>
            <a:r>
              <a:rPr lang="en-US" sz="1399" b="1" dirty="0" smtClean="0"/>
              <a:t>Cache</a:t>
            </a:r>
            <a:r>
              <a:rPr lang="en-US" sz="1399" b="1" dirty="0"/>
              <a:t>: </a:t>
            </a:r>
            <a:r>
              <a:rPr lang="en-US" sz="1399" dirty="0"/>
              <a:t>Cache is nothing but the job resources which we are trying to pass as part of execution. One of the job resource can be our code itself. Typically the code will be compiled in the jar file and jar file will be passed as cache and it will be cached into the executors. Tasks will be using this cache at the run time so that it can apply the logic onto the data while data is being processed</a:t>
            </a:r>
            <a:r>
              <a:rPr lang="en-US" sz="1399" dirty="0" smtClean="0"/>
              <a:t>. We can also persist or cache the RDDs.</a:t>
            </a:r>
            <a:endParaRPr lang="en-US" sz="1399" dirty="0"/>
          </a:p>
        </p:txBody>
      </p:sp>
    </p:spTree>
    <p:extLst>
      <p:ext uri="{BB962C8B-B14F-4D97-AF65-F5344CB8AC3E}">
        <p14:creationId xmlns="" xmlns:p14="http://schemas.microsoft.com/office/powerpoint/2010/main" val="39294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8266" y="1458327"/>
            <a:ext cx="11740242" cy="2230582"/>
            <a:chOff x="443023" y="296791"/>
            <a:chExt cx="11740242" cy="2230582"/>
          </a:xfrm>
        </p:grpSpPr>
        <p:grpSp>
          <p:nvGrpSpPr>
            <p:cNvPr id="3" name="Group 2"/>
            <p:cNvGrpSpPr/>
            <p:nvPr/>
          </p:nvGrpSpPr>
          <p:grpSpPr>
            <a:xfrm>
              <a:off x="443023" y="296791"/>
              <a:ext cx="11435442" cy="1925782"/>
              <a:chOff x="1151477" y="445072"/>
              <a:chExt cx="11435442" cy="1925782"/>
            </a:xfrm>
          </p:grpSpPr>
          <p:sp>
            <p:nvSpPr>
              <p:cNvPr id="2" name="Rectangle 1"/>
              <p:cNvSpPr/>
              <p:nvPr/>
            </p:nvSpPr>
            <p:spPr>
              <a:xfrm>
                <a:off x="3793736" y="445072"/>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5" name="Rectangle 4"/>
              <p:cNvSpPr/>
              <p:nvPr/>
            </p:nvSpPr>
            <p:spPr>
              <a:xfrm>
                <a:off x="6970384" y="458927"/>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6" name="Rectangle 5"/>
              <p:cNvSpPr/>
              <p:nvPr/>
            </p:nvSpPr>
            <p:spPr>
              <a:xfrm>
                <a:off x="10326650" y="445072"/>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7" name="Right Arrow 6"/>
              <p:cNvSpPr/>
              <p:nvPr/>
            </p:nvSpPr>
            <p:spPr>
              <a:xfrm>
                <a:off x="5925355" y="1248635"/>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9293495" y="1241708"/>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1477" y="451998"/>
                <a:ext cx="2125682" cy="191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One </a:t>
                </a:r>
                <a:r>
                  <a:rPr lang="en-US" dirty="0">
                    <a:solidFill>
                      <a:schemeClr val="tx1"/>
                    </a:solidFill>
                  </a:rPr>
                  <a:t>Application</a:t>
                </a:r>
              </a:p>
            </p:txBody>
          </p:sp>
          <p:sp>
            <p:nvSpPr>
              <p:cNvPr id="10" name="Right Arrow 9"/>
              <p:cNvSpPr/>
              <p:nvPr/>
            </p:nvSpPr>
            <p:spPr>
              <a:xfrm>
                <a:off x="3277159" y="1234780"/>
                <a:ext cx="534388"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3237682" y="4491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13" name="Rectangle 12"/>
            <p:cNvSpPr/>
            <p:nvPr/>
          </p:nvSpPr>
          <p:spPr>
            <a:xfrm>
              <a:off x="3390082" y="6015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Multiple Jobs for Each Application</a:t>
              </a:r>
            </a:p>
          </p:txBody>
        </p:sp>
        <p:sp>
          <p:nvSpPr>
            <p:cNvPr id="14" name="Rectangle 13"/>
            <p:cNvSpPr/>
            <p:nvPr/>
          </p:nvSpPr>
          <p:spPr>
            <a:xfrm>
              <a:off x="6414330" y="4630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15" name="Rectangle 14"/>
            <p:cNvSpPr/>
            <p:nvPr/>
          </p:nvSpPr>
          <p:spPr>
            <a:xfrm>
              <a:off x="6566730" y="6154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Multiple Stages for Each Job</a:t>
              </a:r>
            </a:p>
          </p:txBody>
        </p:sp>
        <p:sp>
          <p:nvSpPr>
            <p:cNvPr id="16" name="Rectangle 15"/>
            <p:cNvSpPr/>
            <p:nvPr/>
          </p:nvSpPr>
          <p:spPr>
            <a:xfrm>
              <a:off x="9770596" y="4491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17" name="Rectangle 16"/>
            <p:cNvSpPr/>
            <p:nvPr/>
          </p:nvSpPr>
          <p:spPr>
            <a:xfrm>
              <a:off x="9922996" y="6015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grpSp>
    </p:spTree>
    <p:extLst>
      <p:ext uri="{BB962C8B-B14F-4D97-AF65-F5344CB8AC3E}">
        <p14:creationId xmlns="" xmlns:p14="http://schemas.microsoft.com/office/powerpoint/2010/main" val="22159606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93773" y="1392195"/>
            <a:ext cx="4077730" cy="2018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Narrow and Wide Transformations</a:t>
            </a:r>
            <a:endParaRPr lang="en-US" sz="4100" dirty="0"/>
          </a:p>
        </p:txBody>
      </p:sp>
    </p:spTree>
    <p:extLst>
      <p:ext uri="{BB962C8B-B14F-4D97-AF65-F5344CB8AC3E}">
        <p14:creationId xmlns="" xmlns:p14="http://schemas.microsoft.com/office/powerpoint/2010/main" val="33554986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Spark ?</a:t>
            </a:r>
            <a:endParaRPr lang="en-US" sz="4100" dirty="0">
              <a:solidFill>
                <a:schemeClr val="tx1"/>
              </a:solidFill>
            </a:endParaRPr>
          </a:p>
        </p:txBody>
      </p:sp>
    </p:spTree>
    <p:extLst>
      <p:ext uri="{BB962C8B-B14F-4D97-AF65-F5344CB8AC3E}">
        <p14:creationId xmlns="" xmlns:p14="http://schemas.microsoft.com/office/powerpoint/2010/main" val="38520762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707083"/>
            <a:ext cx="10651525" cy="1754326"/>
          </a:xfrm>
          <a:prstGeom prst="rect">
            <a:avLst/>
          </a:prstGeom>
          <a:noFill/>
        </p:spPr>
        <p:txBody>
          <a:bodyPr wrap="square" rtlCol="0">
            <a:spAutoFit/>
          </a:bodyPr>
          <a:lstStyle/>
          <a:p>
            <a:r>
              <a:rPr lang="en-US" b="1" dirty="0" smtClean="0"/>
              <a:t>Narrow Transformations:</a:t>
            </a:r>
          </a:p>
          <a:p>
            <a:pPr marL="285750" indent="-285750">
              <a:buFont typeface="Arial" panose="020B0604020202020204" pitchFamily="34" charset="0"/>
              <a:buChar char="•"/>
            </a:pPr>
            <a:r>
              <a:rPr lang="en-US" dirty="0"/>
              <a:t>These types of transformations convert each input partition to only one output partition</a:t>
            </a:r>
            <a:r>
              <a:rPr lang="en-US" dirty="0" smtClean="0"/>
              <a:t>.</a:t>
            </a:r>
          </a:p>
          <a:p>
            <a:pPr marL="285750" indent="-285750">
              <a:buFont typeface="Arial" panose="020B0604020202020204" pitchFamily="34" charset="0"/>
              <a:buChar char="•"/>
            </a:pPr>
            <a:r>
              <a:rPr lang="en-US" dirty="0" smtClean="0"/>
              <a:t>Spark merges all narrow transformations into one stage.</a:t>
            </a:r>
          </a:p>
          <a:p>
            <a:pPr marL="285750" indent="-285750">
              <a:buFont typeface="Arial" panose="020B0604020202020204" pitchFamily="34" charset="0"/>
              <a:buChar char="•"/>
            </a:pPr>
            <a:r>
              <a:rPr lang="en-US" dirty="0" smtClean="0"/>
              <a:t>Fast.</a:t>
            </a:r>
          </a:p>
          <a:p>
            <a:pPr marL="285750" indent="-285750">
              <a:buFont typeface="Arial" panose="020B0604020202020204" pitchFamily="34" charset="0"/>
              <a:buChar char="•"/>
            </a:pPr>
            <a:r>
              <a:rPr lang="en-US" dirty="0" smtClean="0"/>
              <a:t>No data shuffle.</a:t>
            </a:r>
          </a:p>
          <a:p>
            <a:pPr marL="285750" indent="-285750">
              <a:buFont typeface="Arial" panose="020B0604020202020204" pitchFamily="34" charset="0"/>
              <a:buChar char="•"/>
            </a:pPr>
            <a:r>
              <a:rPr lang="en-US" dirty="0" smtClean="0"/>
              <a:t>Ex- map(), filter()</a:t>
            </a:r>
            <a:endParaRPr lang="en-US" dirty="0"/>
          </a:p>
        </p:txBody>
      </p:sp>
      <p:sp>
        <p:nvSpPr>
          <p:cNvPr id="11" name="Rectangle 10"/>
          <p:cNvSpPr/>
          <p:nvPr/>
        </p:nvSpPr>
        <p:spPr>
          <a:xfrm>
            <a:off x="3072713"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25793" y="6030097"/>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072711"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072711"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00550"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085434" y="6016376"/>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00548"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00548"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9" name="Right Arrow 28"/>
          <p:cNvSpPr/>
          <p:nvPr/>
        </p:nvSpPr>
        <p:spPr>
          <a:xfrm>
            <a:off x="4786184" y="2388973"/>
            <a:ext cx="2603157" cy="3295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786183" y="3799019"/>
            <a:ext cx="2603157" cy="32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51" name="Right Arrow 50"/>
          <p:cNvSpPr/>
          <p:nvPr/>
        </p:nvSpPr>
        <p:spPr>
          <a:xfrm>
            <a:off x="4786183" y="5310663"/>
            <a:ext cx="2603157" cy="3295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911177"/>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endParaRPr lang="en-US" sz="2400" b="1" dirty="0"/>
          </a:p>
        </p:txBody>
      </p:sp>
      <p:sp>
        <p:nvSpPr>
          <p:cNvPr id="52"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Narrow and Wide Transformations</a:t>
            </a:r>
            <a:endParaRPr lang="en-US" sz="3100" dirty="0"/>
          </a:p>
        </p:txBody>
      </p:sp>
    </p:spTree>
    <p:extLst>
      <p:ext uri="{BB962C8B-B14F-4D97-AF65-F5344CB8AC3E}">
        <p14:creationId xmlns="" xmlns:p14="http://schemas.microsoft.com/office/powerpoint/2010/main" val="307321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9" grpId="0" animBg="1"/>
      <p:bldP spid="50" grpId="0" animBg="1"/>
      <p:bldP spid="51" grpId="0" animBg="1"/>
      <p:bldP spid="2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11" idx="3"/>
            <a:endCxn id="44" idx="1"/>
          </p:cNvCxnSpPr>
          <p:nvPr/>
        </p:nvCxnSpPr>
        <p:spPr>
          <a:xfrm>
            <a:off x="4728519" y="2923075"/>
            <a:ext cx="285441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49" idx="1"/>
          </p:cNvCxnSpPr>
          <p:nvPr/>
        </p:nvCxnSpPr>
        <p:spPr>
          <a:xfrm>
            <a:off x="4728517" y="5935365"/>
            <a:ext cx="2854410" cy="109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8" idx="1"/>
          </p:cNvCxnSpPr>
          <p:nvPr/>
        </p:nvCxnSpPr>
        <p:spPr>
          <a:xfrm>
            <a:off x="4728517" y="2934073"/>
            <a:ext cx="2854410" cy="150064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9" idx="1"/>
          </p:cNvCxnSpPr>
          <p:nvPr/>
        </p:nvCxnSpPr>
        <p:spPr>
          <a:xfrm>
            <a:off x="4728519" y="2923075"/>
            <a:ext cx="2854408" cy="302328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3" idx="3"/>
            <a:endCxn id="48" idx="1"/>
          </p:cNvCxnSpPr>
          <p:nvPr/>
        </p:nvCxnSpPr>
        <p:spPr>
          <a:xfrm flipV="1">
            <a:off x="4728517" y="4434719"/>
            <a:ext cx="2854410" cy="15116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28517" y="2923075"/>
            <a:ext cx="2854412" cy="30122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0086" y="337751"/>
            <a:ext cx="10651525" cy="1754326"/>
          </a:xfrm>
          <a:prstGeom prst="rect">
            <a:avLst/>
          </a:prstGeom>
          <a:noFill/>
        </p:spPr>
        <p:txBody>
          <a:bodyPr wrap="square" rtlCol="0">
            <a:spAutoFit/>
          </a:bodyPr>
          <a:lstStyle/>
          <a:p>
            <a:r>
              <a:rPr lang="en-US" b="1" dirty="0" smtClean="0"/>
              <a:t>Wide Transformations:</a:t>
            </a:r>
          </a:p>
          <a:p>
            <a:pPr marL="285750" indent="-285750">
              <a:buFont typeface="Arial" panose="020B0604020202020204" pitchFamily="34" charset="0"/>
              <a:buChar char="•"/>
            </a:pPr>
            <a:r>
              <a:rPr lang="en-US" dirty="0"/>
              <a:t>This type of transformation will have input partitions contributing to many output partitions</a:t>
            </a:r>
            <a:r>
              <a:rPr lang="en-US" dirty="0" smtClean="0"/>
              <a:t>.</a:t>
            </a:r>
          </a:p>
          <a:p>
            <a:pPr marL="285750" indent="-285750">
              <a:buFont typeface="Arial" panose="020B0604020202020204" pitchFamily="34" charset="0"/>
              <a:buChar char="•"/>
            </a:pPr>
            <a:r>
              <a:rPr lang="en-US" dirty="0" smtClean="0"/>
              <a:t>Each Wide Transformations creates a new stage.</a:t>
            </a:r>
            <a:r>
              <a:rPr lang="en-US" dirty="0"/>
              <a:t> </a:t>
            </a:r>
            <a:endParaRPr lang="en-US" dirty="0" smtClean="0"/>
          </a:p>
          <a:p>
            <a:pPr marL="285750" indent="-285750">
              <a:buFont typeface="Arial" panose="020B0604020202020204" pitchFamily="34" charset="0"/>
              <a:buChar char="•"/>
            </a:pPr>
            <a:r>
              <a:rPr lang="en-US" dirty="0" smtClean="0"/>
              <a:t>Slow compared to Narrow.</a:t>
            </a:r>
          </a:p>
          <a:p>
            <a:pPr marL="285750" indent="-285750">
              <a:buFont typeface="Arial" panose="020B0604020202020204" pitchFamily="34" charset="0"/>
              <a:buChar char="•"/>
            </a:pPr>
            <a:r>
              <a:rPr lang="en-US" dirty="0" smtClean="0"/>
              <a:t>Data shuffle.</a:t>
            </a:r>
          </a:p>
          <a:p>
            <a:pPr marL="285750" indent="-285750">
              <a:buFont typeface="Arial" panose="020B0604020202020204" pitchFamily="34" charset="0"/>
              <a:buChar char="•"/>
            </a:pPr>
            <a:r>
              <a:rPr lang="en-US" dirty="0" smtClean="0"/>
              <a:t>Ex- groupByKey(), </a:t>
            </a:r>
            <a:r>
              <a:rPr lang="en-US" dirty="0" err="1" smtClean="0"/>
              <a:t>aggregateByKey</a:t>
            </a:r>
            <a:r>
              <a:rPr lang="en-US" dirty="0" smtClean="0"/>
              <a:t>(), join, distinct(), repartition() etc.</a:t>
            </a:r>
            <a:endParaRPr lang="en-US" dirty="0"/>
          </a:p>
        </p:txBody>
      </p:sp>
      <p:sp>
        <p:nvSpPr>
          <p:cNvPr id="11" name="Rectangle 10"/>
          <p:cNvSpPr/>
          <p:nvPr/>
        </p:nvSpPr>
        <p:spPr>
          <a:xfrm>
            <a:off x="3155092" y="2382119"/>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20" name="TextBox 19"/>
          <p:cNvSpPr txBox="1"/>
          <p:nvPr/>
        </p:nvSpPr>
        <p:spPr>
          <a:xfrm>
            <a:off x="3513434" y="6487318"/>
            <a:ext cx="988541" cy="369332"/>
          </a:xfrm>
          <a:prstGeom prst="rect">
            <a:avLst/>
          </a:prstGeom>
          <a:noFill/>
        </p:spPr>
        <p:txBody>
          <a:bodyPr wrap="square" rtlCol="0">
            <a:spAutoFit/>
          </a:bodyPr>
          <a:lstStyle/>
          <a:p>
            <a:r>
              <a:rPr lang="en-US" dirty="0" smtClean="0"/>
              <a:t>RDD1</a:t>
            </a:r>
            <a:endParaRPr lang="en-US" dirty="0"/>
          </a:p>
        </p:txBody>
      </p:sp>
      <p:sp>
        <p:nvSpPr>
          <p:cNvPr id="42" name="Rectangle 41"/>
          <p:cNvSpPr/>
          <p:nvPr/>
        </p:nvSpPr>
        <p:spPr>
          <a:xfrm>
            <a:off x="3155090" y="3893763"/>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3" name="Rectangle 42"/>
          <p:cNvSpPr/>
          <p:nvPr/>
        </p:nvSpPr>
        <p:spPr>
          <a:xfrm>
            <a:off x="3155090" y="5405407"/>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44" name="Rectangle 43"/>
          <p:cNvSpPr/>
          <p:nvPr/>
        </p:nvSpPr>
        <p:spPr>
          <a:xfrm>
            <a:off x="7582929" y="2382119"/>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45" name="TextBox 44"/>
          <p:cNvSpPr txBox="1"/>
          <p:nvPr/>
        </p:nvSpPr>
        <p:spPr>
          <a:xfrm>
            <a:off x="8159572" y="6487318"/>
            <a:ext cx="988541" cy="369332"/>
          </a:xfrm>
          <a:prstGeom prst="rect">
            <a:avLst/>
          </a:prstGeom>
          <a:noFill/>
        </p:spPr>
        <p:txBody>
          <a:bodyPr wrap="square" rtlCol="0">
            <a:spAutoFit/>
          </a:bodyPr>
          <a:lstStyle/>
          <a:p>
            <a:r>
              <a:rPr lang="en-US" dirty="0" smtClean="0"/>
              <a:t>RDD2</a:t>
            </a:r>
            <a:endParaRPr lang="en-US" dirty="0"/>
          </a:p>
        </p:txBody>
      </p:sp>
      <p:sp>
        <p:nvSpPr>
          <p:cNvPr id="48" name="Rectangle 47"/>
          <p:cNvSpPr/>
          <p:nvPr/>
        </p:nvSpPr>
        <p:spPr>
          <a:xfrm>
            <a:off x="7582927" y="3893763"/>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2</a:t>
            </a:r>
            <a:endParaRPr lang="en-US" dirty="0"/>
          </a:p>
        </p:txBody>
      </p:sp>
      <p:sp>
        <p:nvSpPr>
          <p:cNvPr id="49" name="Rectangle 48"/>
          <p:cNvSpPr/>
          <p:nvPr/>
        </p:nvSpPr>
        <p:spPr>
          <a:xfrm>
            <a:off x="7582927" y="5405407"/>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a:t>
            </a:r>
            <a:r>
              <a:rPr lang="en-US" dirty="0" smtClean="0"/>
              <a:t>3</a:t>
            </a:r>
            <a:endParaRPr lang="en-US" dirty="0"/>
          </a:p>
        </p:txBody>
      </p:sp>
      <p:sp>
        <p:nvSpPr>
          <p:cNvPr id="21" name="Rectangle 20"/>
          <p:cNvSpPr/>
          <p:nvPr/>
        </p:nvSpPr>
        <p:spPr>
          <a:xfrm>
            <a:off x="5873579" y="2382119"/>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a:t>
            </a:r>
          </a:p>
          <a:p>
            <a:pPr algn="ctr"/>
            <a:endParaRPr lang="en-US" sz="2400" b="1" dirty="0"/>
          </a:p>
          <a:p>
            <a:pPr algn="ctr"/>
            <a:endParaRPr lang="en-US" sz="2400" b="1" dirty="0"/>
          </a:p>
        </p:txBody>
      </p:sp>
      <p:cxnSp>
        <p:nvCxnSpPr>
          <p:cNvPr id="17" name="Straight Arrow Connector 16"/>
          <p:cNvCxnSpPr/>
          <p:nvPr/>
        </p:nvCxnSpPr>
        <p:spPr>
          <a:xfrm>
            <a:off x="4728517" y="4441579"/>
            <a:ext cx="2854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4" idx="1"/>
          </p:cNvCxnSpPr>
          <p:nvPr/>
        </p:nvCxnSpPr>
        <p:spPr>
          <a:xfrm flipV="1">
            <a:off x="4728517" y="2923075"/>
            <a:ext cx="2854412" cy="15185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8517" y="4434718"/>
            <a:ext cx="2854410" cy="150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5387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79806" y="1721708"/>
            <a:ext cx="3402227" cy="140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smtClean="0"/>
              <a:t>DAG</a:t>
            </a:r>
            <a:endParaRPr lang="en-US" sz="4100" dirty="0"/>
          </a:p>
        </p:txBody>
      </p:sp>
    </p:spTree>
    <p:extLst>
      <p:ext uri="{BB962C8B-B14F-4D97-AF65-F5344CB8AC3E}">
        <p14:creationId xmlns="" xmlns:p14="http://schemas.microsoft.com/office/powerpoint/2010/main" val="379546595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94486" y="1408670"/>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14616" y="1548710"/>
            <a:ext cx="930875" cy="369332"/>
          </a:xfrm>
          <a:prstGeom prst="rect">
            <a:avLst/>
          </a:prstGeom>
          <a:noFill/>
        </p:spPr>
        <p:txBody>
          <a:bodyPr wrap="square" rtlCol="0">
            <a:spAutoFit/>
          </a:bodyPr>
          <a:lstStyle/>
          <a:p>
            <a:r>
              <a:rPr lang="en-US" dirty="0" smtClean="0"/>
              <a:t>Stage 1</a:t>
            </a:r>
            <a:endParaRPr lang="en-US" dirty="0"/>
          </a:p>
        </p:txBody>
      </p:sp>
      <p:sp>
        <p:nvSpPr>
          <p:cNvPr id="5" name="Rectangle 4"/>
          <p:cNvSpPr/>
          <p:nvPr/>
        </p:nvSpPr>
        <p:spPr>
          <a:xfrm>
            <a:off x="1449859" y="223245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6" name="Rectangle 5"/>
          <p:cNvSpPr/>
          <p:nvPr/>
        </p:nvSpPr>
        <p:spPr>
          <a:xfrm>
            <a:off x="1449857"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distinct</a:t>
            </a:r>
            <a:endParaRPr lang="en-US" dirty="0"/>
          </a:p>
        </p:txBody>
      </p:sp>
      <p:sp>
        <p:nvSpPr>
          <p:cNvPr id="7" name="Rectangle 6"/>
          <p:cNvSpPr/>
          <p:nvPr/>
        </p:nvSpPr>
        <p:spPr>
          <a:xfrm>
            <a:off x="1449858" y="2949146"/>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8" name="Rounded Rectangle 7"/>
          <p:cNvSpPr/>
          <p:nvPr/>
        </p:nvSpPr>
        <p:spPr>
          <a:xfrm>
            <a:off x="3918092"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08386" y="1552148"/>
            <a:ext cx="930875" cy="369332"/>
          </a:xfrm>
          <a:prstGeom prst="rect">
            <a:avLst/>
          </a:prstGeom>
          <a:noFill/>
        </p:spPr>
        <p:txBody>
          <a:bodyPr wrap="square" rtlCol="0">
            <a:spAutoFit/>
          </a:bodyPr>
          <a:lstStyle/>
          <a:p>
            <a:r>
              <a:rPr lang="en-US" dirty="0" smtClean="0"/>
              <a:t>Stage 2</a:t>
            </a:r>
            <a:endParaRPr lang="en-US" dirty="0"/>
          </a:p>
        </p:txBody>
      </p:sp>
      <p:sp>
        <p:nvSpPr>
          <p:cNvPr id="10" name="Rectangle 9"/>
          <p:cNvSpPr/>
          <p:nvPr/>
        </p:nvSpPr>
        <p:spPr>
          <a:xfrm>
            <a:off x="4143629" y="1992872"/>
            <a:ext cx="1210963" cy="750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aggregateByKey</a:t>
            </a:r>
            <a:endParaRPr lang="en-US" dirty="0"/>
          </a:p>
        </p:txBody>
      </p:sp>
      <p:sp>
        <p:nvSpPr>
          <p:cNvPr id="13" name="Rounded Rectangle 12"/>
          <p:cNvSpPr/>
          <p:nvPr/>
        </p:nvSpPr>
        <p:spPr>
          <a:xfrm>
            <a:off x="6417275"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5041" y="1548710"/>
            <a:ext cx="930875" cy="369332"/>
          </a:xfrm>
          <a:prstGeom prst="rect">
            <a:avLst/>
          </a:prstGeom>
          <a:noFill/>
        </p:spPr>
        <p:txBody>
          <a:bodyPr wrap="square" rtlCol="0">
            <a:spAutoFit/>
          </a:bodyPr>
          <a:lstStyle/>
          <a:p>
            <a:r>
              <a:rPr lang="en-US" dirty="0" smtClean="0"/>
              <a:t>Stage 3</a:t>
            </a:r>
            <a:endParaRPr lang="en-US" dirty="0"/>
          </a:p>
        </p:txBody>
      </p:sp>
      <p:sp>
        <p:nvSpPr>
          <p:cNvPr id="15" name="Rectangle 14"/>
          <p:cNvSpPr/>
          <p:nvPr/>
        </p:nvSpPr>
        <p:spPr>
          <a:xfrm>
            <a:off x="6672648" y="2253049"/>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parallelize</a:t>
            </a:r>
            <a:endParaRPr lang="en-US" dirty="0"/>
          </a:p>
        </p:txBody>
      </p:sp>
      <p:sp>
        <p:nvSpPr>
          <p:cNvPr id="16" name="Rectangle 15"/>
          <p:cNvSpPr/>
          <p:nvPr/>
        </p:nvSpPr>
        <p:spPr>
          <a:xfrm>
            <a:off x="6672646" y="3707028"/>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17" name="Rectangle 16"/>
          <p:cNvSpPr/>
          <p:nvPr/>
        </p:nvSpPr>
        <p:spPr>
          <a:xfrm>
            <a:off x="6672647" y="296974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cxnSp>
        <p:nvCxnSpPr>
          <p:cNvPr id="19" name="Straight Arrow Connector 18"/>
          <p:cNvCxnSpPr>
            <a:stCxn id="6" idx="3"/>
            <a:endCxn id="10" idx="1"/>
          </p:cNvCxnSpPr>
          <p:nvPr/>
        </p:nvCxnSpPr>
        <p:spPr>
          <a:xfrm flipV="1">
            <a:off x="2660820" y="2368036"/>
            <a:ext cx="1482809" cy="1524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4193051"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3" name="Rounded Rectangle 22"/>
          <p:cNvSpPr/>
          <p:nvPr/>
        </p:nvSpPr>
        <p:spPr>
          <a:xfrm>
            <a:off x="9024551" y="1491048"/>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79924" y="2314832"/>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join</a:t>
            </a:r>
            <a:endParaRPr lang="en-US" dirty="0"/>
          </a:p>
        </p:txBody>
      </p:sp>
      <p:sp>
        <p:nvSpPr>
          <p:cNvPr id="25" name="Rectangle 24"/>
          <p:cNvSpPr/>
          <p:nvPr/>
        </p:nvSpPr>
        <p:spPr>
          <a:xfrm>
            <a:off x="9279922" y="376881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filter</a:t>
            </a:r>
            <a:endParaRPr lang="en-US" dirty="0"/>
          </a:p>
        </p:txBody>
      </p:sp>
      <p:sp>
        <p:nvSpPr>
          <p:cNvPr id="26" name="Rectangle 25"/>
          <p:cNvSpPr/>
          <p:nvPr/>
        </p:nvSpPr>
        <p:spPr>
          <a:xfrm>
            <a:off x="9279923" y="303152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27" name="TextBox 26"/>
          <p:cNvSpPr txBox="1"/>
          <p:nvPr/>
        </p:nvSpPr>
        <p:spPr>
          <a:xfrm>
            <a:off x="9419963" y="1565189"/>
            <a:ext cx="930875" cy="369332"/>
          </a:xfrm>
          <a:prstGeom prst="rect">
            <a:avLst/>
          </a:prstGeom>
          <a:noFill/>
        </p:spPr>
        <p:txBody>
          <a:bodyPr wrap="square" rtlCol="0">
            <a:spAutoFit/>
          </a:bodyPr>
          <a:lstStyle/>
          <a:p>
            <a:r>
              <a:rPr lang="en-US" dirty="0" smtClean="0"/>
              <a:t>Stage 4</a:t>
            </a:r>
            <a:endParaRPr lang="en-US" dirty="0"/>
          </a:p>
        </p:txBody>
      </p:sp>
      <p:cxnSp>
        <p:nvCxnSpPr>
          <p:cNvPr id="28" name="Straight Arrow Connector 27"/>
          <p:cNvCxnSpPr>
            <a:endCxn id="24" idx="1"/>
          </p:cNvCxnSpPr>
          <p:nvPr/>
        </p:nvCxnSpPr>
        <p:spPr>
          <a:xfrm flipV="1">
            <a:off x="5412246" y="2520778"/>
            <a:ext cx="3867678" cy="139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7895961" y="2664941"/>
            <a:ext cx="1441617" cy="1252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4" idx="2"/>
            <a:endCxn id="26" idx="0"/>
          </p:cNvCxnSpPr>
          <p:nvPr/>
        </p:nvCxnSpPr>
        <p:spPr>
          <a:xfrm flipH="1">
            <a:off x="9885405" y="2726724"/>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9885401" y="3441356"/>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0479" y="2691715"/>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7276061" y="3402229"/>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a:endCxn id="22" idx="0"/>
          </p:cNvCxnSpPr>
          <p:nvPr/>
        </p:nvCxnSpPr>
        <p:spPr>
          <a:xfrm>
            <a:off x="4792347" y="2743199"/>
            <a:ext cx="6186" cy="943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2012102" y="265464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2012101" y="338163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Graph</a:t>
            </a:r>
            <a:endParaRPr lang="en-US" sz="3100" dirty="0"/>
          </a:p>
        </p:txBody>
      </p:sp>
    </p:spTree>
    <p:extLst>
      <p:ext uri="{BB962C8B-B14F-4D97-AF65-F5344CB8AC3E}">
        <p14:creationId xmlns="" xmlns:p14="http://schemas.microsoft.com/office/powerpoint/2010/main" val="10542385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26" y="838717"/>
            <a:ext cx="11404767" cy="1754326"/>
          </a:xfrm>
          <a:prstGeom prst="rect">
            <a:avLst/>
          </a:prstGeom>
        </p:spPr>
        <p:txBody>
          <a:bodyPr wrap="square">
            <a:spAutoFit/>
          </a:bodyPr>
          <a:lstStyle/>
          <a:p>
            <a:pPr algn="just"/>
            <a:r>
              <a:rPr lang="en-US" dirty="0"/>
              <a:t>DAG Stands for </a:t>
            </a:r>
            <a:r>
              <a:rPr lang="en-US" b="1" dirty="0"/>
              <a:t>D</a:t>
            </a:r>
            <a:r>
              <a:rPr lang="en-US" dirty="0"/>
              <a:t>irected </a:t>
            </a:r>
            <a:r>
              <a:rPr lang="en-US" b="1" dirty="0"/>
              <a:t>A</a:t>
            </a:r>
            <a:r>
              <a:rPr lang="en-US" dirty="0"/>
              <a:t>cyclic </a:t>
            </a:r>
            <a:r>
              <a:rPr lang="en-US" b="1" dirty="0"/>
              <a:t>G</a:t>
            </a:r>
            <a:r>
              <a:rPr lang="en-US" dirty="0"/>
              <a:t>raph.</a:t>
            </a:r>
          </a:p>
          <a:p>
            <a:pPr algn="just"/>
            <a:r>
              <a:rPr lang="en-US" dirty="0" smtClean="0"/>
              <a:t>  </a:t>
            </a:r>
            <a:r>
              <a:rPr lang="en-US" b="1" dirty="0" smtClean="0"/>
              <a:t>Directed</a:t>
            </a:r>
            <a:r>
              <a:rPr lang="en-US" dirty="0" smtClean="0"/>
              <a:t> </a:t>
            </a:r>
            <a:r>
              <a:rPr lang="en-US" dirty="0" smtClean="0">
                <a:sym typeface="Wingdings" panose="05000000000000000000" pitchFamily="2" charset="2"/>
              </a:rPr>
              <a:t> D</a:t>
            </a:r>
            <a:r>
              <a:rPr lang="en-US" dirty="0" smtClean="0"/>
              <a:t>irectly </a:t>
            </a:r>
            <a:r>
              <a:rPr lang="en-US" dirty="0"/>
              <a:t>connected to one node to another.</a:t>
            </a:r>
          </a:p>
          <a:p>
            <a:pPr algn="just"/>
            <a:r>
              <a:rPr lang="en-US" dirty="0" smtClean="0"/>
              <a:t>  </a:t>
            </a:r>
            <a:r>
              <a:rPr lang="en-US" b="1" dirty="0" smtClean="0"/>
              <a:t>Acyclic</a:t>
            </a:r>
            <a:r>
              <a:rPr lang="en-US" dirty="0" smtClean="0"/>
              <a:t> </a:t>
            </a:r>
            <a:r>
              <a:rPr lang="en-US" dirty="0" smtClean="0">
                <a:sym typeface="Wingdings" panose="05000000000000000000" pitchFamily="2" charset="2"/>
              </a:rPr>
              <a:t></a:t>
            </a:r>
            <a:r>
              <a:rPr lang="en-US" dirty="0" smtClean="0"/>
              <a:t> </a:t>
            </a:r>
            <a:r>
              <a:rPr lang="en-US" dirty="0"/>
              <a:t>There is no cycle or loop. So it is in line and we can not go back to its original position.</a:t>
            </a:r>
          </a:p>
          <a:p>
            <a:pPr algn="just"/>
            <a:r>
              <a:rPr lang="en-US" dirty="0" smtClean="0"/>
              <a:t>  </a:t>
            </a:r>
            <a:r>
              <a:rPr lang="en-US" b="1" dirty="0" smtClean="0"/>
              <a:t>Graph</a:t>
            </a:r>
            <a:r>
              <a:rPr lang="en-US" dirty="0" smtClean="0"/>
              <a:t> </a:t>
            </a:r>
            <a:r>
              <a:rPr lang="en-US" dirty="0" smtClean="0">
                <a:sym typeface="Wingdings" panose="05000000000000000000" pitchFamily="2" charset="2"/>
              </a:rPr>
              <a:t></a:t>
            </a:r>
            <a:r>
              <a:rPr lang="en-US" dirty="0" smtClean="0"/>
              <a:t> It has Vertices </a:t>
            </a:r>
            <a:r>
              <a:rPr lang="en-US" dirty="0"/>
              <a:t>and Edges. </a:t>
            </a:r>
            <a:r>
              <a:rPr lang="en-US" dirty="0" smtClean="0"/>
              <a:t>Vertices </a:t>
            </a:r>
            <a:r>
              <a:rPr lang="en-US" dirty="0"/>
              <a:t>indicates RDDs and </a:t>
            </a:r>
            <a:r>
              <a:rPr lang="en-US" dirty="0" smtClean="0"/>
              <a:t>edges refers </a:t>
            </a:r>
            <a:r>
              <a:rPr lang="en-US" dirty="0"/>
              <a:t>to the operations on the RDD. </a:t>
            </a:r>
            <a:endParaRPr lang="en-US" dirty="0" smtClean="0"/>
          </a:p>
          <a:p>
            <a:pPr algn="just"/>
            <a:r>
              <a:rPr lang="en-US" dirty="0"/>
              <a:t> </a:t>
            </a:r>
            <a:r>
              <a:rPr lang="en-US" dirty="0" smtClean="0"/>
              <a:t>                  These </a:t>
            </a:r>
            <a:r>
              <a:rPr lang="en-US" dirty="0"/>
              <a:t>all </a:t>
            </a:r>
            <a:r>
              <a:rPr lang="en-US" dirty="0" smtClean="0"/>
              <a:t>  represented </a:t>
            </a:r>
            <a:r>
              <a:rPr lang="en-US" dirty="0"/>
              <a:t>as a graph.</a:t>
            </a:r>
          </a:p>
          <a:p>
            <a:pPr algn="just"/>
            <a:endParaRPr lang="en-US" dirty="0"/>
          </a:p>
        </p:txBody>
      </p:sp>
      <p:sp>
        <p:nvSpPr>
          <p:cNvPr id="3"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a:t>
            </a:r>
            <a:endParaRPr lang="en-US" sz="3100" dirty="0"/>
          </a:p>
        </p:txBody>
      </p:sp>
    </p:spTree>
    <p:extLst>
      <p:ext uri="{BB962C8B-B14F-4D97-AF65-F5344CB8AC3E}">
        <p14:creationId xmlns="" xmlns:p14="http://schemas.microsoft.com/office/powerpoint/2010/main" val="7863028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DAG Scheduler</a:t>
            </a:r>
            <a:endParaRPr lang="en-US" sz="3100" dirty="0"/>
          </a:p>
        </p:txBody>
      </p:sp>
      <p:cxnSp>
        <p:nvCxnSpPr>
          <p:cNvPr id="54" name="Straight Arrow Connector 53"/>
          <p:cNvCxnSpPr>
            <a:stCxn id="71" idx="6"/>
            <a:endCxn id="36" idx="1"/>
          </p:cNvCxnSpPr>
          <p:nvPr/>
        </p:nvCxnSpPr>
        <p:spPr>
          <a:xfrm>
            <a:off x="4371858" y="2974339"/>
            <a:ext cx="1746118" cy="263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2"/>
            <a:endCxn id="68" idx="0"/>
          </p:cNvCxnSpPr>
          <p:nvPr/>
        </p:nvCxnSpPr>
        <p:spPr>
          <a:xfrm>
            <a:off x="3676124" y="1670899"/>
            <a:ext cx="0" cy="66379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Rounded Rectangle 62"/>
          <p:cNvSpPr/>
          <p:nvPr/>
        </p:nvSpPr>
        <p:spPr>
          <a:xfrm>
            <a:off x="4862146" y="2732853"/>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Action Operation</a:t>
            </a:r>
            <a:endParaRPr lang="en-US" sz="1100" dirty="0"/>
          </a:p>
        </p:txBody>
      </p:sp>
      <p:grpSp>
        <p:nvGrpSpPr>
          <p:cNvPr id="119" name="Group 118"/>
          <p:cNvGrpSpPr/>
          <p:nvPr/>
        </p:nvGrpSpPr>
        <p:grpSpPr>
          <a:xfrm>
            <a:off x="2557459" y="850547"/>
            <a:ext cx="2323070" cy="1160903"/>
            <a:chOff x="2557459" y="850547"/>
            <a:chExt cx="2323070" cy="1160903"/>
          </a:xfrm>
        </p:grpSpPr>
        <p:sp>
          <p:nvSpPr>
            <p:cNvPr id="33" name="Rectangle 32"/>
            <p:cNvSpPr/>
            <p:nvPr/>
          </p:nvSpPr>
          <p:spPr>
            <a:xfrm>
              <a:off x="2557459" y="898362"/>
              <a:ext cx="2323070" cy="1113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80027" y="1382575"/>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Context</a:t>
              </a:r>
              <a:endParaRPr lang="en-US" sz="1300" dirty="0"/>
            </a:p>
          </p:txBody>
        </p:sp>
        <p:sp>
          <p:nvSpPr>
            <p:cNvPr id="65" name="TextBox 64"/>
            <p:cNvSpPr txBox="1"/>
            <p:nvPr/>
          </p:nvSpPr>
          <p:spPr>
            <a:xfrm>
              <a:off x="2840499" y="850547"/>
              <a:ext cx="1631092" cy="369332"/>
            </a:xfrm>
            <a:prstGeom prst="rect">
              <a:avLst/>
            </a:prstGeom>
            <a:noFill/>
          </p:spPr>
          <p:txBody>
            <a:bodyPr wrap="square" rtlCol="0">
              <a:spAutoFit/>
            </a:bodyPr>
            <a:lstStyle/>
            <a:p>
              <a:r>
                <a:rPr lang="en-US" dirty="0" smtClean="0"/>
                <a:t>Driver Program</a:t>
              </a:r>
              <a:endParaRPr lang="en-US" dirty="0"/>
            </a:p>
          </p:txBody>
        </p:sp>
      </p:grpSp>
      <p:pic>
        <p:nvPicPr>
          <p:cNvPr id="66" name="Picture 65"/>
          <p:cNvPicPr>
            <a:picLocks noChangeAspect="1"/>
          </p:cNvPicPr>
          <p:nvPr/>
        </p:nvPicPr>
        <p:blipFill>
          <a:blip r:embed="rId3"/>
          <a:stretch>
            <a:fillRect/>
          </a:stretch>
        </p:blipFill>
        <p:spPr>
          <a:xfrm>
            <a:off x="1303762" y="1108098"/>
            <a:ext cx="619125" cy="609600"/>
          </a:xfrm>
          <a:prstGeom prst="rect">
            <a:avLst/>
          </a:prstGeom>
        </p:spPr>
      </p:pic>
      <p:cxnSp>
        <p:nvCxnSpPr>
          <p:cNvPr id="67" name="Straight Arrow Connector 66"/>
          <p:cNvCxnSpPr/>
          <p:nvPr/>
        </p:nvCxnSpPr>
        <p:spPr>
          <a:xfrm>
            <a:off x="1816779" y="1394495"/>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20" name="Group 119"/>
          <p:cNvGrpSpPr/>
          <p:nvPr/>
        </p:nvGrpSpPr>
        <p:grpSpPr>
          <a:xfrm>
            <a:off x="2702232" y="2334692"/>
            <a:ext cx="1769359" cy="1538714"/>
            <a:chOff x="2702232" y="2334692"/>
            <a:chExt cx="1769359" cy="1538714"/>
          </a:xfrm>
        </p:grpSpPr>
        <p:sp>
          <p:nvSpPr>
            <p:cNvPr id="49" name="TextBox 48"/>
            <p:cNvSpPr txBox="1"/>
            <p:nvPr/>
          </p:nvSpPr>
          <p:spPr>
            <a:xfrm>
              <a:off x="2702232" y="2413955"/>
              <a:ext cx="751186" cy="430887"/>
            </a:xfrm>
            <a:prstGeom prst="rect">
              <a:avLst/>
            </a:prstGeom>
            <a:noFill/>
          </p:spPr>
          <p:txBody>
            <a:bodyPr wrap="square" rtlCol="0">
              <a:spAutoFit/>
            </a:bodyPr>
            <a:lstStyle/>
            <a:p>
              <a:r>
                <a:rPr lang="en-US" sz="1100" dirty="0" smtClean="0"/>
                <a:t>Operator </a:t>
              </a:r>
            </a:p>
            <a:p>
              <a:r>
                <a:rPr lang="en-US" sz="1100" dirty="0" smtClean="0"/>
                <a:t>DAG</a:t>
              </a:r>
              <a:endParaRPr lang="en-US" sz="1100" dirty="0"/>
            </a:p>
          </p:txBody>
        </p:sp>
        <p:sp>
          <p:nvSpPr>
            <p:cNvPr id="68" name="Oval 67"/>
            <p:cNvSpPr/>
            <p:nvPr/>
          </p:nvSpPr>
          <p:spPr>
            <a:xfrm>
              <a:off x="3338554" y="2334692"/>
              <a:ext cx="675140"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RDD1</a:t>
              </a:r>
              <a:endParaRPr lang="en-US" sz="900" dirty="0"/>
            </a:p>
          </p:txBody>
        </p:sp>
        <p:sp>
          <p:nvSpPr>
            <p:cNvPr id="69" name="Oval 68"/>
            <p:cNvSpPr/>
            <p:nvPr/>
          </p:nvSpPr>
          <p:spPr>
            <a:xfrm>
              <a:off x="2983784"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solidFill>
                    <a:schemeClr val="dk1"/>
                  </a:solidFill>
                </a:rPr>
                <a:t>RDD2</a:t>
              </a:r>
              <a:endParaRPr lang="en-US" sz="900" dirty="0">
                <a:solidFill>
                  <a:schemeClr val="dk1"/>
                </a:solidFill>
              </a:endParaRPr>
            </a:p>
          </p:txBody>
        </p:sp>
        <p:sp>
          <p:nvSpPr>
            <p:cNvPr id="70" name="Oval 69"/>
            <p:cNvSpPr/>
            <p:nvPr/>
          </p:nvSpPr>
          <p:spPr>
            <a:xfrm>
              <a:off x="3344845" y="3310961"/>
              <a:ext cx="675141"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smtClean="0"/>
                <a:t>RDD4</a:t>
              </a:r>
              <a:endParaRPr lang="en-US" sz="900" dirty="0"/>
            </a:p>
          </p:txBody>
        </p:sp>
        <p:sp>
          <p:nvSpPr>
            <p:cNvPr id="71" name="Oval 70"/>
            <p:cNvSpPr/>
            <p:nvPr/>
          </p:nvSpPr>
          <p:spPr>
            <a:xfrm>
              <a:off x="3708712"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RDD3</a:t>
              </a:r>
            </a:p>
          </p:txBody>
        </p:sp>
        <p:cxnSp>
          <p:nvCxnSpPr>
            <p:cNvPr id="72" name="Straight Connector 71"/>
            <p:cNvCxnSpPr>
              <a:stCxn id="68" idx="4"/>
              <a:endCxn id="69" idx="0"/>
            </p:cNvCxnSpPr>
            <p:nvPr/>
          </p:nvCxnSpPr>
          <p:spPr>
            <a:xfrm flipH="1">
              <a:off x="3315357" y="2639492"/>
              <a:ext cx="360767" cy="182447"/>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p:cNvCxnSpPr>
              <a:stCxn id="71" idx="4"/>
              <a:endCxn id="70" idx="0"/>
            </p:cNvCxnSpPr>
            <p:nvPr/>
          </p:nvCxnSpPr>
          <p:spPr>
            <a:xfrm flipH="1">
              <a:off x="3682416" y="3126739"/>
              <a:ext cx="357869" cy="184222"/>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p:cNvCxnSpPr>
              <a:stCxn id="68" idx="4"/>
              <a:endCxn id="71" idx="0"/>
            </p:cNvCxnSpPr>
            <p:nvPr/>
          </p:nvCxnSpPr>
          <p:spPr>
            <a:xfrm>
              <a:off x="3676124" y="2639492"/>
              <a:ext cx="364161" cy="182447"/>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a:stCxn id="69" idx="4"/>
              <a:endCxn id="70" idx="0"/>
            </p:cNvCxnSpPr>
            <p:nvPr/>
          </p:nvCxnSpPr>
          <p:spPr>
            <a:xfrm>
              <a:off x="3315357" y="3126739"/>
              <a:ext cx="367059" cy="184222"/>
            </a:xfrm>
            <a:prstGeom prst="line">
              <a:avLst/>
            </a:prstGeom>
            <a:ln/>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2980027" y="3611796"/>
              <a:ext cx="1491564" cy="261610"/>
            </a:xfrm>
            <a:prstGeom prst="rect">
              <a:avLst/>
            </a:prstGeom>
            <a:noFill/>
          </p:spPr>
          <p:txBody>
            <a:bodyPr wrap="square" rtlCol="0">
              <a:spAutoFit/>
            </a:bodyPr>
            <a:lstStyle/>
            <a:p>
              <a:r>
                <a:rPr lang="en-US" sz="1100" dirty="0"/>
                <a:t>Logical Execution Plan</a:t>
              </a:r>
            </a:p>
          </p:txBody>
        </p:sp>
      </p:grpSp>
      <p:grpSp>
        <p:nvGrpSpPr>
          <p:cNvPr id="121" name="Group 120"/>
          <p:cNvGrpSpPr/>
          <p:nvPr/>
        </p:nvGrpSpPr>
        <p:grpSpPr>
          <a:xfrm>
            <a:off x="6117976" y="1717698"/>
            <a:ext cx="2489487" cy="2566078"/>
            <a:chOff x="6132722" y="1717698"/>
            <a:chExt cx="2489487" cy="2566078"/>
          </a:xfrm>
        </p:grpSpPr>
        <p:sp>
          <p:nvSpPr>
            <p:cNvPr id="36" name="Rounded Rectangle 35"/>
            <p:cNvSpPr/>
            <p:nvPr/>
          </p:nvSpPr>
          <p:spPr>
            <a:xfrm>
              <a:off x="6132722" y="1717698"/>
              <a:ext cx="2489487" cy="2566078"/>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a:t>
              </a:r>
              <a:r>
                <a:rPr lang="en-US" sz="1700" b="1" dirty="0" smtClean="0">
                  <a:solidFill>
                    <a:schemeClr val="tx1"/>
                  </a:solidFill>
                </a:rPr>
                <a:t>Scheduler</a:t>
              </a:r>
            </a:p>
            <a:p>
              <a:pPr algn="ctr"/>
              <a:endParaRPr lang="en-US" sz="1700" b="1" dirty="0">
                <a:solidFill>
                  <a:schemeClr val="tx1"/>
                </a:solidFill>
              </a:endParaRPr>
            </a:p>
            <a:p>
              <a:pPr algn="ctr"/>
              <a:endParaRPr lang="en-US" sz="1700" b="1" dirty="0">
                <a:solidFill>
                  <a:schemeClr val="accent2">
                    <a:lumMod val="50000"/>
                  </a:schemeClr>
                </a:solidFill>
              </a:endParaRP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a:p>
              <a:pPr algn="ctr"/>
              <a:endParaRPr lang="en-US" dirty="0"/>
            </a:p>
          </p:txBody>
        </p:sp>
        <p:sp>
          <p:nvSpPr>
            <p:cNvPr id="50" name="Oval 49"/>
            <p:cNvSpPr/>
            <p:nvPr/>
          </p:nvSpPr>
          <p:spPr>
            <a:xfrm>
              <a:off x="6408655" y="2354682"/>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51" name="Oval 50"/>
            <p:cNvSpPr/>
            <p:nvPr/>
          </p:nvSpPr>
          <p:spPr>
            <a:xfrm>
              <a:off x="6408655" y="2824720"/>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52" name="Oval 51"/>
            <p:cNvSpPr/>
            <p:nvPr/>
          </p:nvSpPr>
          <p:spPr>
            <a:xfrm>
              <a:off x="6419467" y="3256546"/>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53" name="Oval 52"/>
            <p:cNvSpPr/>
            <p:nvPr/>
          </p:nvSpPr>
          <p:spPr>
            <a:xfrm>
              <a:off x="6419467" y="370366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59" name="Straight Connector 58"/>
            <p:cNvCxnSpPr/>
            <p:nvPr/>
          </p:nvCxnSpPr>
          <p:spPr>
            <a:xfrm flipH="1">
              <a:off x="6737652" y="266750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6751043" y="3109844"/>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a:off x="6751040" y="3561346"/>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93" name="Oval 92"/>
            <p:cNvSpPr/>
            <p:nvPr/>
          </p:nvSpPr>
          <p:spPr>
            <a:xfrm>
              <a:off x="7334719" y="2798189"/>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solidFill>
                    <a:schemeClr val="dk1"/>
                  </a:solidFill>
                </a:rPr>
                <a:t>task5</a:t>
              </a:r>
              <a:endParaRPr lang="en-US" sz="900" dirty="0">
                <a:solidFill>
                  <a:schemeClr val="dk1"/>
                </a:solidFill>
              </a:endParaRPr>
            </a:p>
          </p:txBody>
        </p:sp>
        <p:sp>
          <p:nvSpPr>
            <p:cNvPr id="94" name="Oval 93"/>
            <p:cNvSpPr/>
            <p:nvPr/>
          </p:nvSpPr>
          <p:spPr>
            <a:xfrm>
              <a:off x="7334719" y="326822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task6</a:t>
              </a:r>
              <a:endParaRPr lang="en-US" sz="900" dirty="0"/>
            </a:p>
          </p:txBody>
        </p:sp>
        <p:sp>
          <p:nvSpPr>
            <p:cNvPr id="95" name="Oval 94"/>
            <p:cNvSpPr/>
            <p:nvPr/>
          </p:nvSpPr>
          <p:spPr>
            <a:xfrm>
              <a:off x="7345531" y="370005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smtClean="0"/>
                <a:t>task7</a:t>
              </a:r>
              <a:endParaRPr lang="en-US" sz="900" dirty="0"/>
            </a:p>
          </p:txBody>
        </p:sp>
        <p:cxnSp>
          <p:nvCxnSpPr>
            <p:cNvPr id="97" name="Straight Connector 96"/>
            <p:cNvCxnSpPr/>
            <p:nvPr/>
          </p:nvCxnSpPr>
          <p:spPr>
            <a:xfrm flipH="1">
              <a:off x="7674528" y="3105531"/>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7687912" y="3580205"/>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102" name="TextBox 101"/>
            <p:cNvSpPr txBox="1"/>
            <p:nvPr/>
          </p:nvSpPr>
          <p:spPr>
            <a:xfrm>
              <a:off x="6641393" y="2068852"/>
              <a:ext cx="1496499" cy="261610"/>
            </a:xfrm>
            <a:prstGeom prst="rect">
              <a:avLst/>
            </a:prstGeom>
            <a:noFill/>
          </p:spPr>
          <p:txBody>
            <a:bodyPr wrap="square" rtlCol="0">
              <a:spAutoFit/>
            </a:bodyPr>
            <a:lstStyle/>
            <a:p>
              <a:r>
                <a:rPr lang="en-US" sz="1100" dirty="0" smtClean="0"/>
                <a:t>Physical Execution </a:t>
              </a:r>
              <a:r>
                <a:rPr lang="en-US" sz="1100" dirty="0"/>
                <a:t>Plan</a:t>
              </a:r>
            </a:p>
          </p:txBody>
        </p:sp>
        <p:sp>
          <p:nvSpPr>
            <p:cNvPr id="104" name="TextBox 103"/>
            <p:cNvSpPr txBox="1"/>
            <p:nvPr/>
          </p:nvSpPr>
          <p:spPr>
            <a:xfrm>
              <a:off x="6452078" y="3962520"/>
              <a:ext cx="751186" cy="261610"/>
            </a:xfrm>
            <a:prstGeom prst="rect">
              <a:avLst/>
            </a:prstGeom>
            <a:noFill/>
          </p:spPr>
          <p:txBody>
            <a:bodyPr wrap="square" rtlCol="0">
              <a:spAutoFit/>
            </a:bodyPr>
            <a:lstStyle/>
            <a:p>
              <a:r>
                <a:rPr lang="en-US" sz="1100" dirty="0" smtClean="0"/>
                <a:t>Stage 1</a:t>
              </a:r>
              <a:endParaRPr lang="en-US" sz="1100" dirty="0"/>
            </a:p>
          </p:txBody>
        </p:sp>
        <p:sp>
          <p:nvSpPr>
            <p:cNvPr id="107" name="TextBox 106"/>
            <p:cNvSpPr txBox="1"/>
            <p:nvPr/>
          </p:nvSpPr>
          <p:spPr>
            <a:xfrm>
              <a:off x="7358214" y="3973980"/>
              <a:ext cx="751186" cy="261610"/>
            </a:xfrm>
            <a:prstGeom prst="rect">
              <a:avLst/>
            </a:prstGeom>
            <a:noFill/>
          </p:spPr>
          <p:txBody>
            <a:bodyPr wrap="square" rtlCol="0">
              <a:spAutoFit/>
            </a:bodyPr>
            <a:lstStyle/>
            <a:p>
              <a:r>
                <a:rPr lang="en-US" sz="1100" dirty="0" smtClean="0"/>
                <a:t>Stage 2</a:t>
              </a:r>
              <a:endParaRPr lang="en-US" sz="1100" dirty="0"/>
            </a:p>
          </p:txBody>
        </p:sp>
      </p:grpSp>
      <p:cxnSp>
        <p:nvCxnSpPr>
          <p:cNvPr id="116" name="Straight Arrow Connector 115"/>
          <p:cNvCxnSpPr/>
          <p:nvPr/>
        </p:nvCxnSpPr>
        <p:spPr>
          <a:xfrm flipV="1">
            <a:off x="8607463" y="3026714"/>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9363384" y="1717698"/>
            <a:ext cx="2204039" cy="2711631"/>
            <a:chOff x="9363384" y="1717698"/>
            <a:chExt cx="2204039" cy="2711631"/>
          </a:xfrm>
        </p:grpSpPr>
        <p:grpSp>
          <p:nvGrpSpPr>
            <p:cNvPr id="122" name="Group 121"/>
            <p:cNvGrpSpPr/>
            <p:nvPr/>
          </p:nvGrpSpPr>
          <p:grpSpPr>
            <a:xfrm>
              <a:off x="9363384" y="1717698"/>
              <a:ext cx="2204039" cy="2711631"/>
              <a:chOff x="9363384" y="1717698"/>
              <a:chExt cx="2204039" cy="2711631"/>
            </a:xfrm>
          </p:grpSpPr>
          <p:sp>
            <p:nvSpPr>
              <p:cNvPr id="118" name="Rounded Rectangle 117"/>
              <p:cNvSpPr/>
              <p:nvPr/>
            </p:nvSpPr>
            <p:spPr>
              <a:xfrm>
                <a:off x="9363384" y="1717698"/>
                <a:ext cx="2204039" cy="27116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2" name="Snip and Round Single Corner Rectangle 111"/>
              <p:cNvSpPr/>
              <p:nvPr/>
            </p:nvSpPr>
            <p:spPr>
              <a:xfrm>
                <a:off x="9718948" y="26522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3" name="Snip and Round Single Corner Rectangle 112"/>
              <p:cNvSpPr/>
              <p:nvPr/>
            </p:nvSpPr>
            <p:spPr>
              <a:xfrm>
                <a:off x="9871348" y="28046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4" name="Snip and Round Single Corner Rectangle 113"/>
              <p:cNvSpPr/>
              <p:nvPr/>
            </p:nvSpPr>
            <p:spPr>
              <a:xfrm>
                <a:off x="10023748" y="29570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5" name="Snip and Round Single Corner Rectangle 114"/>
              <p:cNvSpPr/>
              <p:nvPr/>
            </p:nvSpPr>
            <p:spPr>
              <a:xfrm>
                <a:off x="10176148" y="31094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Tasks</a:t>
                </a:r>
                <a:endParaRPr lang="en-US" dirty="0"/>
              </a:p>
            </p:txBody>
          </p:sp>
        </p:grpSp>
        <p:sp>
          <p:nvSpPr>
            <p:cNvPr id="117" name="TextBox 116"/>
            <p:cNvSpPr txBox="1"/>
            <p:nvPr/>
          </p:nvSpPr>
          <p:spPr>
            <a:xfrm>
              <a:off x="9583954" y="1878466"/>
              <a:ext cx="1762897" cy="369332"/>
            </a:xfrm>
            <a:prstGeom prst="rect">
              <a:avLst/>
            </a:prstGeom>
            <a:noFill/>
          </p:spPr>
          <p:txBody>
            <a:bodyPr wrap="square" rtlCol="0">
              <a:spAutoFit/>
            </a:bodyPr>
            <a:lstStyle/>
            <a:p>
              <a:r>
                <a:rPr lang="en-US" sz="1700" b="1" dirty="0"/>
                <a:t>Task</a:t>
              </a:r>
              <a:r>
                <a:rPr lang="en-US" dirty="0" smtClean="0"/>
                <a:t> </a:t>
              </a:r>
              <a:r>
                <a:rPr lang="en-US" sz="1700" b="1" dirty="0"/>
                <a:t>Scheduler</a:t>
              </a:r>
            </a:p>
          </p:txBody>
        </p:sp>
      </p:grpSp>
    </p:spTree>
    <p:extLst>
      <p:ext uri="{BB962C8B-B14F-4D97-AF65-F5344CB8AC3E}">
        <p14:creationId xmlns="" xmlns:p14="http://schemas.microsoft.com/office/powerpoint/2010/main" val="4573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50" y="814798"/>
            <a:ext cx="11155879" cy="5438899"/>
          </a:xfrm>
          <a:noFill/>
          <a:ln>
            <a:noFill/>
          </a:ln>
        </p:spPr>
        <p:txBody>
          <a:bodyPr>
            <a:noAutofit/>
          </a:bodyPr>
          <a:lstStyle/>
          <a:p>
            <a:pPr marL="457200" indent="-457200">
              <a:buAutoNum type="arabicPeriod"/>
            </a:pPr>
            <a:r>
              <a:rPr lang="en-US" sz="2000" dirty="0" smtClean="0"/>
              <a:t>User submits a application job to spark.</a:t>
            </a:r>
          </a:p>
          <a:p>
            <a:pPr marL="457200" indent="-457200">
              <a:buAutoNum type="arabicPeriod"/>
            </a:pPr>
            <a:r>
              <a:rPr lang="en-US" sz="2000" dirty="0" smtClean="0"/>
              <a:t>Drivers takes the application and create a Spark Context to process the application.</a:t>
            </a:r>
          </a:p>
          <a:p>
            <a:pPr marL="457200" indent="-457200">
              <a:buAutoNum type="arabicPeriod"/>
            </a:pPr>
            <a:r>
              <a:rPr lang="en-US" sz="2000" dirty="0" smtClean="0"/>
              <a:t>Spark Context identifies all the T and A operations present in the application.</a:t>
            </a:r>
          </a:p>
          <a:p>
            <a:pPr marL="457200" indent="-457200">
              <a:buAutoNum type="arabicPeriod"/>
            </a:pPr>
            <a:r>
              <a:rPr lang="en-US" sz="2000" dirty="0" smtClean="0"/>
              <a:t>All the operations are arranged in a logical flow of operations called DAG (Logical Execution Plan).</a:t>
            </a:r>
          </a:p>
          <a:p>
            <a:pPr marL="457200" indent="-457200">
              <a:buAutoNum type="arabicPeriod"/>
            </a:pPr>
            <a:r>
              <a:rPr lang="en-US" sz="2000" dirty="0" smtClean="0"/>
              <a:t>It stops here if SC doesn’t find any A Operations.</a:t>
            </a:r>
          </a:p>
          <a:p>
            <a:pPr marL="457200" indent="-457200">
              <a:buAutoNum type="arabicPeriod"/>
            </a:pPr>
            <a:r>
              <a:rPr lang="en-US" sz="2000" dirty="0" smtClean="0"/>
              <a:t>If it identifies an A operations, spark submit the Operator DAG to DAG scheduler. </a:t>
            </a:r>
          </a:p>
          <a:p>
            <a:pPr marL="457200" indent="-457200">
              <a:buAutoNum type="arabicPeriod"/>
            </a:pPr>
            <a:r>
              <a:rPr lang="en-US" sz="2000" dirty="0" smtClean="0"/>
              <a:t>DAG Scheduler converts the Logical Execution plan into Physical Execution plan and creates stages and tasks. Here Narrow T are fused together into one stage. Wide T involving shuffle process creates new stages.</a:t>
            </a:r>
          </a:p>
          <a:p>
            <a:pPr marL="457200" indent="-457200">
              <a:buAutoNum type="arabicPeriod"/>
            </a:pPr>
            <a:r>
              <a:rPr lang="en-US" sz="2000" dirty="0" smtClean="0"/>
              <a:t>DAG scheduler bundles all the tasks and send it Task Scheduler which then submit the job to cluster manager for execution.</a:t>
            </a: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Steps to build a DAG </a:t>
            </a:r>
            <a:endParaRPr lang="en-US" sz="3100" dirty="0"/>
          </a:p>
        </p:txBody>
      </p:sp>
    </p:spTree>
    <p:extLst>
      <p:ext uri="{BB962C8B-B14F-4D97-AF65-F5344CB8AC3E}">
        <p14:creationId xmlns="" xmlns:p14="http://schemas.microsoft.com/office/powerpoint/2010/main" val="217560150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 y="702611"/>
            <a:ext cx="10651525" cy="1477328"/>
          </a:xfrm>
          <a:prstGeom prst="rect">
            <a:avLst/>
          </a:prstGeom>
          <a:noFill/>
        </p:spPr>
        <p:txBody>
          <a:bodyPr wrap="square" rtlCol="0">
            <a:spAutoFit/>
          </a:bodyPr>
          <a:lstStyle/>
          <a:p>
            <a:r>
              <a:rPr lang="en-US" b="1" dirty="0" smtClean="0"/>
              <a:t>RDD Lineage:</a:t>
            </a:r>
          </a:p>
          <a:p>
            <a:pPr marL="285750" indent="-285750">
              <a:buFont typeface="Arial" panose="020B0604020202020204" pitchFamily="34" charset="0"/>
              <a:buChar char="•"/>
            </a:pPr>
            <a:r>
              <a:rPr lang="en-US" dirty="0"/>
              <a:t>Each RDD maintains a pointer to one or more parent along with metadata about what type of relationship it has with the parent. </a:t>
            </a:r>
            <a:endParaRPr lang="en-US" dirty="0" smtClean="0"/>
          </a:p>
          <a:p>
            <a:pPr marL="285750" indent="-285750">
              <a:buFont typeface="Arial" panose="020B0604020202020204" pitchFamily="34" charset="0"/>
              <a:buChar char="•"/>
            </a:pPr>
            <a:r>
              <a:rPr lang="en-US" dirty="0" smtClean="0"/>
              <a:t>Ex - </a:t>
            </a:r>
            <a:r>
              <a:rPr lang="en-US" dirty="0"/>
              <a:t>if we call rdd2=rdd1.map(), the rdd2 keeps a reference to its parent rdd1 and this is called RDD lineage</a:t>
            </a:r>
            <a:r>
              <a:rPr lang="en-US" dirty="0" smtClean="0"/>
              <a:t>.</a:t>
            </a:r>
          </a:p>
          <a:p>
            <a:pPr marL="285750" indent="-285750">
              <a:buFont typeface="Arial" panose="020B0604020202020204" pitchFamily="34" charset="0"/>
              <a:buChar char="•"/>
            </a:pPr>
            <a:r>
              <a:rPr lang="en-US" dirty="0" smtClean="0"/>
              <a:t>Print the RDD lineage information using </a:t>
            </a:r>
            <a:r>
              <a:rPr lang="en-US" dirty="0" err="1" smtClean="0"/>
              <a:t>toDebugString</a:t>
            </a:r>
            <a:r>
              <a:rPr lang="en-US" dirty="0" smtClean="0"/>
              <a:t>() API.</a:t>
            </a:r>
            <a:endParaRPr lang="en-US" dirty="0"/>
          </a:p>
        </p:txBody>
      </p:sp>
      <p:sp>
        <p:nvSpPr>
          <p:cNvPr id="3" name="Rounded Rectangle 2"/>
          <p:cNvSpPr/>
          <p:nvPr/>
        </p:nvSpPr>
        <p:spPr>
          <a:xfrm>
            <a:off x="2561967" y="2679356"/>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rdd1</a:t>
            </a:r>
            <a:endParaRPr lang="en-US" dirty="0"/>
          </a:p>
        </p:txBody>
      </p:sp>
      <p:sp>
        <p:nvSpPr>
          <p:cNvPr id="24" name="Rounded Rectangle 23"/>
          <p:cNvSpPr/>
          <p:nvPr/>
        </p:nvSpPr>
        <p:spPr>
          <a:xfrm>
            <a:off x="163109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rdd2</a:t>
            </a:r>
            <a:endParaRPr lang="en-US" dirty="0"/>
          </a:p>
        </p:txBody>
      </p:sp>
      <p:sp>
        <p:nvSpPr>
          <p:cNvPr id="27" name="Rounded Rectangle 26"/>
          <p:cNvSpPr/>
          <p:nvPr/>
        </p:nvSpPr>
        <p:spPr>
          <a:xfrm>
            <a:off x="342282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rdd3</a:t>
            </a:r>
            <a:endParaRPr lang="en-US" dirty="0"/>
          </a:p>
        </p:txBody>
      </p:sp>
      <p:sp>
        <p:nvSpPr>
          <p:cNvPr id="29" name="Rounded Rectangle 28"/>
          <p:cNvSpPr/>
          <p:nvPr/>
        </p:nvSpPr>
        <p:spPr>
          <a:xfrm>
            <a:off x="2561967" y="4722339"/>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rdd4</a:t>
            </a:r>
            <a:endParaRPr lang="en-US" dirty="0"/>
          </a:p>
        </p:txBody>
      </p:sp>
      <p:cxnSp>
        <p:nvCxnSpPr>
          <p:cNvPr id="6" name="Straight Arrow Connector 5"/>
          <p:cNvCxnSpPr>
            <a:stCxn id="3" idx="2"/>
            <a:endCxn id="24" idx="0"/>
          </p:cNvCxnSpPr>
          <p:nvPr/>
        </p:nvCxnSpPr>
        <p:spPr>
          <a:xfrm flipH="1">
            <a:off x="2096529" y="3107724"/>
            <a:ext cx="930876" cy="4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3027405" y="3105665"/>
            <a:ext cx="860854"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p:cNvCxnSpPr>
          <p:nvPr/>
        </p:nvCxnSpPr>
        <p:spPr>
          <a:xfrm>
            <a:off x="2096529" y="4026243"/>
            <a:ext cx="895865"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9" idx="0"/>
          </p:cNvCxnSpPr>
          <p:nvPr/>
        </p:nvCxnSpPr>
        <p:spPr>
          <a:xfrm flipH="1">
            <a:off x="3027405" y="4026243"/>
            <a:ext cx="881449"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92394" y="5259513"/>
            <a:ext cx="2141838" cy="369332"/>
          </a:xfrm>
          <a:prstGeom prst="rect">
            <a:avLst/>
          </a:prstGeom>
          <a:noFill/>
        </p:spPr>
        <p:txBody>
          <a:bodyPr wrap="square" rtlCol="0">
            <a:spAutoFit/>
          </a:bodyPr>
          <a:lstStyle/>
          <a:p>
            <a:r>
              <a:rPr lang="en-US" dirty="0" smtClean="0"/>
              <a:t>RDD Lineage Graph</a:t>
            </a:r>
            <a:endParaRPr lang="en-US" dirty="0"/>
          </a:p>
        </p:txBody>
      </p:sp>
      <p:sp>
        <p:nvSpPr>
          <p:cNvPr id="35"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smtClean="0"/>
              <a:t>RDD Lineage</a:t>
            </a:r>
            <a:endParaRPr lang="en-US" sz="3100" dirty="0"/>
          </a:p>
        </p:txBody>
      </p:sp>
    </p:spTree>
    <p:extLst>
      <p:ext uri="{BB962C8B-B14F-4D97-AF65-F5344CB8AC3E}">
        <p14:creationId xmlns="" xmlns:p14="http://schemas.microsoft.com/office/powerpoint/2010/main" val="10540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9" grpId="0" animBg="1"/>
      <p:bldP spid="10"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21" y="279910"/>
            <a:ext cx="5774725" cy="4632037"/>
          </a:xfrm>
          <a:prstGeom prst="rect">
            <a:avLst/>
          </a:prstGeom>
        </p:spPr>
        <p:txBody>
          <a:bodyPr wrap="square">
            <a:spAutoFit/>
          </a:bodyPr>
          <a:lstStyle/>
          <a:p>
            <a:r>
              <a:rPr lang="en-US" sz="1500" b="1" dirty="0" err="1"/>
              <a:t>toDebugString</a:t>
            </a:r>
            <a:r>
              <a:rPr lang="en-US" sz="1500" b="1" dirty="0"/>
              <a:t>(self) </a:t>
            </a:r>
            <a:r>
              <a:rPr lang="en-US" sz="1500" b="1" dirty="0" smtClean="0"/>
              <a:t>:</a:t>
            </a:r>
          </a:p>
          <a:p>
            <a:pPr marL="342900" indent="-342900">
              <a:spcBef>
                <a:spcPts val="600"/>
              </a:spcBef>
              <a:buFont typeface="Arial" panose="020B0604020202020204" pitchFamily="34" charset="0"/>
              <a:buChar char="•"/>
            </a:pPr>
            <a:r>
              <a:rPr lang="en-US" sz="1500" dirty="0"/>
              <a:t>Displays Logical Execution Plan.</a:t>
            </a:r>
          </a:p>
          <a:p>
            <a:pPr marL="342900" indent="-342900">
              <a:spcBef>
                <a:spcPts val="600"/>
              </a:spcBef>
              <a:buFont typeface="Arial" panose="020B0604020202020204" pitchFamily="34" charset="0"/>
              <a:buChar char="•"/>
            </a:pPr>
            <a:r>
              <a:rPr lang="en-US" sz="1500" dirty="0" smtClean="0"/>
              <a:t>We can learn about a RDD Lineage Graph using API </a:t>
            </a:r>
            <a:r>
              <a:rPr lang="en-US" sz="1500" dirty="0" err="1" smtClean="0"/>
              <a:t>toDebugString</a:t>
            </a:r>
            <a:r>
              <a:rPr lang="en-US" sz="1500" dirty="0" smtClean="0"/>
              <a:t>.</a:t>
            </a:r>
            <a:endParaRPr lang="en-US" sz="1500" dirty="0"/>
          </a:p>
          <a:p>
            <a:pPr marL="342900" indent="-342900">
              <a:spcBef>
                <a:spcPts val="600"/>
              </a:spcBef>
              <a:buFont typeface="Arial" panose="020B0604020202020204" pitchFamily="34" charset="0"/>
              <a:buChar char="•"/>
            </a:pPr>
            <a:r>
              <a:rPr lang="en-US" sz="1500" dirty="0" smtClean="0"/>
              <a:t>Displays the </a:t>
            </a:r>
            <a:r>
              <a:rPr lang="en-US" sz="1500" dirty="0"/>
              <a:t>description of this RDD and its recursive dependencies for debugging.</a:t>
            </a:r>
          </a:p>
          <a:p>
            <a:pPr>
              <a:spcBef>
                <a:spcPts val="600"/>
              </a:spcBef>
            </a:pPr>
            <a:endParaRPr lang="en-US" sz="1500" dirty="0"/>
          </a:p>
          <a:p>
            <a:r>
              <a:rPr lang="en-US" sz="1600" b="1" dirty="0"/>
              <a:t>Word Count Program:</a:t>
            </a:r>
          </a:p>
          <a:p>
            <a:pPr>
              <a:spcBef>
                <a:spcPts val="600"/>
              </a:spcBef>
            </a:pPr>
            <a:r>
              <a:rPr lang="en-US" sz="1600" dirty="0" err="1"/>
              <a:t>text_file</a:t>
            </a:r>
            <a:r>
              <a:rPr lang="en-US" sz="1600" dirty="0"/>
              <a:t> = </a:t>
            </a:r>
            <a:r>
              <a:rPr lang="en-US" sz="1600" dirty="0" err="1"/>
              <a:t>sc.textFile</a:t>
            </a:r>
            <a:r>
              <a:rPr lang="en-US" sz="1600" dirty="0"/>
              <a:t>('practice/</a:t>
            </a:r>
            <a:r>
              <a:rPr lang="en-US" sz="1600" dirty="0" err="1"/>
              <a:t>retail_db</a:t>
            </a:r>
            <a:r>
              <a:rPr lang="en-US" sz="1600" dirty="0"/>
              <a:t>/word</a:t>
            </a:r>
            <a:r>
              <a:rPr lang="en-US" sz="1600" dirty="0" smtClean="0"/>
              <a:t>')</a:t>
            </a:r>
            <a:endParaRPr lang="en-US" sz="1600" b="1" i="1" dirty="0">
              <a:solidFill>
                <a:schemeClr val="accent6">
                  <a:lumMod val="50000"/>
                </a:schemeClr>
              </a:solidFill>
            </a:endParaRPr>
          </a:p>
          <a:p>
            <a:r>
              <a:rPr lang="en-US" sz="1600" dirty="0" err="1" smtClean="0"/>
              <a:t>wordCounts</a:t>
            </a:r>
            <a:r>
              <a:rPr lang="en-US" sz="1600" dirty="0" smtClean="0"/>
              <a:t> </a:t>
            </a:r>
            <a:r>
              <a:rPr lang="en-US" sz="1600" dirty="0"/>
              <a:t>= </a:t>
            </a:r>
            <a:r>
              <a:rPr lang="en-US" sz="1600" dirty="0" err="1"/>
              <a:t>text_file.flatMap</a:t>
            </a:r>
            <a:r>
              <a:rPr lang="en-US" sz="1600" dirty="0"/>
              <a:t>(lambda line: </a:t>
            </a:r>
            <a:r>
              <a:rPr lang="en-US" sz="1600" dirty="0" err="1"/>
              <a:t>line.split</a:t>
            </a:r>
            <a:r>
              <a:rPr lang="en-US" sz="1600" dirty="0"/>
              <a:t>(",")) \</a:t>
            </a:r>
          </a:p>
          <a:p>
            <a:r>
              <a:rPr lang="en-US" sz="1600" dirty="0" smtClean="0"/>
              <a:t>.filter(lambda x </a:t>
            </a:r>
            <a:r>
              <a:rPr lang="en-US" sz="1600" dirty="0"/>
              <a:t>: </a:t>
            </a:r>
            <a:r>
              <a:rPr lang="en-US" sz="1600" dirty="0" err="1"/>
              <a:t>x.isdigit</a:t>
            </a:r>
            <a:r>
              <a:rPr lang="en-US" sz="1600" dirty="0"/>
              <a:t>() == False) </a:t>
            </a:r>
            <a:r>
              <a:rPr lang="en-US" sz="1600" dirty="0" smtClean="0"/>
              <a:t>\</a:t>
            </a:r>
          </a:p>
          <a:p>
            <a:r>
              <a:rPr lang="en-US" sz="1600" dirty="0" smtClean="0"/>
              <a:t>.</a:t>
            </a:r>
            <a:r>
              <a:rPr lang="en-US" sz="1600" dirty="0"/>
              <a:t>map(lambda word: (word, 1)) \</a:t>
            </a:r>
          </a:p>
          <a:p>
            <a:r>
              <a:rPr lang="en-US" sz="1600" dirty="0"/>
              <a:t>.reduceByKey(lambda a, b: a + b</a:t>
            </a:r>
            <a:r>
              <a:rPr lang="en-US" sz="1600" dirty="0" smtClean="0"/>
              <a:t>)</a:t>
            </a:r>
          </a:p>
          <a:p>
            <a:r>
              <a:rPr lang="en-US" sz="1600" dirty="0" smtClean="0"/>
              <a:t>top3Words </a:t>
            </a:r>
            <a:r>
              <a:rPr lang="en-US" sz="1600" dirty="0"/>
              <a:t>= </a:t>
            </a:r>
            <a:r>
              <a:rPr lang="en-US" sz="1600" dirty="0" err="1"/>
              <a:t>wordCounts.takeOrdered</a:t>
            </a:r>
            <a:r>
              <a:rPr lang="en-US" sz="1600" dirty="0"/>
              <a:t>(3,lambda k: -float(k[1]))</a:t>
            </a:r>
            <a:endParaRPr lang="en-US" sz="1600" dirty="0" smtClean="0"/>
          </a:p>
          <a:p>
            <a:endParaRPr lang="en-US" sz="1600" dirty="0"/>
          </a:p>
          <a:p>
            <a:r>
              <a:rPr lang="en-US" sz="1600" dirty="0"/>
              <a:t>for </a:t>
            </a:r>
            <a:r>
              <a:rPr lang="en-US" sz="1600" dirty="0" smtClean="0"/>
              <a:t>i </a:t>
            </a:r>
            <a:r>
              <a:rPr lang="en-US" sz="1600" dirty="0"/>
              <a:t>in </a:t>
            </a:r>
            <a:r>
              <a:rPr lang="en-US" sz="1600" b="1" i="1" dirty="0" err="1"/>
              <a:t>rdd.toDebugString</a:t>
            </a:r>
            <a:r>
              <a:rPr lang="en-US" sz="1600" b="1" i="1" dirty="0"/>
              <a:t>().</a:t>
            </a:r>
            <a:r>
              <a:rPr lang="en-US" sz="1600" dirty="0"/>
              <a:t>split(“\n”) : print(i)</a:t>
            </a:r>
          </a:p>
          <a:p>
            <a:endParaRPr lang="en-US" sz="1600" dirty="0"/>
          </a:p>
          <a:p>
            <a:pPr>
              <a:spcBef>
                <a:spcPts val="600"/>
              </a:spcBef>
            </a:pPr>
            <a:endParaRPr lang="en-US" sz="1500" dirty="0"/>
          </a:p>
        </p:txBody>
      </p:sp>
      <p:grpSp>
        <p:nvGrpSpPr>
          <p:cNvPr id="6" name="Group 5"/>
          <p:cNvGrpSpPr/>
          <p:nvPr/>
        </p:nvGrpSpPr>
        <p:grpSpPr>
          <a:xfrm>
            <a:off x="8270789" y="667265"/>
            <a:ext cx="1565189" cy="576649"/>
            <a:chOff x="8270789" y="667265"/>
            <a:chExt cx="1565189" cy="576649"/>
          </a:xfrm>
        </p:grpSpPr>
        <p:sp>
          <p:nvSpPr>
            <p:cNvPr id="2" name="Frame 1"/>
            <p:cNvSpPr/>
            <p:nvPr/>
          </p:nvSpPr>
          <p:spPr>
            <a:xfrm>
              <a:off x="8270789" y="667265"/>
              <a:ext cx="1565189"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344930" y="75788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Spark Context</a:t>
              </a:r>
              <a:endParaRPr lang="en-US" sz="1500" b="1" dirty="0">
                <a:solidFill>
                  <a:srgbClr val="002060"/>
                </a:solidFill>
              </a:endParaRPr>
            </a:p>
          </p:txBody>
        </p:sp>
      </p:grpSp>
      <p:sp>
        <p:nvSpPr>
          <p:cNvPr id="7" name="Rectangle 6"/>
          <p:cNvSpPr/>
          <p:nvPr/>
        </p:nvSpPr>
        <p:spPr>
          <a:xfrm>
            <a:off x="8344930" y="170109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HadoopRDD</a:t>
            </a:r>
            <a:endParaRPr lang="en-US" sz="1500" b="1" dirty="0">
              <a:solidFill>
                <a:srgbClr val="002060"/>
              </a:solidFill>
            </a:endParaRPr>
          </a:p>
        </p:txBody>
      </p:sp>
      <p:cxnSp>
        <p:nvCxnSpPr>
          <p:cNvPr id="9" name="Straight Arrow Connector 8"/>
          <p:cNvCxnSpPr>
            <a:stCxn id="2" idx="2"/>
            <a:endCxn id="7" idx="0"/>
          </p:cNvCxnSpPr>
          <p:nvPr/>
        </p:nvCxnSpPr>
        <p:spPr>
          <a:xfrm flipH="1">
            <a:off x="9049265" y="124391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7" idx="1"/>
          </p:cNvCxnSpPr>
          <p:nvPr/>
        </p:nvCxnSpPr>
        <p:spPr>
          <a:xfrm flipV="1">
            <a:off x="4217773" y="1898799"/>
            <a:ext cx="4127157" cy="54779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8270789" y="247967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7" name="Straight Arrow Connector 16"/>
          <p:cNvCxnSpPr>
            <a:stCxn id="7" idx="2"/>
          </p:cNvCxnSpPr>
          <p:nvPr/>
        </p:nvCxnSpPr>
        <p:spPr>
          <a:xfrm flipH="1">
            <a:off x="9043087" y="2096507"/>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16" idx="1"/>
          </p:cNvCxnSpPr>
          <p:nvPr/>
        </p:nvCxnSpPr>
        <p:spPr>
          <a:xfrm>
            <a:off x="5280454" y="2636081"/>
            <a:ext cx="2990335" cy="4130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8270789" y="3258259"/>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3" name="Straight Arrow Connector 22"/>
          <p:cNvCxnSpPr/>
          <p:nvPr/>
        </p:nvCxnSpPr>
        <p:spPr>
          <a:xfrm flipH="1">
            <a:off x="9038968" y="2842315"/>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22" idx="1"/>
          </p:cNvCxnSpPr>
          <p:nvPr/>
        </p:nvCxnSpPr>
        <p:spPr>
          <a:xfrm>
            <a:off x="3369276" y="2958188"/>
            <a:ext cx="4901513" cy="497779"/>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270789" y="405726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27" name="Straight Arrow Connector 26"/>
          <p:cNvCxnSpPr/>
          <p:nvPr/>
        </p:nvCxnSpPr>
        <p:spPr>
          <a:xfrm flipH="1">
            <a:off x="9053383" y="3626880"/>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6" idx="1"/>
          </p:cNvCxnSpPr>
          <p:nvPr/>
        </p:nvCxnSpPr>
        <p:spPr>
          <a:xfrm>
            <a:off x="2965622" y="3158696"/>
            <a:ext cx="5305167" cy="1096274"/>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8270789" y="4863921"/>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31" name="Straight Arrow Connector 30"/>
          <p:cNvCxnSpPr/>
          <p:nvPr/>
        </p:nvCxnSpPr>
        <p:spPr>
          <a:xfrm flipH="1">
            <a:off x="9053383" y="440674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30" idx="1"/>
          </p:cNvCxnSpPr>
          <p:nvPr/>
        </p:nvCxnSpPr>
        <p:spPr>
          <a:xfrm>
            <a:off x="3064476" y="3455967"/>
            <a:ext cx="5206313" cy="160566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6" name="Frame 35"/>
          <p:cNvSpPr/>
          <p:nvPr/>
        </p:nvSpPr>
        <p:spPr>
          <a:xfrm>
            <a:off x="6536724" y="5740342"/>
            <a:ext cx="4942703"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6844103" y="5891288"/>
            <a:ext cx="4476225" cy="292388"/>
          </a:xfrm>
          <a:prstGeom prst="rect">
            <a:avLst/>
          </a:prstGeom>
        </p:spPr>
        <p:txBody>
          <a:bodyPr wrap="none">
            <a:spAutoFit/>
          </a:bodyPr>
          <a:lstStyle/>
          <a:p>
            <a:r>
              <a:rPr lang="en-US" sz="1300" dirty="0"/>
              <a:t>top3Words = </a:t>
            </a:r>
            <a:r>
              <a:rPr lang="en-US" sz="1300" dirty="0" err="1"/>
              <a:t>wordCounts.takeOrdered</a:t>
            </a:r>
            <a:r>
              <a:rPr lang="en-US" sz="1300" dirty="0"/>
              <a:t>(3,lambda k: -float(k[1]))</a:t>
            </a:r>
          </a:p>
        </p:txBody>
      </p:sp>
      <p:cxnSp>
        <p:nvCxnSpPr>
          <p:cNvPr id="39" name="Straight Arrow Connector 38"/>
          <p:cNvCxnSpPr/>
          <p:nvPr/>
        </p:nvCxnSpPr>
        <p:spPr>
          <a:xfrm flipH="1">
            <a:off x="9034849" y="524257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9135761" y="1356376"/>
            <a:ext cx="864973"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err="1" smtClean="0">
                <a:solidFill>
                  <a:srgbClr val="002060"/>
                </a:solidFill>
              </a:rPr>
              <a:t>textFile</a:t>
            </a:r>
            <a:endParaRPr lang="en-US" sz="900" dirty="0">
              <a:solidFill>
                <a:srgbClr val="002060"/>
              </a:solidFill>
            </a:endParaRPr>
          </a:p>
        </p:txBody>
      </p:sp>
      <p:sp>
        <p:nvSpPr>
          <p:cNvPr id="41" name="Oval 40"/>
          <p:cNvSpPr/>
          <p:nvPr/>
        </p:nvSpPr>
        <p:spPr>
          <a:xfrm>
            <a:off x="9135762" y="2216462"/>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2" name="Oval 41"/>
          <p:cNvSpPr/>
          <p:nvPr/>
        </p:nvSpPr>
        <p:spPr>
          <a:xfrm>
            <a:off x="9135762" y="295818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3" name="Oval 42"/>
          <p:cNvSpPr/>
          <p:nvPr/>
        </p:nvSpPr>
        <p:spPr>
          <a:xfrm>
            <a:off x="9135762" y="3735007"/>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smtClean="0">
                <a:solidFill>
                  <a:srgbClr val="002060"/>
                </a:solidFill>
              </a:rPr>
              <a:t>N</a:t>
            </a:r>
            <a:r>
              <a:rPr lang="en-US" sz="900" dirty="0" smtClean="0"/>
              <a:t> </a:t>
            </a:r>
            <a:r>
              <a:rPr lang="en-US" sz="900" dirty="0" smtClean="0">
                <a:solidFill>
                  <a:srgbClr val="002060"/>
                </a:solidFill>
              </a:rPr>
              <a:t>T</a:t>
            </a:r>
            <a:endParaRPr lang="en-US" sz="900" dirty="0">
              <a:solidFill>
                <a:srgbClr val="002060"/>
              </a:solidFill>
            </a:endParaRPr>
          </a:p>
        </p:txBody>
      </p:sp>
      <p:sp>
        <p:nvSpPr>
          <p:cNvPr id="44" name="Oval 43"/>
          <p:cNvSpPr/>
          <p:nvPr/>
        </p:nvSpPr>
        <p:spPr>
          <a:xfrm>
            <a:off x="9144000" y="453507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W</a:t>
            </a:r>
            <a:r>
              <a:rPr lang="en-US" sz="900" dirty="0" smtClean="0"/>
              <a:t> </a:t>
            </a:r>
            <a:r>
              <a:rPr lang="en-US" sz="900" dirty="0" smtClean="0">
                <a:solidFill>
                  <a:srgbClr val="002060"/>
                </a:solidFill>
              </a:rPr>
              <a:t>T</a:t>
            </a:r>
            <a:endParaRPr lang="en-US" sz="900" dirty="0">
              <a:solidFill>
                <a:srgbClr val="002060"/>
              </a:solidFill>
            </a:endParaRPr>
          </a:p>
        </p:txBody>
      </p:sp>
      <p:sp>
        <p:nvSpPr>
          <p:cNvPr id="45" name="Oval 44"/>
          <p:cNvSpPr/>
          <p:nvPr/>
        </p:nvSpPr>
        <p:spPr>
          <a:xfrm>
            <a:off x="9144000" y="5387672"/>
            <a:ext cx="280086" cy="2005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smtClean="0">
                <a:solidFill>
                  <a:srgbClr val="002060"/>
                </a:solidFill>
              </a:rPr>
              <a:t>A</a:t>
            </a:r>
            <a:endParaRPr lang="en-US" sz="900" dirty="0">
              <a:solidFill>
                <a:srgbClr val="002060"/>
              </a:solidFill>
            </a:endParaRPr>
          </a:p>
        </p:txBody>
      </p:sp>
      <p:cxnSp>
        <p:nvCxnSpPr>
          <p:cNvPr id="51" name="Straight Arrow Connector 50"/>
          <p:cNvCxnSpPr>
            <a:endCxn id="36" idx="1"/>
          </p:cNvCxnSpPr>
          <p:nvPr/>
        </p:nvCxnSpPr>
        <p:spPr>
          <a:xfrm>
            <a:off x="2887362" y="3787709"/>
            <a:ext cx="3649362" cy="224095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7809470" y="1556884"/>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42422" y="4823334"/>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544432" y="2121619"/>
            <a:ext cx="1095633" cy="369332"/>
          </a:xfrm>
          <a:prstGeom prst="rect">
            <a:avLst/>
          </a:prstGeom>
          <a:noFill/>
        </p:spPr>
        <p:txBody>
          <a:bodyPr wrap="square" rtlCol="0">
            <a:spAutoFit/>
          </a:bodyPr>
          <a:lstStyle/>
          <a:p>
            <a:r>
              <a:rPr lang="en-US" dirty="0" smtClean="0"/>
              <a:t>Stage 1</a:t>
            </a:r>
            <a:endParaRPr lang="en-US" dirty="0"/>
          </a:p>
        </p:txBody>
      </p:sp>
      <p:sp>
        <p:nvSpPr>
          <p:cNvPr id="58" name="TextBox 57"/>
          <p:cNvSpPr txBox="1"/>
          <p:nvPr/>
        </p:nvSpPr>
        <p:spPr>
          <a:xfrm>
            <a:off x="10429102" y="4851136"/>
            <a:ext cx="1095633" cy="369332"/>
          </a:xfrm>
          <a:prstGeom prst="rect">
            <a:avLst/>
          </a:prstGeom>
          <a:noFill/>
        </p:spPr>
        <p:txBody>
          <a:bodyPr wrap="square" rtlCol="0">
            <a:spAutoFit/>
          </a:bodyPr>
          <a:lstStyle/>
          <a:p>
            <a:r>
              <a:rPr lang="en-US" dirty="0" smtClean="0"/>
              <a:t>Stage 2</a:t>
            </a:r>
            <a:endParaRPr lang="en-US" dirty="0"/>
          </a:p>
        </p:txBody>
      </p:sp>
    </p:spTree>
    <p:extLst>
      <p:ext uri="{BB962C8B-B14F-4D97-AF65-F5344CB8AC3E}">
        <p14:creationId xmlns="" xmlns:p14="http://schemas.microsoft.com/office/powerpoint/2010/main" val="1858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2" grpId="0" animBg="1"/>
      <p:bldP spid="26" grpId="0" animBg="1"/>
      <p:bldP spid="30" grpId="0" animBg="1"/>
      <p:bldP spid="36" grpId="0" animBg="1"/>
      <p:bldP spid="38" grpId="0"/>
      <p:bldP spid="40" grpId="0" animBg="1"/>
      <p:bldP spid="41" grpId="0" animBg="1"/>
      <p:bldP spid="42" grpId="0" animBg="1"/>
      <p:bldP spid="43" grpId="0" animBg="1"/>
      <p:bldP spid="44" grpId="0" animBg="1"/>
      <p:bldP spid="45" grpId="0" animBg="1"/>
      <p:bldP spid="55" grpId="0" animBg="1"/>
      <p:bldP spid="56" grpId="0" animBg="1"/>
      <p:bldP spid="57" grpId="0"/>
      <p:bldP spid="5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560173" y="121682"/>
            <a:ext cx="8666205" cy="1961204"/>
          </a:xfrm>
          <a:prstGeom prst="rect">
            <a:avLst/>
          </a:prstGeom>
        </p:spPr>
      </p:pic>
      <p:sp>
        <p:nvSpPr>
          <p:cNvPr id="8" name="Rounded Rectangle 7"/>
          <p:cNvSpPr/>
          <p:nvPr/>
        </p:nvSpPr>
        <p:spPr>
          <a:xfrm>
            <a:off x="3039761" y="2743199"/>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pic>
        <p:nvPicPr>
          <p:cNvPr id="10" name="Picture 9"/>
          <p:cNvPicPr>
            <a:picLocks noChangeAspect="1"/>
          </p:cNvPicPr>
          <p:nvPr/>
        </p:nvPicPr>
        <p:blipFill>
          <a:blip r:embed="rId4"/>
          <a:stretch>
            <a:fillRect/>
          </a:stretch>
        </p:blipFill>
        <p:spPr>
          <a:xfrm>
            <a:off x="3748215" y="3797646"/>
            <a:ext cx="3085843" cy="2984668"/>
          </a:xfrm>
          <a:prstGeom prst="rect">
            <a:avLst/>
          </a:prstGeom>
        </p:spPr>
      </p:pic>
      <p:sp>
        <p:nvSpPr>
          <p:cNvPr id="3" name="Down Arrow 2"/>
          <p:cNvSpPr/>
          <p:nvPr/>
        </p:nvSpPr>
        <p:spPr>
          <a:xfrm>
            <a:off x="4440194" y="2016983"/>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92281" y="1370652"/>
            <a:ext cx="1779373" cy="646331"/>
          </a:xfrm>
          <a:prstGeom prst="rect">
            <a:avLst/>
          </a:prstGeom>
          <a:noFill/>
        </p:spPr>
        <p:txBody>
          <a:bodyPr wrap="square" rtlCol="0">
            <a:spAutoFit/>
          </a:bodyPr>
          <a:lstStyle/>
          <a:p>
            <a:r>
              <a:rPr lang="en-US" dirty="0" smtClean="0"/>
              <a:t>Logical Execution Plan</a:t>
            </a:r>
            <a:endParaRPr lang="en-US" dirty="0"/>
          </a:p>
        </p:txBody>
      </p:sp>
      <p:sp>
        <p:nvSpPr>
          <p:cNvPr id="37" name="TextBox 36"/>
          <p:cNvSpPr txBox="1"/>
          <p:nvPr/>
        </p:nvSpPr>
        <p:spPr>
          <a:xfrm>
            <a:off x="7512908" y="4727571"/>
            <a:ext cx="1779373" cy="646331"/>
          </a:xfrm>
          <a:prstGeom prst="rect">
            <a:avLst/>
          </a:prstGeom>
          <a:noFill/>
        </p:spPr>
        <p:txBody>
          <a:bodyPr wrap="square" rtlCol="0">
            <a:spAutoFit/>
          </a:bodyPr>
          <a:lstStyle/>
          <a:p>
            <a:r>
              <a:rPr lang="en-US" dirty="0" smtClean="0"/>
              <a:t>Physical Execution Plan</a:t>
            </a:r>
            <a:endParaRPr lang="en-US" dirty="0"/>
          </a:p>
        </p:txBody>
      </p:sp>
    </p:spTree>
    <p:extLst>
      <p:ext uri="{BB962C8B-B14F-4D97-AF65-F5344CB8AC3E}">
        <p14:creationId xmlns="" xmlns:p14="http://schemas.microsoft.com/office/powerpoint/2010/main" val="32294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2"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0" y="178130"/>
            <a:ext cx="11155879" cy="5438899"/>
          </a:xfrm>
          <a:noFill/>
          <a:ln>
            <a:noFill/>
          </a:ln>
        </p:spPr>
        <p:txBody>
          <a:bodyPr>
            <a:noAutofit/>
          </a:bodyPr>
          <a:lstStyle/>
          <a:p>
            <a:pPr algn="just"/>
            <a:r>
              <a:rPr lang="en-US" sz="2000" b="1" dirty="0" smtClean="0"/>
              <a:t>Unified: </a:t>
            </a:r>
            <a:r>
              <a:rPr lang="en-US" sz="2000" dirty="0" smtClean="0"/>
              <a:t>Spark</a:t>
            </a:r>
            <a:r>
              <a:rPr lang="en-US" sz="2000" dirty="0"/>
              <a:t> is a unified analytics engine </a:t>
            </a:r>
            <a:r>
              <a:rPr lang="en-US" sz="2000" dirty="0" smtClean="0"/>
              <a:t>mainly designed for </a:t>
            </a:r>
            <a:r>
              <a:rPr lang="en-US" sz="2000" dirty="0"/>
              <a:t>large-scale </a:t>
            </a:r>
            <a:r>
              <a:rPr lang="en-US" sz="2000" dirty="0" smtClean="0"/>
              <a:t>distributed data processing, on-premises data centers or in the cloud.</a:t>
            </a:r>
          </a:p>
          <a:p>
            <a:r>
              <a:rPr lang="en-US" sz="2000" b="1" dirty="0" smtClean="0"/>
              <a:t>Speed: </a:t>
            </a:r>
            <a:r>
              <a:rPr lang="en-US" sz="2000" dirty="0" smtClean="0"/>
              <a:t>Spark provides in-memory storage for intermediate computations and limited disk I/O, this gives it a huge performance boost.</a:t>
            </a:r>
            <a:r>
              <a:rPr lang="en-US" sz="2000" b="1" dirty="0" smtClean="0"/>
              <a:t> </a:t>
            </a:r>
            <a:r>
              <a:rPr lang="en-US" sz="2000" dirty="0"/>
              <a:t>Run workloads 100x faster. </a:t>
            </a:r>
            <a:endParaRPr lang="en-US" sz="2000" dirty="0" smtClean="0"/>
          </a:p>
          <a:p>
            <a:pPr algn="just"/>
            <a:r>
              <a:rPr lang="en-US" sz="2000" b="1" dirty="0" smtClean="0"/>
              <a:t>Ease </a:t>
            </a:r>
            <a:r>
              <a:rPr lang="en-US" sz="2000" b="1" dirty="0"/>
              <a:t>of Use (Polyglot): </a:t>
            </a:r>
            <a:r>
              <a:rPr lang="en-US" sz="2000" dirty="0"/>
              <a:t>Write applications quickly in Java, Scala, Python, R, and SQL. Scala is the functional programming language spark is written</a:t>
            </a:r>
            <a:r>
              <a:rPr lang="en-US" sz="2000" dirty="0" smtClean="0"/>
              <a:t>. Spark achieves simplicity by providing a fundamental abstraction of a simple logical RDD upon which all other higher-level structured data abstractions, such as DataFrames and Datasets are constructed.</a:t>
            </a:r>
          </a:p>
          <a:p>
            <a:pPr algn="just"/>
            <a:r>
              <a:rPr lang="en-US" sz="2000" b="1" dirty="0" smtClean="0"/>
              <a:t>Generality</a:t>
            </a:r>
            <a:r>
              <a:rPr lang="en-US" sz="2000" b="1" dirty="0"/>
              <a:t>: </a:t>
            </a:r>
            <a:r>
              <a:rPr lang="en-US" sz="2000" dirty="0"/>
              <a:t>Spark powers a stack of libraries including SQL and DataFrames, </a:t>
            </a:r>
            <a:r>
              <a:rPr lang="en-US" sz="2000" dirty="0" err="1"/>
              <a:t>MLib</a:t>
            </a:r>
            <a:r>
              <a:rPr lang="en-US" sz="2000" dirty="0"/>
              <a:t>  for machine learning, </a:t>
            </a:r>
            <a:r>
              <a:rPr lang="en-US" sz="2000" dirty="0" err="1"/>
              <a:t>GraphX</a:t>
            </a:r>
            <a:r>
              <a:rPr lang="en-US" sz="2000" dirty="0"/>
              <a:t>, and Spark Streaming. You can combine these libraries seamlessly in the same application.</a:t>
            </a:r>
          </a:p>
          <a:p>
            <a:pPr marL="0" indent="0">
              <a:buNone/>
            </a:pP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r>
            <a:br>
              <a:rPr lang="en-US" sz="2000" dirty="0"/>
            </a:br>
            <a:r>
              <a:rPr lang="en-US" sz="2000" dirty="0"/>
              <a:t>  </a:t>
            </a:r>
            <a:br>
              <a:rPr lang="en-US" sz="2000" dirty="0"/>
            </a:br>
            <a:r>
              <a:rPr lang="en-US" sz="2000" dirty="0"/>
              <a:t/>
            </a:r>
            <a:br>
              <a:rPr lang="en-US" sz="2000" dirty="0"/>
            </a:br>
            <a:r>
              <a:rPr lang="en-US" sz="2000" dirty="0"/>
              <a:t> </a:t>
            </a:r>
            <a:br>
              <a:rPr lang="en-US" sz="2000" dirty="0"/>
            </a:br>
            <a:r>
              <a:rPr lang="en-US" sz="2000" dirty="0"/>
              <a:t/>
            </a:r>
            <a:br>
              <a:rPr lang="en-US" sz="2000" dirty="0"/>
            </a:br>
            <a:endParaRPr lang="en-US" sz="2000" dirty="0"/>
          </a:p>
          <a:p>
            <a:pPr marL="0" indent="0">
              <a:buNone/>
            </a:pPr>
            <a:endParaRPr lang="en-US" sz="2000" b="1" dirty="0"/>
          </a:p>
          <a:p>
            <a:pPr marL="0" indent="0">
              <a:buNone/>
            </a:pPr>
            <a:r>
              <a:rPr lang="en-US" sz="2000" dirty="0"/>
              <a:t/>
            </a:r>
            <a:br>
              <a:rPr lang="en-US" sz="2000" dirty="0"/>
            </a:br>
            <a:r>
              <a:rPr lang="en-US" sz="2000" dirty="0"/>
              <a:t/>
            </a:r>
            <a:br>
              <a:rPr lang="en-US" sz="2000" dirty="0"/>
            </a:br>
            <a:endParaRPr lang="en-US" sz="2000" dirty="0"/>
          </a:p>
        </p:txBody>
      </p:sp>
      <p:grpSp>
        <p:nvGrpSpPr>
          <p:cNvPr id="9" name="Group 8"/>
          <p:cNvGrpSpPr/>
          <p:nvPr/>
        </p:nvGrpSpPr>
        <p:grpSpPr>
          <a:xfrm>
            <a:off x="3690551" y="3474957"/>
            <a:ext cx="3797643" cy="1752076"/>
            <a:chOff x="4118919" y="4603540"/>
            <a:chExt cx="3797643" cy="1752076"/>
          </a:xfrm>
        </p:grpSpPr>
        <p:sp>
          <p:nvSpPr>
            <p:cNvPr id="2" name="Rectangle 1"/>
            <p:cNvSpPr/>
            <p:nvPr/>
          </p:nvSpPr>
          <p:spPr>
            <a:xfrm>
              <a:off x="4118919" y="5844870"/>
              <a:ext cx="3797643" cy="51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Apache Spark</a:t>
              </a:r>
              <a:endParaRPr lang="en-US" dirty="0"/>
            </a:p>
          </p:txBody>
        </p:sp>
        <p:sp>
          <p:nvSpPr>
            <p:cNvPr id="5" name="Rectangle 4"/>
            <p:cNvSpPr/>
            <p:nvPr/>
          </p:nvSpPr>
          <p:spPr>
            <a:xfrm>
              <a:off x="4118919" y="4603542"/>
              <a:ext cx="708454"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sp>
          <p:nvSpPr>
            <p:cNvPr id="6" name="Rectangle 5"/>
            <p:cNvSpPr/>
            <p:nvPr/>
          </p:nvSpPr>
          <p:spPr>
            <a:xfrm>
              <a:off x="6971181" y="4603540"/>
              <a:ext cx="93092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7" name="Rectangle 6"/>
            <p:cNvSpPr/>
            <p:nvPr/>
          </p:nvSpPr>
          <p:spPr>
            <a:xfrm>
              <a:off x="6219540" y="4603540"/>
              <a:ext cx="65078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8" name="Rectangle 7"/>
            <p:cNvSpPr/>
            <p:nvPr/>
          </p:nvSpPr>
          <p:spPr>
            <a:xfrm>
              <a:off x="4922094" y="4603541"/>
              <a:ext cx="1202725"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grpSp>
    </p:spTree>
    <p:extLst>
      <p:ext uri="{BB962C8B-B14F-4D97-AF65-F5344CB8AC3E}">
        <p14:creationId xmlns="" xmlns:p14="http://schemas.microsoft.com/office/powerpoint/2010/main" val="6359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411363" y="146779"/>
            <a:ext cx="2545492" cy="3800838"/>
            <a:chOff x="4452551" y="309707"/>
            <a:chExt cx="2545492" cy="3800838"/>
          </a:xfrm>
        </p:grpSpPr>
        <p:sp>
          <p:nvSpPr>
            <p:cNvPr id="4" name="Rectangle 3"/>
            <p:cNvSpPr/>
            <p:nvPr/>
          </p:nvSpPr>
          <p:spPr>
            <a:xfrm>
              <a:off x="4988011" y="453914"/>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Hadoop RDD</a:t>
              </a:r>
              <a:endParaRPr lang="en-US" sz="1500" b="1" dirty="0">
                <a:solidFill>
                  <a:srgbClr val="002060"/>
                </a:solidFill>
              </a:endParaRPr>
            </a:p>
          </p:txBody>
        </p:sp>
        <p:sp>
          <p:nvSpPr>
            <p:cNvPr id="6" name="Rectangle 5"/>
            <p:cNvSpPr/>
            <p:nvPr/>
          </p:nvSpPr>
          <p:spPr>
            <a:xfrm>
              <a:off x="4913870" y="1232498"/>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7" name="Straight Arrow Connector 6"/>
            <p:cNvCxnSpPr>
              <a:stCxn id="4" idx="2"/>
            </p:cNvCxnSpPr>
            <p:nvPr/>
          </p:nvCxnSpPr>
          <p:spPr>
            <a:xfrm flipH="1">
              <a:off x="5686168" y="849330"/>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913870" y="201108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9" name="Straight Arrow Connector 8"/>
            <p:cNvCxnSpPr/>
            <p:nvPr/>
          </p:nvCxnSpPr>
          <p:spPr>
            <a:xfrm flipH="1">
              <a:off x="5682049" y="159513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913870" y="281008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smtClean="0">
                  <a:solidFill>
                    <a:srgbClr val="002060"/>
                  </a:solidFill>
                </a:rPr>
                <a:t>mapPartitionsRDD</a:t>
              </a:r>
              <a:endParaRPr lang="en-US" sz="1500" b="1" dirty="0">
                <a:solidFill>
                  <a:srgbClr val="002060"/>
                </a:solidFill>
              </a:endParaRPr>
            </a:p>
          </p:txBody>
        </p:sp>
        <p:cxnSp>
          <p:nvCxnSpPr>
            <p:cNvPr id="11" name="Straight Arrow Connector 10"/>
            <p:cNvCxnSpPr/>
            <p:nvPr/>
          </p:nvCxnSpPr>
          <p:spPr>
            <a:xfrm flipH="1">
              <a:off x="5696464" y="2379703"/>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4913870" y="3616744"/>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smtClean="0">
                  <a:solidFill>
                    <a:srgbClr val="002060"/>
                  </a:solidFill>
                </a:rPr>
                <a:t>shuffleRDD</a:t>
              </a:r>
              <a:endParaRPr lang="en-US" sz="1500" b="1" dirty="0">
                <a:solidFill>
                  <a:srgbClr val="002060"/>
                </a:solidFill>
              </a:endParaRPr>
            </a:p>
          </p:txBody>
        </p:sp>
        <p:cxnSp>
          <p:nvCxnSpPr>
            <p:cNvPr id="13" name="Straight Arrow Connector 12"/>
            <p:cNvCxnSpPr/>
            <p:nvPr/>
          </p:nvCxnSpPr>
          <p:spPr>
            <a:xfrm flipH="1">
              <a:off x="5696464" y="3159567"/>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452551"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60789"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ounded Rectangle 25"/>
          <p:cNvSpPr/>
          <p:nvPr/>
        </p:nvSpPr>
        <p:spPr>
          <a:xfrm>
            <a:off x="374822" y="453914"/>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rgbClr val="002060"/>
                </a:solidFill>
              </a:rPr>
              <a:t>DAG Scheduler</a:t>
            </a:r>
            <a:endParaRPr lang="en-US" b="1" dirty="0">
              <a:solidFill>
                <a:srgbClr val="002060"/>
              </a:solidFill>
            </a:endParaRPr>
          </a:p>
        </p:txBody>
      </p:sp>
      <p:sp>
        <p:nvSpPr>
          <p:cNvPr id="27" name="Down Arrow 26"/>
          <p:cNvSpPr/>
          <p:nvPr/>
        </p:nvSpPr>
        <p:spPr>
          <a:xfrm>
            <a:off x="1664043" y="1058539"/>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4822" y="1882583"/>
            <a:ext cx="3476367" cy="7578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rgbClr val="002060"/>
                </a:solidFill>
              </a:rPr>
              <a:t>Task Scheduler</a:t>
            </a:r>
            <a:endParaRPr lang="en-US" b="1" dirty="0">
              <a:solidFill>
                <a:srgbClr val="002060"/>
              </a:solidFill>
            </a:endParaRPr>
          </a:p>
        </p:txBody>
      </p:sp>
      <p:grpSp>
        <p:nvGrpSpPr>
          <p:cNvPr id="92" name="Group 91"/>
          <p:cNvGrpSpPr/>
          <p:nvPr/>
        </p:nvGrpSpPr>
        <p:grpSpPr>
          <a:xfrm>
            <a:off x="7560278" y="146779"/>
            <a:ext cx="2545492" cy="3800838"/>
            <a:chOff x="7640594" y="309707"/>
            <a:chExt cx="2545492" cy="3800838"/>
          </a:xfrm>
        </p:grpSpPr>
        <p:sp>
          <p:nvSpPr>
            <p:cNvPr id="29" name="Rectangle 28"/>
            <p:cNvSpPr/>
            <p:nvPr/>
          </p:nvSpPr>
          <p:spPr>
            <a:xfrm>
              <a:off x="7640594"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69873" y="45391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1" name="Rectangle 30"/>
            <p:cNvSpPr/>
            <p:nvPr/>
          </p:nvSpPr>
          <p:spPr>
            <a:xfrm>
              <a:off x="8169873" y="12495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2" name="Rectangle 31"/>
            <p:cNvSpPr/>
            <p:nvPr/>
          </p:nvSpPr>
          <p:spPr>
            <a:xfrm>
              <a:off x="8169873" y="2011082"/>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3" name="Rectangle 32"/>
            <p:cNvSpPr/>
            <p:nvPr/>
          </p:nvSpPr>
          <p:spPr>
            <a:xfrm>
              <a:off x="8169873" y="2810085"/>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4" name="Rectangle 33"/>
            <p:cNvSpPr/>
            <p:nvPr/>
          </p:nvSpPr>
          <p:spPr>
            <a:xfrm>
              <a:off x="8169872" y="36450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5" name="Rectangle 34"/>
            <p:cNvSpPr/>
            <p:nvPr/>
          </p:nvSpPr>
          <p:spPr>
            <a:xfrm>
              <a:off x="7640594"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620898"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9090454"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8637374"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9106930"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a:off x="8637374"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106930"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8596184" y="3158155"/>
              <a:ext cx="1" cy="486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flipH="1">
              <a:off x="9065741" y="3173099"/>
              <a:ext cx="4119"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8596185" y="3146893"/>
              <a:ext cx="473675" cy="491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8587946" y="3158155"/>
              <a:ext cx="523103" cy="492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ounded Rectangle 76"/>
            <p:cNvSpPr/>
            <p:nvPr/>
          </p:nvSpPr>
          <p:spPr>
            <a:xfrm>
              <a:off x="8439666" y="48728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78" name="Rounded Rectangle 77"/>
            <p:cNvSpPr/>
            <p:nvPr/>
          </p:nvSpPr>
          <p:spPr>
            <a:xfrm>
              <a:off x="8946292" y="49468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0" name="Rounded Rectangle 79"/>
            <p:cNvSpPr/>
            <p:nvPr/>
          </p:nvSpPr>
          <p:spPr>
            <a:xfrm>
              <a:off x="8427309" y="126570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1" name="Rounded Rectangle 80"/>
            <p:cNvSpPr/>
            <p:nvPr/>
          </p:nvSpPr>
          <p:spPr>
            <a:xfrm>
              <a:off x="8933935" y="127310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3" name="Rounded Rectangle 82"/>
            <p:cNvSpPr/>
            <p:nvPr/>
          </p:nvSpPr>
          <p:spPr>
            <a:xfrm>
              <a:off x="8427309" y="2047198"/>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4" name="Rounded Rectangle 83"/>
            <p:cNvSpPr/>
            <p:nvPr/>
          </p:nvSpPr>
          <p:spPr>
            <a:xfrm>
              <a:off x="8933935" y="2054603"/>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6" name="Rounded Rectangle 85"/>
            <p:cNvSpPr/>
            <p:nvPr/>
          </p:nvSpPr>
          <p:spPr>
            <a:xfrm>
              <a:off x="8443784" y="2855066"/>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87" name="Rounded Rectangle 86"/>
            <p:cNvSpPr/>
            <p:nvPr/>
          </p:nvSpPr>
          <p:spPr>
            <a:xfrm>
              <a:off x="8950410" y="2862471"/>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sp>
          <p:nvSpPr>
            <p:cNvPr id="89" name="Rounded Rectangle 88"/>
            <p:cNvSpPr/>
            <p:nvPr/>
          </p:nvSpPr>
          <p:spPr>
            <a:xfrm>
              <a:off x="8423190" y="3663670"/>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p1</a:t>
              </a:r>
              <a:endParaRPr lang="en-US" sz="900" dirty="0"/>
            </a:p>
          </p:txBody>
        </p:sp>
        <p:sp>
          <p:nvSpPr>
            <p:cNvPr id="90" name="Rounded Rectangle 89"/>
            <p:cNvSpPr/>
            <p:nvPr/>
          </p:nvSpPr>
          <p:spPr>
            <a:xfrm>
              <a:off x="8929816" y="3671075"/>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smtClean="0"/>
                <a:t>p2</a:t>
              </a:r>
              <a:endParaRPr lang="en-US" sz="900" dirty="0"/>
            </a:p>
          </p:txBody>
        </p:sp>
      </p:grpSp>
      <p:sp>
        <p:nvSpPr>
          <p:cNvPr id="93" name="TextBox 92"/>
          <p:cNvSpPr txBox="1"/>
          <p:nvPr/>
        </p:nvSpPr>
        <p:spPr>
          <a:xfrm>
            <a:off x="10503243" y="1211795"/>
            <a:ext cx="1095633" cy="369332"/>
          </a:xfrm>
          <a:prstGeom prst="rect">
            <a:avLst/>
          </a:prstGeom>
          <a:noFill/>
        </p:spPr>
        <p:txBody>
          <a:bodyPr wrap="square" rtlCol="0">
            <a:spAutoFit/>
          </a:bodyPr>
          <a:lstStyle/>
          <a:p>
            <a:r>
              <a:rPr lang="en-US" dirty="0" smtClean="0"/>
              <a:t>Stage 1</a:t>
            </a:r>
            <a:endParaRPr lang="en-US" dirty="0"/>
          </a:p>
        </p:txBody>
      </p:sp>
      <p:sp>
        <p:nvSpPr>
          <p:cNvPr id="94" name="TextBox 93"/>
          <p:cNvSpPr txBox="1"/>
          <p:nvPr/>
        </p:nvSpPr>
        <p:spPr>
          <a:xfrm>
            <a:off x="10449704" y="3445280"/>
            <a:ext cx="1095633" cy="369332"/>
          </a:xfrm>
          <a:prstGeom prst="rect">
            <a:avLst/>
          </a:prstGeom>
          <a:noFill/>
        </p:spPr>
        <p:txBody>
          <a:bodyPr wrap="square" rtlCol="0">
            <a:spAutoFit/>
          </a:bodyPr>
          <a:lstStyle/>
          <a:p>
            <a:r>
              <a:rPr lang="en-US" dirty="0" smtClean="0"/>
              <a:t>Stage 2</a:t>
            </a:r>
            <a:endParaRPr lang="en-US" dirty="0"/>
          </a:p>
        </p:txBody>
      </p:sp>
    </p:spTree>
    <p:extLst>
      <p:ext uri="{BB962C8B-B14F-4D97-AF65-F5344CB8AC3E}">
        <p14:creationId xmlns="" xmlns:p14="http://schemas.microsoft.com/office/powerpoint/2010/main" val="13054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031325"/>
          </a:xfrm>
          <a:prstGeom prst="rect">
            <a:avLst/>
          </a:prstGeom>
          <a:noFill/>
        </p:spPr>
        <p:txBody>
          <a:bodyPr wrap="square" rtlCol="0">
            <a:spAutoFit/>
          </a:bodyPr>
          <a:lstStyle/>
          <a:p>
            <a:r>
              <a:rPr lang="en-US" b="1" dirty="0" smtClean="0"/>
              <a:t>DAG Scheduler to Task Scheduler:</a:t>
            </a:r>
          </a:p>
          <a:p>
            <a:pPr marL="285750" indent="-285750">
              <a:buFont typeface="Arial" panose="020B0604020202020204" pitchFamily="34" charset="0"/>
              <a:buChar char="•"/>
            </a:pPr>
            <a:r>
              <a:rPr lang="en-US" dirty="0" smtClean="0"/>
              <a:t>DAG Scheduler submit the stages into task scheduler.</a:t>
            </a:r>
          </a:p>
          <a:p>
            <a:pPr marL="285750" indent="-285750">
              <a:buFont typeface="Arial" panose="020B0604020202020204" pitchFamily="34" charset="0"/>
              <a:buChar char="•"/>
            </a:pPr>
            <a:r>
              <a:rPr lang="en-US" dirty="0" smtClean="0"/>
              <a:t>The number of tasks submitted depends on the number of partitions present in the </a:t>
            </a:r>
            <a:r>
              <a:rPr lang="en-US" dirty="0" err="1" smtClean="0"/>
              <a:t>textFile</a:t>
            </a:r>
            <a:r>
              <a:rPr lang="en-US" dirty="0" smtClean="0"/>
              <a:t>.</a:t>
            </a:r>
          </a:p>
          <a:p>
            <a:pPr marL="285750" indent="-285750">
              <a:buFont typeface="Arial" panose="020B0604020202020204" pitchFamily="34" charset="0"/>
              <a:buChar char="•"/>
            </a:pPr>
            <a:r>
              <a:rPr lang="en-US" dirty="0" smtClean="0"/>
              <a:t>For ex – imagine we </a:t>
            </a:r>
            <a:r>
              <a:rPr lang="en-US" dirty="0"/>
              <a:t>have </a:t>
            </a:r>
            <a:r>
              <a:rPr lang="en-US" dirty="0" smtClean="0"/>
              <a:t>3 partitions, </a:t>
            </a:r>
            <a:r>
              <a:rPr lang="en-US" dirty="0"/>
              <a:t>then there will be 3</a:t>
            </a:r>
            <a:r>
              <a:rPr lang="en-US" dirty="0" smtClean="0"/>
              <a:t> </a:t>
            </a:r>
            <a:r>
              <a:rPr lang="en-US" dirty="0"/>
              <a:t>set of tasks created and submitted in parallel provided there are enough </a:t>
            </a:r>
            <a:r>
              <a:rPr lang="en-US" dirty="0" smtClean="0"/>
              <a:t>cores.</a:t>
            </a:r>
          </a:p>
          <a:p>
            <a:endParaRPr lang="en-US" dirty="0"/>
          </a:p>
          <a:p>
            <a:endParaRPr lang="en-US" dirty="0" smtClean="0"/>
          </a:p>
        </p:txBody>
      </p:sp>
    </p:spTree>
    <p:extLst>
      <p:ext uri="{BB962C8B-B14F-4D97-AF65-F5344CB8AC3E}">
        <p14:creationId xmlns="" xmlns:p14="http://schemas.microsoft.com/office/powerpoint/2010/main" val="39773054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308324"/>
          </a:xfrm>
          <a:prstGeom prst="rect">
            <a:avLst/>
          </a:prstGeom>
          <a:noFill/>
        </p:spPr>
        <p:txBody>
          <a:bodyPr wrap="square" rtlCol="0">
            <a:spAutoFit/>
          </a:bodyPr>
          <a:lstStyle/>
          <a:p>
            <a:r>
              <a:rPr lang="en-US" b="1" dirty="0" smtClean="0"/>
              <a:t>Parallel Execution of Stages:</a:t>
            </a:r>
          </a:p>
          <a:p>
            <a:pPr marL="285750" indent="-285750">
              <a:buFont typeface="Arial" panose="020B0604020202020204" pitchFamily="34" charset="0"/>
              <a:buChar char="•"/>
            </a:pPr>
            <a:r>
              <a:rPr lang="en-US" dirty="0" smtClean="0"/>
              <a:t>The stages which are not dependent on each other </a:t>
            </a:r>
            <a:r>
              <a:rPr lang="en-US" dirty="0"/>
              <a:t>may be submitted to the cluster for execution in </a:t>
            </a:r>
            <a:r>
              <a:rPr lang="en-US" dirty="0" smtClean="0"/>
              <a:t>parallel.</a:t>
            </a:r>
          </a:p>
          <a:p>
            <a:endParaRPr lang="en-US" dirty="0"/>
          </a:p>
          <a:p>
            <a:r>
              <a:rPr lang="en-US" dirty="0" err="1">
                <a:solidFill>
                  <a:schemeClr val="accent6">
                    <a:lumMod val="50000"/>
                  </a:schemeClr>
                </a:solidFill>
              </a:rPr>
              <a:t>text_file</a:t>
            </a:r>
            <a:r>
              <a:rPr lang="en-US" dirty="0">
                <a:solidFill>
                  <a:schemeClr val="accent6">
                    <a:lumMod val="50000"/>
                  </a:schemeClr>
                </a:solidFill>
              </a:rPr>
              <a:t> = </a:t>
            </a:r>
            <a:r>
              <a:rPr lang="en-US" dirty="0" err="1">
                <a:solidFill>
                  <a:schemeClr val="accent6">
                    <a:lumMod val="50000"/>
                  </a:schemeClr>
                </a:solidFill>
              </a:rPr>
              <a:t>sc.textFile</a:t>
            </a:r>
            <a:r>
              <a:rPr lang="en-US" dirty="0">
                <a:solidFill>
                  <a:schemeClr val="accent6">
                    <a:lumMod val="50000"/>
                  </a:schemeClr>
                </a:solidFill>
              </a:rPr>
              <a:t>(</a:t>
            </a:r>
            <a:r>
              <a:rPr lang="en-US" dirty="0" smtClean="0">
                <a:solidFill>
                  <a:schemeClr val="accent6">
                    <a:lumMod val="50000"/>
                  </a:schemeClr>
                </a:solidFill>
              </a:rPr>
              <a:t>'practice/</a:t>
            </a:r>
            <a:r>
              <a:rPr lang="en-US" dirty="0" err="1" smtClean="0">
                <a:solidFill>
                  <a:schemeClr val="accent6">
                    <a:lumMod val="50000"/>
                  </a:schemeClr>
                </a:solidFill>
              </a:rPr>
              <a:t>retail_db</a:t>
            </a:r>
            <a:r>
              <a:rPr lang="en-US" dirty="0" smtClean="0">
                <a:solidFill>
                  <a:schemeClr val="accent6">
                    <a:lumMod val="50000"/>
                  </a:schemeClr>
                </a:solidFill>
              </a:rPr>
              <a:t>/orders').</a:t>
            </a:r>
            <a:r>
              <a:rPr lang="en-US" dirty="0">
                <a:solidFill>
                  <a:schemeClr val="accent6">
                    <a:lumMod val="50000"/>
                  </a:schemeClr>
                </a:solidFill>
              </a:rPr>
              <a:t>map(lambda x : (</a:t>
            </a:r>
            <a:r>
              <a:rPr lang="en-US" dirty="0" err="1">
                <a:solidFill>
                  <a:schemeClr val="accent6">
                    <a:lumMod val="50000"/>
                  </a:schemeClr>
                </a:solidFill>
              </a:rPr>
              <a:t>int</a:t>
            </a:r>
            <a:r>
              <a:rPr lang="en-US" dirty="0">
                <a:solidFill>
                  <a:schemeClr val="accent6">
                    <a:lumMod val="50000"/>
                  </a:schemeClr>
                </a:solidFill>
              </a:rPr>
              <a:t>(</a:t>
            </a:r>
            <a:r>
              <a:rPr lang="en-US" dirty="0" err="1">
                <a:solidFill>
                  <a:schemeClr val="accent6">
                    <a:lumMod val="50000"/>
                  </a:schemeClr>
                </a:solidFill>
              </a:rPr>
              <a:t>x.split</a:t>
            </a:r>
            <a:r>
              <a:rPr lang="en-US" dirty="0">
                <a:solidFill>
                  <a:schemeClr val="accent6">
                    <a:lumMod val="50000"/>
                  </a:schemeClr>
                </a:solidFill>
              </a:rPr>
              <a:t>(',')[0]),</a:t>
            </a:r>
            <a:r>
              <a:rPr lang="en-US" dirty="0" err="1">
                <a:solidFill>
                  <a:schemeClr val="accent6">
                    <a:lumMod val="50000"/>
                  </a:schemeClr>
                </a:solidFill>
              </a:rPr>
              <a:t>x.split</a:t>
            </a:r>
            <a:r>
              <a:rPr lang="en-US" dirty="0">
                <a:solidFill>
                  <a:schemeClr val="accent6">
                    <a:lumMod val="50000"/>
                  </a:schemeClr>
                </a:solidFill>
              </a:rPr>
              <a:t>(',')[3]))</a:t>
            </a:r>
          </a:p>
          <a:p>
            <a:r>
              <a:rPr lang="en-US" dirty="0" err="1" smtClean="0">
                <a:solidFill>
                  <a:schemeClr val="accent6">
                    <a:lumMod val="50000"/>
                  </a:schemeClr>
                </a:solidFill>
              </a:rPr>
              <a:t>rdd</a:t>
            </a:r>
            <a:r>
              <a:rPr lang="en-US" dirty="0" smtClean="0">
                <a:solidFill>
                  <a:schemeClr val="accent6">
                    <a:lumMod val="50000"/>
                  </a:schemeClr>
                </a:solidFill>
              </a:rPr>
              <a:t> </a:t>
            </a:r>
            <a:r>
              <a:rPr lang="en-US" dirty="0">
                <a:solidFill>
                  <a:schemeClr val="accent6">
                    <a:lumMod val="50000"/>
                  </a:schemeClr>
                </a:solidFill>
              </a:rPr>
              <a:t>= </a:t>
            </a:r>
            <a:r>
              <a:rPr lang="en-US" dirty="0" err="1">
                <a:solidFill>
                  <a:schemeClr val="accent6">
                    <a:lumMod val="50000"/>
                  </a:schemeClr>
                </a:solidFill>
              </a:rPr>
              <a:t>sc.parallelize</a:t>
            </a:r>
            <a:r>
              <a:rPr lang="en-US" dirty="0">
                <a:solidFill>
                  <a:schemeClr val="accent6">
                    <a:lumMod val="50000"/>
                  </a:schemeClr>
                </a:solidFill>
              </a:rPr>
              <a:t>([1,2,3,4,5,6,7]).map(lambda x : (x,1*1</a:t>
            </a:r>
            <a:r>
              <a:rPr lang="en-US" dirty="0" smtClean="0">
                <a:solidFill>
                  <a:schemeClr val="accent6">
                    <a:lumMod val="50000"/>
                  </a:schemeClr>
                </a:solidFill>
              </a:rPr>
              <a:t>) )</a:t>
            </a:r>
          </a:p>
          <a:p>
            <a:r>
              <a:rPr lang="en-US" dirty="0" smtClean="0">
                <a:solidFill>
                  <a:schemeClr val="accent6">
                    <a:lumMod val="50000"/>
                  </a:schemeClr>
                </a:solidFill>
              </a:rPr>
              <a:t>joined = </a:t>
            </a:r>
            <a:r>
              <a:rPr lang="en-US" dirty="0" err="1">
                <a:solidFill>
                  <a:schemeClr val="accent6">
                    <a:lumMod val="50000"/>
                  </a:schemeClr>
                </a:solidFill>
              </a:rPr>
              <a:t>text_file</a:t>
            </a:r>
            <a:r>
              <a:rPr lang="en-US" dirty="0">
                <a:solidFill>
                  <a:schemeClr val="accent6">
                    <a:lumMod val="50000"/>
                  </a:schemeClr>
                </a:solidFill>
              </a:rPr>
              <a:t> </a:t>
            </a:r>
            <a:r>
              <a:rPr lang="en-US" dirty="0" smtClean="0">
                <a:solidFill>
                  <a:schemeClr val="accent6">
                    <a:lumMod val="50000"/>
                  </a:schemeClr>
                </a:solidFill>
              </a:rPr>
              <a:t>.join(</a:t>
            </a:r>
            <a:r>
              <a:rPr lang="en-US" dirty="0" err="1" smtClean="0">
                <a:solidFill>
                  <a:schemeClr val="accent6">
                    <a:lumMod val="50000"/>
                  </a:schemeClr>
                </a:solidFill>
              </a:rPr>
              <a:t>rdd</a:t>
            </a:r>
            <a:r>
              <a:rPr lang="en-US" dirty="0" smtClean="0">
                <a:solidFill>
                  <a:schemeClr val="accent6">
                    <a:lumMod val="50000"/>
                  </a:schemeClr>
                </a:solidFill>
              </a:rPr>
              <a:t>)</a:t>
            </a:r>
          </a:p>
          <a:p>
            <a:r>
              <a:rPr lang="en-US" dirty="0" err="1" smtClean="0">
                <a:solidFill>
                  <a:schemeClr val="accent6">
                    <a:lumMod val="50000"/>
                  </a:schemeClr>
                </a:solidFill>
              </a:rPr>
              <a:t>joined.count</a:t>
            </a:r>
            <a:r>
              <a:rPr lang="en-US" dirty="0" smtClean="0">
                <a:solidFill>
                  <a:schemeClr val="accent6">
                    <a:lumMod val="50000"/>
                  </a:schemeClr>
                </a:solidFill>
              </a:rPr>
              <a:t>()</a:t>
            </a:r>
            <a:endParaRPr lang="en-US" dirty="0">
              <a:solidFill>
                <a:schemeClr val="accent6">
                  <a:lumMod val="50000"/>
                </a:schemeClr>
              </a:solidFill>
            </a:endParaRPr>
          </a:p>
          <a:p>
            <a:pPr marL="285750" indent="-285750">
              <a:buFont typeface="Arial" panose="020B0604020202020204" pitchFamily="34" charset="0"/>
              <a:buChar char="•"/>
            </a:pPr>
            <a:endParaRPr lang="en-US" dirty="0" smtClean="0"/>
          </a:p>
        </p:txBody>
      </p:sp>
      <p:pic>
        <p:nvPicPr>
          <p:cNvPr id="2" name="Picture 1"/>
          <p:cNvPicPr>
            <a:picLocks noChangeAspect="1"/>
          </p:cNvPicPr>
          <p:nvPr/>
        </p:nvPicPr>
        <p:blipFill>
          <a:blip r:embed="rId3"/>
          <a:stretch>
            <a:fillRect/>
          </a:stretch>
        </p:blipFill>
        <p:spPr>
          <a:xfrm>
            <a:off x="3229233" y="2325489"/>
            <a:ext cx="2898044" cy="3340342"/>
          </a:xfrm>
          <a:prstGeom prst="rect">
            <a:avLst/>
          </a:prstGeom>
        </p:spPr>
      </p:pic>
    </p:spTree>
    <p:extLst>
      <p:ext uri="{BB962C8B-B14F-4D97-AF65-F5344CB8AC3E}">
        <p14:creationId xmlns="" xmlns:p14="http://schemas.microsoft.com/office/powerpoint/2010/main" val="32805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908850"/>
            <a:ext cx="9382000" cy="5949150"/>
          </a:xfrm>
        </p:spPr>
        <p:txBody>
          <a:bodyPr>
            <a:noAutofit/>
          </a:bodyPr>
          <a:lstStyle/>
          <a:p>
            <a:pPr lvl="1">
              <a:buFont typeface="Wingdings" panose="05000000000000000000" pitchFamily="2" charset="2"/>
              <a:buChar char="ü"/>
            </a:pPr>
            <a:r>
              <a:rPr lang="en-US" sz="1700" dirty="0"/>
              <a:t>Go to /etc/</a:t>
            </a:r>
            <a:r>
              <a:rPr lang="en-US" sz="1700" dirty="0" err="1"/>
              <a:t>hadoop</a:t>
            </a:r>
            <a:r>
              <a:rPr lang="en-US" sz="1700" dirty="0"/>
              <a:t>/conf</a:t>
            </a:r>
          </a:p>
          <a:p>
            <a:pPr lvl="1">
              <a:buFont typeface="Wingdings" panose="05000000000000000000" pitchFamily="2" charset="2"/>
              <a:buChar char="ü"/>
            </a:pPr>
            <a:r>
              <a:rPr lang="en-US" sz="1700" dirty="0"/>
              <a:t>Open yarn-site.xml</a:t>
            </a:r>
          </a:p>
          <a:p>
            <a:pPr lvl="1">
              <a:buFont typeface="Wingdings" panose="05000000000000000000" pitchFamily="2" charset="2"/>
              <a:buChar char="ü"/>
            </a:pPr>
            <a:r>
              <a:rPr lang="en-US" sz="1700" dirty="0"/>
              <a:t>Find the resource Manager </a:t>
            </a:r>
            <a:r>
              <a:rPr lang="en-US" sz="1700" dirty="0" err="1"/>
              <a:t>url</a:t>
            </a:r>
            <a:r>
              <a:rPr lang="en-US" sz="1700" dirty="0"/>
              <a:t> by searching name ‘</a:t>
            </a:r>
            <a:r>
              <a:rPr lang="en-US" sz="1700" dirty="0" err="1"/>
              <a:t>yarn.resourcemanager.webapp.address</a:t>
            </a:r>
            <a:r>
              <a:rPr lang="en-US" sz="1700" dirty="0"/>
              <a:t>’</a:t>
            </a:r>
          </a:p>
          <a:p>
            <a:pPr lvl="1">
              <a:buFont typeface="Wingdings" panose="05000000000000000000" pitchFamily="2" charset="2"/>
              <a:buChar char="ü"/>
            </a:pPr>
            <a:r>
              <a:rPr lang="en-US" sz="1700" dirty="0"/>
              <a:t>Default port : </a:t>
            </a:r>
            <a:r>
              <a:rPr lang="en-US" sz="1700" dirty="0" smtClean="0"/>
              <a:t>8088</a:t>
            </a:r>
            <a:endParaRPr lang="en-US" sz="1700"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How to find the Resource Manager URL</a:t>
            </a:r>
          </a:p>
        </p:txBody>
      </p:sp>
    </p:spTree>
    <p:extLst>
      <p:ext uri="{BB962C8B-B14F-4D97-AF65-F5344CB8AC3E}">
        <p14:creationId xmlns="" xmlns:p14="http://schemas.microsoft.com/office/powerpoint/2010/main" val="23947328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Persistence</a:t>
            </a:r>
            <a:endParaRPr lang="en-US" sz="4100" dirty="0">
              <a:solidFill>
                <a:schemeClr val="tx1"/>
              </a:solidFill>
            </a:endParaRPr>
          </a:p>
        </p:txBody>
      </p:sp>
    </p:spTree>
    <p:extLst>
      <p:ext uri="{BB962C8B-B14F-4D97-AF65-F5344CB8AC3E}">
        <p14:creationId xmlns="" xmlns:p14="http://schemas.microsoft.com/office/powerpoint/2010/main" val="13111781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4390"/>
            <a:ext cx="11851574" cy="4714504"/>
          </a:xfrm>
        </p:spPr>
        <p:txBody>
          <a:bodyPr>
            <a:noAutofit/>
          </a:bodyPr>
          <a:lstStyle/>
          <a:p>
            <a:pPr lvl="1" algn="just"/>
            <a:r>
              <a:rPr lang="en-US" sz="2000" dirty="0"/>
              <a:t>One of the most important capabilities in Spark is persisting (or caching) a dataset in </a:t>
            </a:r>
            <a:r>
              <a:rPr lang="en-US" sz="2000" dirty="0" smtClean="0"/>
              <a:t>memory. </a:t>
            </a:r>
          </a:p>
          <a:p>
            <a:pPr lvl="1" algn="just"/>
            <a:r>
              <a:rPr lang="en-US" sz="2000" dirty="0" smtClean="0"/>
              <a:t>When we persist </a:t>
            </a:r>
            <a:r>
              <a:rPr lang="en-US" sz="2000" dirty="0"/>
              <a:t>an RDD, each node stores any partitions of it that it computes in memory and reuses </a:t>
            </a:r>
            <a:r>
              <a:rPr lang="en-US" sz="2000" dirty="0" smtClean="0"/>
              <a:t>them. </a:t>
            </a:r>
          </a:p>
          <a:p>
            <a:pPr lvl="1" algn="just"/>
            <a:r>
              <a:rPr lang="en-US" sz="2000" dirty="0" smtClean="0"/>
              <a:t>We can </a:t>
            </a:r>
            <a:r>
              <a:rPr lang="en-US" sz="2000" dirty="0"/>
              <a:t>mark an RDD to be persisted using the </a:t>
            </a:r>
            <a:r>
              <a:rPr lang="en-US" sz="2000" dirty="0">
                <a:solidFill>
                  <a:srgbClr val="FF0000"/>
                </a:solidFill>
              </a:rPr>
              <a:t>persist() or cache() </a:t>
            </a:r>
            <a:r>
              <a:rPr lang="en-US" sz="2000" dirty="0"/>
              <a:t>methods on it. The first time it is computed in an action, it will be kept in memory on the nodes. </a:t>
            </a:r>
            <a:endParaRPr lang="en-US" sz="2000" dirty="0" smtClean="0"/>
          </a:p>
          <a:p>
            <a:pPr lvl="1" algn="just"/>
            <a:r>
              <a:rPr lang="en-US" sz="2000" dirty="0" smtClean="0"/>
              <a:t>Spark’s </a:t>
            </a:r>
            <a:r>
              <a:rPr lang="en-US" sz="2000" dirty="0"/>
              <a:t>cache is fault-tolerant – if any partition of an RDD is lost, it will automatically be recomputed using the transformations that originally created it</a:t>
            </a:r>
            <a:r>
              <a:rPr lang="en-US" sz="2000" dirty="0" smtClean="0"/>
              <a:t>.</a:t>
            </a:r>
          </a:p>
          <a:p>
            <a:pPr lvl="1" algn="just"/>
            <a:r>
              <a:rPr lang="en-US" sz="2000" dirty="0" smtClean="0"/>
              <a:t>Each </a:t>
            </a:r>
            <a:r>
              <a:rPr lang="en-US" sz="2000" dirty="0"/>
              <a:t>persisted RDD can be stored </a:t>
            </a:r>
            <a:r>
              <a:rPr lang="en-US" sz="2000" dirty="0" smtClean="0"/>
              <a:t>using </a:t>
            </a:r>
            <a:r>
              <a:rPr lang="en-US" sz="2000" dirty="0"/>
              <a:t>different storage </a:t>
            </a:r>
            <a:r>
              <a:rPr lang="en-US" sz="2000" dirty="0" smtClean="0"/>
              <a:t>level.</a:t>
            </a:r>
          </a:p>
          <a:p>
            <a:pPr lvl="1" algn="just"/>
            <a:r>
              <a:rPr lang="en-US" sz="2000" dirty="0"/>
              <a:t>These levels are set by passing a </a:t>
            </a:r>
            <a:r>
              <a:rPr lang="en-US" sz="2000" dirty="0" err="1"/>
              <a:t>StorageLevel</a:t>
            </a:r>
            <a:r>
              <a:rPr lang="en-US" sz="2000" dirty="0"/>
              <a:t> object</a:t>
            </a:r>
          </a:p>
          <a:p>
            <a:pPr lvl="1" algn="just"/>
            <a:endParaRPr lang="en-US" sz="2000" dirty="0"/>
          </a:p>
          <a:p>
            <a:pPr marL="457200" lvl="1" indent="0" algn="just">
              <a:buNone/>
            </a:pPr>
            <a:endParaRPr lang="en-US" sz="1500" b="1" dirty="0"/>
          </a:p>
          <a:p>
            <a:pPr marL="457200" lvl="1" indent="0" algn="just">
              <a:buNone/>
            </a:pPr>
            <a:endParaRPr lang="en-US" sz="1500" b="1" dirty="0"/>
          </a:p>
        </p:txBody>
      </p:sp>
    </p:spTree>
    <p:extLst>
      <p:ext uri="{BB962C8B-B14F-4D97-AF65-F5344CB8AC3E}">
        <p14:creationId xmlns="" xmlns:p14="http://schemas.microsoft.com/office/powerpoint/2010/main" val="34237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30" y="319992"/>
            <a:ext cx="10692713" cy="2277547"/>
          </a:xfrm>
          <a:prstGeom prst="rect">
            <a:avLst/>
          </a:prstGeom>
        </p:spPr>
        <p:txBody>
          <a:bodyPr wrap="square">
            <a:spAutoFit/>
          </a:bodyPr>
          <a:lstStyle/>
          <a:p>
            <a:pPr lvl="1"/>
            <a:r>
              <a:rPr lang="en-US" sz="1500" b="1" dirty="0" err="1" smtClean="0"/>
              <a:t>StorageLevel</a:t>
            </a:r>
            <a:r>
              <a:rPr lang="en-US" sz="1500" b="1" dirty="0" smtClean="0"/>
              <a:t>(</a:t>
            </a:r>
            <a:r>
              <a:rPr lang="en-US" sz="1600" b="1" i="1" dirty="0" err="1"/>
              <a:t>useDisk</a:t>
            </a:r>
            <a:r>
              <a:rPr lang="en-US" sz="1600" b="1" i="1" dirty="0"/>
              <a:t>, </a:t>
            </a:r>
            <a:r>
              <a:rPr lang="en-US" sz="1600" b="1" i="1" dirty="0" err="1"/>
              <a:t>useMemory</a:t>
            </a:r>
            <a:r>
              <a:rPr lang="en-US" sz="1600" b="1" i="1" dirty="0"/>
              <a:t>, </a:t>
            </a:r>
            <a:r>
              <a:rPr lang="en-US" sz="1600" b="1" i="1" dirty="0" err="1"/>
              <a:t>useOffHeap</a:t>
            </a:r>
            <a:r>
              <a:rPr lang="en-US" sz="1600" b="1" i="1" dirty="0"/>
              <a:t>, deserialized, </a:t>
            </a:r>
            <a:r>
              <a:rPr lang="en-US" sz="1600" b="1" i="1" dirty="0" smtClean="0"/>
              <a:t>replication=1</a:t>
            </a:r>
            <a:r>
              <a:rPr lang="en-US" sz="1600" b="1" dirty="0" smtClean="0"/>
              <a:t>)</a:t>
            </a:r>
            <a:endParaRPr lang="en-US" sz="1500" b="1" dirty="0" smtClean="0"/>
          </a:p>
          <a:p>
            <a:pPr marL="742950" lvl="1" indent="-285750" algn="just">
              <a:spcBef>
                <a:spcPts val="600"/>
              </a:spcBef>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spcBef>
                <a:spcPts val="600"/>
              </a:spcBef>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a:t>
            </a:r>
            <a:r>
              <a:rPr lang="en-US" sz="1500" dirty="0" smtClean="0"/>
              <a:t>object </a:t>
            </a:r>
            <a:r>
              <a:rPr lang="en-US" sz="1500" dirty="0"/>
              <a:t>in memory to series of bits. The deserialization is the process of bringing those bits into memory as an object. Whenever we are talking about 'deserialized' </a:t>
            </a:r>
            <a:r>
              <a:rPr lang="en-US" sz="1500" dirty="0" smtClean="0"/>
              <a:t>RDD/DF, </a:t>
            </a:r>
            <a:r>
              <a:rPr lang="en-US" sz="1500" dirty="0"/>
              <a:t>we are always referring to RDD/DFs in memory.  </a:t>
            </a:r>
          </a:p>
          <a:p>
            <a:pPr marL="742950" lvl="1" indent="-285750" algn="just">
              <a:spcBef>
                <a:spcPts val="600"/>
              </a:spcBef>
              <a:buFont typeface="Arial" panose="020B0604020202020204" pitchFamily="34" charset="0"/>
              <a:buChar char="•"/>
            </a:pPr>
            <a:r>
              <a:rPr lang="en-US" sz="1500" dirty="0" smtClean="0"/>
              <a:t>Off-Heap </a:t>
            </a:r>
            <a:r>
              <a:rPr lang="en-US" sz="1500" dirty="0"/>
              <a:t>Memory is a segment of memory lies outside the </a:t>
            </a:r>
            <a:r>
              <a:rPr lang="en-US" sz="1500" dirty="0" smtClean="0"/>
              <a:t>JVM, but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spcBef>
                <a:spcPts val="600"/>
              </a:spcBef>
              <a:buFont typeface="Arial" panose="020B0604020202020204" pitchFamily="34" charset="0"/>
              <a:buChar char="•"/>
            </a:pPr>
            <a:r>
              <a:rPr lang="en-US" sz="1500" dirty="0" smtClean="0"/>
              <a:t>Use </a:t>
            </a:r>
            <a:r>
              <a:rPr lang="en-US" sz="1500" dirty="0"/>
              <a:t>the replicated storage levels if you want fast fault </a:t>
            </a:r>
            <a:r>
              <a:rPr lang="en-US" sz="1500" dirty="0" smtClean="0"/>
              <a:t>recovery.</a:t>
            </a:r>
            <a:endParaRPr lang="en-US" sz="1500" dirty="0"/>
          </a:p>
        </p:txBody>
      </p:sp>
      <p:grpSp>
        <p:nvGrpSpPr>
          <p:cNvPr id="11" name="Group 10"/>
          <p:cNvGrpSpPr/>
          <p:nvPr/>
        </p:nvGrpSpPr>
        <p:grpSpPr>
          <a:xfrm>
            <a:off x="947940" y="3014691"/>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Tree>
    <p:extLst>
      <p:ext uri="{BB962C8B-B14F-4D97-AF65-F5344CB8AC3E}">
        <p14:creationId xmlns="" xmlns:p14="http://schemas.microsoft.com/office/powerpoint/2010/main" val="19661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6" y="-263611"/>
            <a:ext cx="10679875" cy="6848029"/>
          </a:xfrm>
          <a:prstGeom prst="rect">
            <a:avLst/>
          </a:prstGeom>
        </p:spPr>
        <p:txBody>
          <a:bodyPr wrap="square">
            <a:spAutoFit/>
          </a:bodyPr>
          <a:lstStyle/>
          <a:p>
            <a:pPr lvl="1"/>
            <a:endParaRPr lang="en-US" sz="1500" dirty="0"/>
          </a:p>
          <a:p>
            <a:pPr lvl="1"/>
            <a:endParaRPr lang="en-US" sz="1500" dirty="0" smtClean="0"/>
          </a:p>
          <a:p>
            <a:pPr lvl="1"/>
            <a:r>
              <a:rPr lang="en-US" sz="1500" b="1" dirty="0" smtClean="0"/>
              <a:t>persist(</a:t>
            </a:r>
            <a:r>
              <a:rPr lang="en-US" sz="1500" i="1" dirty="0" err="1" smtClean="0"/>
              <a:t>storageLevel</a:t>
            </a:r>
            <a:r>
              <a:rPr lang="en-US" sz="1500" i="1" dirty="0" smtClean="0"/>
              <a:t>=</a:t>
            </a:r>
            <a:r>
              <a:rPr lang="en-US" sz="1500" i="1" dirty="0" err="1" smtClean="0"/>
              <a:t>StorageLevel</a:t>
            </a:r>
            <a:r>
              <a:rPr lang="en-US" sz="1500" i="1" dirty="0" smtClean="0"/>
              <a:t>(False</a:t>
            </a:r>
            <a:r>
              <a:rPr lang="en-US" sz="1500" i="1" dirty="0"/>
              <a:t>, True, False, False, 1</a:t>
            </a:r>
            <a:r>
              <a:rPr lang="en-US" sz="1500" i="1" dirty="0" smtClean="0"/>
              <a:t>)</a:t>
            </a:r>
            <a:r>
              <a:rPr lang="en-US" sz="1500" b="1" dirty="0" smtClean="0"/>
              <a:t> ) </a:t>
            </a:r>
          </a:p>
          <a:p>
            <a:pPr marL="742950" lvl="1" indent="-285750">
              <a:buFont typeface="Arial" panose="020B0604020202020204" pitchFamily="34" charset="0"/>
              <a:buChar char="•"/>
            </a:pPr>
            <a:r>
              <a:rPr lang="en-US" sz="1500" dirty="0" smtClean="0"/>
              <a:t>Set </a:t>
            </a:r>
            <a:r>
              <a:rPr lang="en-US" sz="1500" dirty="0"/>
              <a:t>this RDD's storage level to persist its values across </a:t>
            </a:r>
            <a:r>
              <a:rPr lang="en-US" sz="1500" dirty="0" smtClean="0"/>
              <a:t>operations </a:t>
            </a:r>
            <a:r>
              <a:rPr lang="en-US" sz="1500" dirty="0"/>
              <a:t>after the first time it is computed. This can only be used to </a:t>
            </a:r>
            <a:r>
              <a:rPr lang="en-US" sz="1500" dirty="0" smtClean="0"/>
              <a:t>assign  </a:t>
            </a:r>
            <a:r>
              <a:rPr lang="en-US" sz="1500" dirty="0"/>
              <a:t>a new storage level if the RDD does not have a storage level set yet.</a:t>
            </a:r>
          </a:p>
          <a:p>
            <a:pPr marL="742950" lvl="1" indent="-285750">
              <a:buFont typeface="Arial" panose="020B0604020202020204" pitchFamily="34" charset="0"/>
              <a:buChar char="•"/>
            </a:pPr>
            <a:r>
              <a:rPr lang="en-US" sz="1500" dirty="0" smtClean="0"/>
              <a:t>If </a:t>
            </a:r>
            <a:r>
              <a:rPr lang="en-US" sz="1500" dirty="0"/>
              <a:t>no storage level is specified defaults to </a:t>
            </a:r>
            <a:r>
              <a:rPr lang="en-US" sz="1500" dirty="0" smtClean="0">
                <a:sym typeface="Wingdings" panose="05000000000000000000" pitchFamily="2" charset="2"/>
              </a:rPr>
              <a:t></a:t>
            </a:r>
            <a:r>
              <a:rPr lang="en-US" sz="1500" dirty="0" smtClean="0"/>
              <a:t>MEMORY_ONLY.</a:t>
            </a:r>
            <a:endParaRPr lang="en-US" sz="1500" dirty="0"/>
          </a:p>
          <a:p>
            <a:pPr lvl="1"/>
            <a:endParaRPr lang="en-US" sz="1500" dirty="0"/>
          </a:p>
          <a:p>
            <a:pPr lvl="1"/>
            <a:r>
              <a:rPr lang="en-US" sz="1500" dirty="0" err="1"/>
              <a:t>rdd</a:t>
            </a:r>
            <a:r>
              <a:rPr lang="en-US" sz="1500" dirty="0"/>
              <a:t> = </a:t>
            </a:r>
            <a:r>
              <a:rPr lang="en-US" sz="1500" dirty="0" err="1"/>
              <a:t>sc.parallelize</a:t>
            </a:r>
            <a:r>
              <a:rPr lang="en-US" sz="1500" dirty="0" smtClean="0"/>
              <a:t>(("</a:t>
            </a:r>
            <a:r>
              <a:rPr lang="en-US" sz="1500" dirty="0"/>
              <a:t>b", "a", "c</a:t>
            </a:r>
            <a:r>
              <a:rPr lang="en-US" sz="1500" dirty="0" smtClean="0"/>
              <a:t>"))</a:t>
            </a:r>
            <a:endParaRPr lang="en-US" sz="1500" dirty="0"/>
          </a:p>
          <a:p>
            <a:pPr lvl="1"/>
            <a:r>
              <a:rPr lang="en-US" sz="1500" dirty="0" err="1"/>
              <a:t>rdd.persist</a:t>
            </a:r>
            <a:r>
              <a:rPr lang="en-US" sz="1500" dirty="0"/>
              <a:t>().</a:t>
            </a:r>
            <a:r>
              <a:rPr lang="en-US" sz="1500" dirty="0" err="1" smtClean="0"/>
              <a:t>is_cached</a:t>
            </a:r>
            <a:endParaRPr lang="en-US" sz="1500" dirty="0" smtClean="0"/>
          </a:p>
          <a:p>
            <a:pPr lvl="1"/>
            <a:r>
              <a:rPr lang="en-US" sz="1500" dirty="0" err="1"/>
              <a:t>rdd.getStorageLevel</a:t>
            </a:r>
            <a:r>
              <a:rPr lang="en-US" sz="1500" dirty="0"/>
              <a:t>()</a:t>
            </a:r>
          </a:p>
          <a:p>
            <a:pPr lvl="1"/>
            <a:endParaRPr lang="en-US" sz="1500" dirty="0"/>
          </a:p>
          <a:p>
            <a:pPr lvl="1"/>
            <a:r>
              <a:rPr lang="en-US" sz="1500" dirty="0"/>
              <a:t>f</a:t>
            </a:r>
            <a:r>
              <a:rPr lang="en-US" sz="1500" dirty="0" smtClean="0"/>
              <a:t>rom </a:t>
            </a:r>
            <a:r>
              <a:rPr lang="en-US" sz="1500" dirty="0"/>
              <a:t>pyspark import </a:t>
            </a:r>
            <a:r>
              <a:rPr lang="en-US" sz="1500" dirty="0" err="1"/>
              <a:t>StorageLevel</a:t>
            </a:r>
            <a:endParaRPr lang="en-US" sz="1500" dirty="0"/>
          </a:p>
          <a:p>
            <a:pPr lvl="1"/>
            <a:r>
              <a:rPr lang="en-US" sz="1500" dirty="0" err="1"/>
              <a:t>rdd.persist</a:t>
            </a:r>
            <a:r>
              <a:rPr lang="en-US" sz="1500" dirty="0"/>
              <a:t>( StorageLevel.MEMORY_AND_DISK_2 )</a:t>
            </a:r>
          </a:p>
          <a:p>
            <a:pPr lvl="1"/>
            <a:r>
              <a:rPr lang="en-US" sz="1500" dirty="0" err="1"/>
              <a:t>rdd.getStorageLevel</a:t>
            </a:r>
            <a:r>
              <a:rPr lang="en-US" sz="1500" dirty="0"/>
              <a:t>()</a:t>
            </a:r>
          </a:p>
          <a:p>
            <a:pPr lvl="1"/>
            <a:r>
              <a:rPr lang="en-US" sz="1500" dirty="0"/>
              <a:t>print(rdd1.getStorageLevel())</a:t>
            </a:r>
          </a:p>
          <a:p>
            <a:pPr lvl="1"/>
            <a:endParaRPr lang="en-US" sz="1500" dirty="0" smtClean="0"/>
          </a:p>
          <a:p>
            <a:pPr lvl="1"/>
            <a:r>
              <a:rPr lang="en-US" sz="1500" b="1" dirty="0" err="1"/>
              <a:t>u</a:t>
            </a:r>
            <a:r>
              <a:rPr lang="en-US" sz="1500" b="1" dirty="0" err="1" smtClean="0"/>
              <a:t>npersist</a:t>
            </a:r>
            <a:r>
              <a:rPr lang="en-US" sz="1500" b="1" dirty="0" smtClean="0"/>
              <a:t>():</a:t>
            </a:r>
            <a:r>
              <a:rPr lang="en-US" sz="1500" dirty="0" smtClean="0"/>
              <a:t> </a:t>
            </a:r>
          </a:p>
          <a:p>
            <a:pPr marL="742950" lvl="1" indent="-285750">
              <a:buFont typeface="Arial" panose="020B0604020202020204" pitchFamily="34" charset="0"/>
              <a:buChar char="•"/>
            </a:pPr>
            <a:r>
              <a:rPr lang="en-US" sz="1500" dirty="0" smtClean="0"/>
              <a:t>Mark </a:t>
            </a:r>
            <a:r>
              <a:rPr lang="en-US" sz="1500" dirty="0"/>
              <a:t>the RDD as non-persistent, and remove all blocks for it </a:t>
            </a:r>
            <a:r>
              <a:rPr lang="en-US" sz="1500" dirty="0" smtClean="0"/>
              <a:t>from  </a:t>
            </a:r>
            <a:r>
              <a:rPr lang="en-US" sz="1500" dirty="0"/>
              <a:t>memory and disk</a:t>
            </a:r>
            <a:r>
              <a:rPr lang="en-US" sz="1500" dirty="0" smtClean="0"/>
              <a:t>.</a:t>
            </a:r>
          </a:p>
          <a:p>
            <a:pPr marL="742950" lvl="1" indent="-285750">
              <a:buFont typeface="Arial" panose="020B0604020202020204" pitchFamily="34" charset="0"/>
              <a:buChar char="•"/>
            </a:pPr>
            <a:r>
              <a:rPr lang="en-US" sz="1600" dirty="0"/>
              <a:t>Spark automatically monitors cache usage on each node and drops out old data partitions in a least-recently-used (LRU) fashion. </a:t>
            </a:r>
            <a:endParaRPr lang="en-US" sz="1600" dirty="0" smtClean="0"/>
          </a:p>
          <a:p>
            <a:pPr marL="742950" lvl="1" indent="-285750">
              <a:buFont typeface="Arial" panose="020B0604020202020204" pitchFamily="34" charset="0"/>
              <a:buChar char="•"/>
            </a:pPr>
            <a:r>
              <a:rPr lang="en-US" sz="1600" dirty="0" smtClean="0"/>
              <a:t>If </a:t>
            </a:r>
            <a:r>
              <a:rPr lang="en-US" sz="1600" dirty="0"/>
              <a:t>you would like to manually remove an RDD instead of waiting for it to fall out of the cache, use the </a:t>
            </a:r>
            <a:r>
              <a:rPr lang="en-US" sz="1600" dirty="0" err="1"/>
              <a:t>RDD.unpersist</a:t>
            </a:r>
            <a:r>
              <a:rPr lang="en-US" sz="1600" dirty="0"/>
              <a:t>() method</a:t>
            </a:r>
            <a:r>
              <a:rPr lang="en-US" sz="1600" dirty="0" smtClean="0"/>
              <a:t>.</a:t>
            </a:r>
          </a:p>
          <a:p>
            <a:pPr lvl="1"/>
            <a:endParaRPr lang="en-US" sz="1500" dirty="0" smtClean="0"/>
          </a:p>
          <a:p>
            <a:pPr lvl="1"/>
            <a:r>
              <a:rPr lang="en-US" sz="1500" dirty="0" err="1"/>
              <a:t>r</a:t>
            </a:r>
            <a:r>
              <a:rPr lang="en-US" sz="1500" dirty="0" err="1" smtClean="0"/>
              <a:t>dd.persist</a:t>
            </a:r>
            <a:r>
              <a:rPr lang="en-US" sz="1500" dirty="0" smtClean="0"/>
              <a:t>()</a:t>
            </a:r>
          </a:p>
          <a:p>
            <a:pPr lvl="1"/>
            <a:r>
              <a:rPr lang="en-US" sz="1500" dirty="0" err="1" smtClean="0"/>
              <a:t>rdd.is_cached</a:t>
            </a:r>
            <a:endParaRPr lang="en-US" sz="1500" dirty="0" smtClean="0"/>
          </a:p>
          <a:p>
            <a:pPr lvl="1"/>
            <a:r>
              <a:rPr lang="en-US" sz="1500" dirty="0" err="1" smtClean="0"/>
              <a:t>rdd.unpersist</a:t>
            </a:r>
            <a:r>
              <a:rPr lang="en-US" sz="1500" dirty="0"/>
              <a:t>()</a:t>
            </a:r>
          </a:p>
          <a:p>
            <a:pPr lvl="1"/>
            <a:r>
              <a:rPr lang="en-US" sz="1500" dirty="0" err="1"/>
              <a:t>rdd.is_cached</a:t>
            </a:r>
            <a:endParaRPr lang="en-US" sz="1500" dirty="0"/>
          </a:p>
          <a:p>
            <a:pPr lvl="1"/>
            <a:endParaRPr lang="en-US" sz="1500" dirty="0"/>
          </a:p>
          <a:p>
            <a:pPr lvl="1"/>
            <a:endParaRPr lang="en-US" sz="1500" dirty="0"/>
          </a:p>
        </p:txBody>
      </p:sp>
    </p:spTree>
    <p:extLst>
      <p:ext uri="{BB962C8B-B14F-4D97-AF65-F5344CB8AC3E}">
        <p14:creationId xmlns="" xmlns:p14="http://schemas.microsoft.com/office/powerpoint/2010/main" val="1615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endParaRPr lang="en-US" sz="1700" dirty="0"/>
          </a:p>
          <a:p>
            <a:pPr marL="457200" lvl="1" indent="0" algn="just">
              <a:buNone/>
            </a:pPr>
            <a:r>
              <a:rPr lang="en-US" sz="1700" b="1" dirty="0" smtClean="0"/>
              <a:t>Usage and trade-offs:</a:t>
            </a:r>
          </a:p>
          <a:p>
            <a:pPr lvl="1" algn="just"/>
            <a:r>
              <a:rPr lang="en-US" sz="1700" dirty="0" smtClean="0"/>
              <a:t>Spark’s </a:t>
            </a:r>
            <a:r>
              <a:rPr lang="en-US" sz="1700" dirty="0"/>
              <a:t>storage levels are meant to provide different trade-offs between memory usage and CPU efficiency. </a:t>
            </a:r>
          </a:p>
          <a:p>
            <a:pPr lvl="1" algn="just"/>
            <a:r>
              <a:rPr lang="en-US" sz="1700" dirty="0"/>
              <a:t>If your RDDs fit comfortably with the default storage level (MEMORY_ONLY), leave them that way. This is the most CPU-efficient option, allowing operations on the RDDs to run as fast as possible</a:t>
            </a:r>
            <a:r>
              <a:rPr lang="en-US" sz="1700" dirty="0" smtClean="0"/>
              <a:t>.</a:t>
            </a:r>
          </a:p>
          <a:p>
            <a:pPr lvl="1" algn="just"/>
            <a:r>
              <a:rPr lang="en-US" sz="1700" dirty="0" smtClean="0"/>
              <a:t>When amount large amount of dataset or dataset operations are very expensive or memory is not sufficient to hold the data, spill it into disk.</a:t>
            </a:r>
          </a:p>
          <a:p>
            <a:pPr lvl="1" algn="just"/>
            <a:r>
              <a:rPr lang="en-US" sz="1700" dirty="0"/>
              <a:t>Use the replicated storage levels if you want fast fault recovery</a:t>
            </a:r>
          </a:p>
          <a:p>
            <a:pPr lvl="1" algn="just"/>
            <a:endParaRPr lang="en-US" sz="1700" dirty="0"/>
          </a:p>
        </p:txBody>
      </p:sp>
    </p:spTree>
    <p:extLst>
      <p:ext uri="{BB962C8B-B14F-4D97-AF65-F5344CB8AC3E}">
        <p14:creationId xmlns="" xmlns:p14="http://schemas.microsoft.com/office/powerpoint/2010/main" val="11786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Shared Variables</a:t>
            </a:r>
            <a:endParaRPr lang="en-US" sz="4100" dirty="0">
              <a:solidFill>
                <a:schemeClr val="tx1"/>
              </a:solidFill>
            </a:endParaRPr>
          </a:p>
        </p:txBody>
      </p:sp>
    </p:spTree>
    <p:extLst>
      <p:ext uri="{BB962C8B-B14F-4D97-AF65-F5344CB8AC3E}">
        <p14:creationId xmlns="" xmlns:p14="http://schemas.microsoft.com/office/powerpoint/2010/main" val="701411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855" y="173647"/>
            <a:ext cx="1157938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Extensibility: </a:t>
            </a:r>
            <a:r>
              <a:rPr lang="en-US" dirty="0" smtClean="0"/>
              <a:t>Decouples Compute and Storage. It focuses on fast and parallel computation engine than on storage. Storage can be extended to read data from other sources. </a:t>
            </a:r>
          </a:p>
        </p:txBody>
      </p:sp>
      <p:sp>
        <p:nvSpPr>
          <p:cNvPr id="6" name="Oval 5"/>
          <p:cNvSpPr/>
          <p:nvPr/>
        </p:nvSpPr>
        <p:spPr>
          <a:xfrm>
            <a:off x="4003589" y="2413686"/>
            <a:ext cx="2520779" cy="210888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stretch>
            <a:fillRect/>
          </a:stretch>
        </p:blipFill>
        <p:spPr>
          <a:xfrm>
            <a:off x="4417545" y="2916194"/>
            <a:ext cx="1692866" cy="893676"/>
          </a:xfrm>
          <a:prstGeom prst="rect">
            <a:avLst/>
          </a:prstGeom>
        </p:spPr>
      </p:pic>
      <p:pic>
        <p:nvPicPr>
          <p:cNvPr id="8" name="Picture 7"/>
          <p:cNvPicPr>
            <a:picLocks noChangeAspect="1"/>
          </p:cNvPicPr>
          <p:nvPr/>
        </p:nvPicPr>
        <p:blipFill>
          <a:blip r:embed="rId3"/>
          <a:stretch>
            <a:fillRect/>
          </a:stretch>
        </p:blipFill>
        <p:spPr>
          <a:xfrm>
            <a:off x="8182089" y="2049162"/>
            <a:ext cx="1056245" cy="969192"/>
          </a:xfrm>
          <a:prstGeom prst="rect">
            <a:avLst/>
          </a:prstGeom>
        </p:spPr>
      </p:pic>
      <p:pic>
        <p:nvPicPr>
          <p:cNvPr id="9" name="Picture 8"/>
          <p:cNvPicPr>
            <a:picLocks noChangeAspect="1"/>
          </p:cNvPicPr>
          <p:nvPr/>
        </p:nvPicPr>
        <p:blipFill>
          <a:blip r:embed="rId4"/>
          <a:stretch>
            <a:fillRect/>
          </a:stretch>
        </p:blipFill>
        <p:spPr>
          <a:xfrm>
            <a:off x="8113876" y="3440072"/>
            <a:ext cx="1124458" cy="581616"/>
          </a:xfrm>
          <a:prstGeom prst="rect">
            <a:avLst/>
          </a:prstGeom>
        </p:spPr>
      </p:pic>
      <p:pic>
        <p:nvPicPr>
          <p:cNvPr id="10" name="Picture 9"/>
          <p:cNvPicPr>
            <a:picLocks noChangeAspect="1"/>
          </p:cNvPicPr>
          <p:nvPr/>
        </p:nvPicPr>
        <p:blipFill>
          <a:blip r:embed="rId5"/>
          <a:stretch>
            <a:fillRect/>
          </a:stretch>
        </p:blipFill>
        <p:spPr>
          <a:xfrm>
            <a:off x="8182089" y="4390172"/>
            <a:ext cx="1128187" cy="1235935"/>
          </a:xfrm>
          <a:prstGeom prst="rect">
            <a:avLst/>
          </a:prstGeom>
        </p:spPr>
      </p:pic>
      <p:pic>
        <p:nvPicPr>
          <p:cNvPr id="11" name="Picture 10"/>
          <p:cNvPicPr>
            <a:picLocks noChangeAspect="1"/>
          </p:cNvPicPr>
          <p:nvPr/>
        </p:nvPicPr>
        <p:blipFill>
          <a:blip r:embed="rId6"/>
          <a:stretch>
            <a:fillRect/>
          </a:stretch>
        </p:blipFill>
        <p:spPr>
          <a:xfrm>
            <a:off x="8132471" y="6006275"/>
            <a:ext cx="1087268" cy="613459"/>
          </a:xfrm>
          <a:prstGeom prst="rect">
            <a:avLst/>
          </a:prstGeom>
        </p:spPr>
      </p:pic>
      <p:pic>
        <p:nvPicPr>
          <p:cNvPr id="12" name="Picture 11"/>
          <p:cNvPicPr>
            <a:picLocks noChangeAspect="1"/>
          </p:cNvPicPr>
          <p:nvPr/>
        </p:nvPicPr>
        <p:blipFill>
          <a:blip r:embed="rId7"/>
          <a:stretch>
            <a:fillRect/>
          </a:stretch>
        </p:blipFill>
        <p:spPr>
          <a:xfrm>
            <a:off x="1414075" y="2046112"/>
            <a:ext cx="1190370" cy="673499"/>
          </a:xfrm>
          <a:prstGeom prst="rect">
            <a:avLst/>
          </a:prstGeom>
        </p:spPr>
      </p:pic>
      <p:pic>
        <p:nvPicPr>
          <p:cNvPr id="13" name="Picture 12"/>
          <p:cNvPicPr>
            <a:picLocks noChangeAspect="1"/>
          </p:cNvPicPr>
          <p:nvPr/>
        </p:nvPicPr>
        <p:blipFill>
          <a:blip r:embed="rId8"/>
          <a:stretch>
            <a:fillRect/>
          </a:stretch>
        </p:blipFill>
        <p:spPr>
          <a:xfrm>
            <a:off x="7848455" y="1169364"/>
            <a:ext cx="1921223" cy="638018"/>
          </a:xfrm>
          <a:prstGeom prst="rect">
            <a:avLst/>
          </a:prstGeom>
        </p:spPr>
      </p:pic>
      <p:pic>
        <p:nvPicPr>
          <p:cNvPr id="14" name="Picture 13"/>
          <p:cNvPicPr>
            <a:picLocks noChangeAspect="1"/>
          </p:cNvPicPr>
          <p:nvPr/>
        </p:nvPicPr>
        <p:blipFill>
          <a:blip r:embed="rId9"/>
          <a:stretch>
            <a:fillRect/>
          </a:stretch>
        </p:blipFill>
        <p:spPr>
          <a:xfrm>
            <a:off x="1600650" y="1089435"/>
            <a:ext cx="817220" cy="777597"/>
          </a:xfrm>
          <a:prstGeom prst="rect">
            <a:avLst/>
          </a:prstGeom>
        </p:spPr>
      </p:pic>
      <p:pic>
        <p:nvPicPr>
          <p:cNvPr id="15" name="Picture 14"/>
          <p:cNvPicPr>
            <a:picLocks noChangeAspect="1"/>
          </p:cNvPicPr>
          <p:nvPr/>
        </p:nvPicPr>
        <p:blipFill>
          <a:blip r:embed="rId10"/>
          <a:stretch>
            <a:fillRect/>
          </a:stretch>
        </p:blipFill>
        <p:spPr>
          <a:xfrm>
            <a:off x="1545189" y="2719611"/>
            <a:ext cx="1255369" cy="1011269"/>
          </a:xfrm>
          <a:prstGeom prst="rect">
            <a:avLst/>
          </a:prstGeom>
        </p:spPr>
      </p:pic>
      <p:pic>
        <p:nvPicPr>
          <p:cNvPr id="16" name="Picture 15"/>
          <p:cNvPicPr>
            <a:picLocks noChangeAspect="1"/>
          </p:cNvPicPr>
          <p:nvPr/>
        </p:nvPicPr>
        <p:blipFill>
          <a:blip r:embed="rId11"/>
          <a:stretch>
            <a:fillRect/>
          </a:stretch>
        </p:blipFill>
        <p:spPr>
          <a:xfrm>
            <a:off x="1699003" y="4106643"/>
            <a:ext cx="1307421" cy="512601"/>
          </a:xfrm>
          <a:prstGeom prst="rect">
            <a:avLst/>
          </a:prstGeom>
        </p:spPr>
      </p:pic>
      <p:pic>
        <p:nvPicPr>
          <p:cNvPr id="17" name="Picture 16"/>
          <p:cNvPicPr>
            <a:picLocks noChangeAspect="1"/>
          </p:cNvPicPr>
          <p:nvPr/>
        </p:nvPicPr>
        <p:blipFill>
          <a:blip r:embed="rId12"/>
          <a:stretch>
            <a:fillRect/>
          </a:stretch>
        </p:blipFill>
        <p:spPr>
          <a:xfrm>
            <a:off x="1731492" y="5594866"/>
            <a:ext cx="1603799" cy="822819"/>
          </a:xfrm>
          <a:prstGeom prst="rect">
            <a:avLst/>
          </a:prstGeom>
        </p:spPr>
      </p:pic>
      <p:pic>
        <p:nvPicPr>
          <p:cNvPr id="18" name="Picture 17"/>
          <p:cNvPicPr>
            <a:picLocks noChangeAspect="1"/>
          </p:cNvPicPr>
          <p:nvPr/>
        </p:nvPicPr>
        <p:blipFill>
          <a:blip r:embed="rId13"/>
          <a:stretch>
            <a:fillRect/>
          </a:stretch>
        </p:blipFill>
        <p:spPr>
          <a:xfrm>
            <a:off x="1886465" y="5017098"/>
            <a:ext cx="1293855" cy="510580"/>
          </a:xfrm>
          <a:prstGeom prst="rect">
            <a:avLst/>
          </a:prstGeom>
        </p:spPr>
      </p:pic>
      <p:cxnSp>
        <p:nvCxnSpPr>
          <p:cNvPr id="20" name="Straight Arrow Connector 19"/>
          <p:cNvCxnSpPr>
            <a:stCxn id="6" idx="1"/>
            <a:endCxn id="14" idx="3"/>
          </p:cNvCxnSpPr>
          <p:nvPr/>
        </p:nvCxnSpPr>
        <p:spPr>
          <a:xfrm flipH="1" flipV="1">
            <a:off x="2417870" y="1478234"/>
            <a:ext cx="1954879" cy="12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604445" y="2588191"/>
            <a:ext cx="1440333" cy="622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53795" y="3513761"/>
            <a:ext cx="1249794" cy="76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072714" y="4094953"/>
            <a:ext cx="1183504" cy="295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3"/>
          </p:cNvCxnSpPr>
          <p:nvPr/>
        </p:nvCxnSpPr>
        <p:spPr>
          <a:xfrm flipH="1">
            <a:off x="3180320" y="4339420"/>
            <a:ext cx="1381876" cy="93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7" idx="3"/>
          </p:cNvCxnSpPr>
          <p:nvPr/>
        </p:nvCxnSpPr>
        <p:spPr>
          <a:xfrm flipH="1">
            <a:off x="3335291" y="4493797"/>
            <a:ext cx="1611865" cy="1512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44944" y="1607835"/>
            <a:ext cx="1890086" cy="1104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8" idx="1"/>
          </p:cNvCxnSpPr>
          <p:nvPr/>
        </p:nvCxnSpPr>
        <p:spPr>
          <a:xfrm flipV="1">
            <a:off x="6483178" y="2533758"/>
            <a:ext cx="1698911" cy="676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1"/>
          </p:cNvCxnSpPr>
          <p:nvPr/>
        </p:nvCxnSpPr>
        <p:spPr>
          <a:xfrm>
            <a:off x="6496569" y="3648096"/>
            <a:ext cx="1617307" cy="82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0" idx="1"/>
          </p:cNvCxnSpPr>
          <p:nvPr/>
        </p:nvCxnSpPr>
        <p:spPr>
          <a:xfrm>
            <a:off x="6224975" y="4171203"/>
            <a:ext cx="1957114" cy="836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70285" y="4431493"/>
            <a:ext cx="2549931" cy="180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4"/>
          <a:stretch>
            <a:fillRect/>
          </a:stretch>
        </p:blipFill>
        <p:spPr>
          <a:xfrm>
            <a:off x="4772544" y="5742933"/>
            <a:ext cx="1724025" cy="657225"/>
          </a:xfrm>
          <a:prstGeom prst="rect">
            <a:avLst/>
          </a:prstGeom>
        </p:spPr>
      </p:pic>
      <p:cxnSp>
        <p:nvCxnSpPr>
          <p:cNvPr id="44" name="Straight Arrow Connector 43"/>
          <p:cNvCxnSpPr/>
          <p:nvPr/>
        </p:nvCxnSpPr>
        <p:spPr>
          <a:xfrm>
            <a:off x="5355195" y="4522573"/>
            <a:ext cx="63033" cy="1220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983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118" y="914400"/>
            <a:ext cx="11155879" cy="4258963"/>
          </a:xfrm>
        </p:spPr>
        <p:txBody>
          <a:bodyPr>
            <a:noAutofit/>
          </a:bodyPr>
          <a:lstStyle/>
          <a:p>
            <a:pPr algn="just"/>
            <a:r>
              <a:rPr lang="en-US" sz="1600" dirty="0" smtClean="0"/>
              <a:t>Shared variables are the variables that are required to be used by functions and methods in parallel. </a:t>
            </a:r>
          </a:p>
          <a:p>
            <a:pPr algn="just"/>
            <a:r>
              <a:rPr lang="en-US" sz="1600" dirty="0" smtClean="0"/>
              <a:t>Shared variables can be used in parallel operations.</a:t>
            </a:r>
          </a:p>
          <a:p>
            <a:pPr algn="just"/>
            <a:r>
              <a:rPr lang="en-US" sz="1600" dirty="0" smtClean="0"/>
              <a:t>Spark provides </a:t>
            </a:r>
            <a:r>
              <a:rPr lang="en-US" sz="1600" dirty="0"/>
              <a:t>two types of shared variables </a:t>
            </a:r>
            <a:r>
              <a:rPr lang="en-US" sz="1600" dirty="0" smtClean="0"/>
              <a:t>−</a:t>
            </a:r>
            <a:endParaRPr lang="en-US" sz="1600" dirty="0"/>
          </a:p>
          <a:p>
            <a:pPr lvl="1" algn="just">
              <a:buFont typeface="Wingdings" panose="05000000000000000000" pitchFamily="2" charset="2"/>
              <a:buChar char="ü"/>
            </a:pPr>
            <a:r>
              <a:rPr lang="en-US" sz="1600" dirty="0"/>
              <a:t>Broadcast</a:t>
            </a:r>
          </a:p>
          <a:p>
            <a:pPr lvl="1" algn="just">
              <a:buFont typeface="Wingdings" panose="05000000000000000000" pitchFamily="2" charset="2"/>
              <a:buChar char="ü"/>
            </a:pPr>
            <a:r>
              <a:rPr lang="en-US" sz="1600" dirty="0"/>
              <a:t>Accumulator</a:t>
            </a:r>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Shared Variables</a:t>
            </a:r>
            <a:endParaRPr lang="en-US" sz="4000" dirty="0"/>
          </a:p>
        </p:txBody>
      </p:sp>
    </p:spTree>
    <p:extLst>
      <p:ext uri="{BB962C8B-B14F-4D97-AF65-F5344CB8AC3E}">
        <p14:creationId xmlns="" xmlns:p14="http://schemas.microsoft.com/office/powerpoint/2010/main" val="3521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83" y="856735"/>
            <a:ext cx="10533547" cy="6572704"/>
          </a:xfrm>
        </p:spPr>
        <p:txBody>
          <a:bodyPr>
            <a:noAutofit/>
          </a:bodyPr>
          <a:lstStyle/>
          <a:p>
            <a:pPr lvl="1" algn="just"/>
            <a:r>
              <a:rPr lang="en-US" sz="1700" dirty="0" smtClean="0"/>
              <a:t>Broadcast variables allow the programmer to keep a read-only variable cached on each machine rather than shipping a copy of it with tasks. </a:t>
            </a:r>
          </a:p>
          <a:p>
            <a:pPr lvl="1" algn="just"/>
            <a:r>
              <a:rPr lang="en-US" sz="1700" dirty="0" smtClean="0"/>
              <a:t>Immutable and cached on each worker nodes only once.</a:t>
            </a:r>
          </a:p>
          <a:p>
            <a:pPr lvl="1" algn="just"/>
            <a:r>
              <a:rPr lang="en-US" sz="1700" dirty="0" smtClean="0"/>
              <a:t>Efficient manner to give a copy of a large dataset to each node.</a:t>
            </a:r>
          </a:p>
          <a:p>
            <a:pPr lvl="1" algn="just"/>
            <a:r>
              <a:rPr lang="en-US" sz="1700" dirty="0" smtClean="0"/>
              <a:t>They should fit in memory.</a:t>
            </a:r>
          </a:p>
          <a:p>
            <a:pPr lvl="3" algn="just"/>
            <a:endParaRPr lang="en-US" sz="1300" dirty="0"/>
          </a:p>
          <a:p>
            <a:pPr marL="914400" lvl="2" indent="0" algn="just">
              <a:buNone/>
            </a:pPr>
            <a:endParaRPr lang="en-US" sz="1600" b="1" dirty="0"/>
          </a:p>
          <a:p>
            <a:pPr marL="914400" lvl="2" indent="0" algn="just">
              <a:buNone/>
            </a:pPr>
            <a:endParaRPr lang="en-US" sz="1600" b="1" dirty="0"/>
          </a:p>
          <a:p>
            <a:pPr marL="914400" lvl="2" indent="0" algn="just">
              <a:buNone/>
            </a:pPr>
            <a:endParaRPr lang="en-US" sz="1600" b="1"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Broadcast Variables</a:t>
            </a:r>
            <a:endParaRPr lang="en-US" sz="4000" dirty="0"/>
          </a:p>
        </p:txBody>
      </p:sp>
      <p:pic>
        <p:nvPicPr>
          <p:cNvPr id="2" name="Picture 1"/>
          <p:cNvPicPr>
            <a:picLocks noChangeAspect="1"/>
          </p:cNvPicPr>
          <p:nvPr/>
        </p:nvPicPr>
        <p:blipFill>
          <a:blip r:embed="rId2"/>
          <a:stretch>
            <a:fillRect/>
          </a:stretch>
        </p:blipFill>
        <p:spPr>
          <a:xfrm>
            <a:off x="1631092" y="2344900"/>
            <a:ext cx="5503648" cy="3596374"/>
          </a:xfrm>
          <a:prstGeom prst="rect">
            <a:avLst/>
          </a:prstGeom>
          <a:ln>
            <a:solidFill>
              <a:schemeClr val="bg1">
                <a:lumMod val="65000"/>
              </a:schemeClr>
            </a:solidFill>
          </a:ln>
        </p:spPr>
      </p:pic>
    </p:spTree>
    <p:extLst>
      <p:ext uri="{BB962C8B-B14F-4D97-AF65-F5344CB8AC3E}">
        <p14:creationId xmlns="" xmlns:p14="http://schemas.microsoft.com/office/powerpoint/2010/main" val="3613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When to use Broadcast Variable:</a:t>
            </a:r>
          </a:p>
          <a:p>
            <a:pPr lvl="1" algn="just"/>
            <a:r>
              <a:rPr lang="en-US" sz="1500" dirty="0" smtClean="0"/>
              <a:t>For </a:t>
            </a:r>
            <a:r>
              <a:rPr lang="en-US" sz="1500" dirty="0"/>
              <a:t>processing, the executors </a:t>
            </a:r>
            <a:r>
              <a:rPr lang="en-US" sz="1500" dirty="0" smtClean="0"/>
              <a:t>need </a:t>
            </a:r>
            <a:r>
              <a:rPr lang="en-US" sz="1500" dirty="0"/>
              <a:t>information regarding variables or </a:t>
            </a:r>
            <a:r>
              <a:rPr lang="en-US" sz="1500" dirty="0" smtClean="0"/>
              <a:t>methods. This </a:t>
            </a:r>
            <a:r>
              <a:rPr lang="en-US" sz="1500" dirty="0"/>
              <a:t>information is serialized by Spark and sent to each executor and is known as CLOSURE</a:t>
            </a:r>
            <a:r>
              <a:rPr lang="en-US" sz="1500" dirty="0" smtClean="0"/>
              <a:t>.</a:t>
            </a:r>
          </a:p>
          <a:p>
            <a:pPr lvl="1" algn="just"/>
            <a:r>
              <a:rPr lang="en-US" sz="1500" dirty="0" smtClean="0"/>
              <a:t>If we have a huge array that is accessed from spark CLOSURES, for example - </a:t>
            </a:r>
            <a:r>
              <a:rPr lang="en-US" sz="1600" dirty="0"/>
              <a:t>if </a:t>
            </a:r>
            <a:r>
              <a:rPr lang="en-US" sz="1600" dirty="0" smtClean="0"/>
              <a:t>we have </a:t>
            </a:r>
            <a:r>
              <a:rPr lang="en-US" sz="1600" dirty="0"/>
              <a:t>5</a:t>
            </a:r>
            <a:r>
              <a:rPr lang="en-US" sz="1600" dirty="0" smtClean="0"/>
              <a:t> </a:t>
            </a:r>
            <a:r>
              <a:rPr lang="en-US" sz="1600" dirty="0"/>
              <a:t>nodes cluster with 100 partitions </a:t>
            </a:r>
            <a:r>
              <a:rPr lang="en-US" sz="1600" dirty="0" smtClean="0"/>
              <a:t>(20 </a:t>
            </a:r>
            <a:r>
              <a:rPr lang="en-US" sz="1600" dirty="0"/>
              <a:t>partitions per node), this Array will be distributed at least 100 times </a:t>
            </a:r>
            <a:r>
              <a:rPr lang="en-US" sz="1600" dirty="0" smtClean="0"/>
              <a:t>(20 </a:t>
            </a:r>
            <a:r>
              <a:rPr lang="en-US" sz="1600" dirty="0"/>
              <a:t>times to each node). If you </a:t>
            </a:r>
            <a:r>
              <a:rPr lang="en-US" sz="1600" dirty="0" smtClean="0"/>
              <a:t>we broadcast </a:t>
            </a:r>
            <a:r>
              <a:rPr lang="en-US" sz="1600" dirty="0"/>
              <a:t>it will be distributed once per node using efficient p2p protocol</a:t>
            </a:r>
            <a:r>
              <a:rPr lang="en-US" sz="1600" dirty="0" smtClean="0"/>
              <a:t>.</a:t>
            </a:r>
          </a:p>
          <a:p>
            <a:pPr lvl="1" algn="just"/>
            <a:endParaRPr lang="en-US" sz="1600" dirty="0"/>
          </a:p>
          <a:p>
            <a:pPr marL="457200" lvl="1" indent="0" algn="just">
              <a:buNone/>
            </a:pPr>
            <a:r>
              <a:rPr lang="en-US" sz="1600" b="1" dirty="0" smtClean="0"/>
              <a:t>What not to do:</a:t>
            </a:r>
          </a:p>
          <a:p>
            <a:pPr lvl="1" algn="just"/>
            <a:r>
              <a:rPr lang="en-US" sz="1600" dirty="0"/>
              <a:t>Once we broadcasted the value to the nodes, we shouldn’t make changes to its value to make sure each node have exact same copy of data. The modified value might be sent to another node later that would give unexpected results.</a:t>
            </a:r>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 xmlns:p14="http://schemas.microsoft.com/office/powerpoint/2010/main" val="754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smtClean="0"/>
              <a:t>Hands-on:</a:t>
            </a:r>
          </a:p>
          <a:p>
            <a:pPr marL="457200" lvl="1" indent="0" algn="just">
              <a:buNone/>
            </a:pPr>
            <a:endParaRPr lang="en-US" sz="1600" b="1" dirty="0" smtClean="0"/>
          </a:p>
          <a:p>
            <a:pPr marL="457200" lvl="1" indent="0" algn="just">
              <a:buNone/>
            </a:pPr>
            <a:r>
              <a:rPr lang="en-US" sz="1600" dirty="0" smtClean="0"/>
              <a:t>--Broadcast a Dictionary</a:t>
            </a:r>
            <a:endParaRPr lang="en-US" sz="1600" dirty="0"/>
          </a:p>
          <a:p>
            <a:pPr marL="457200" lvl="1" indent="0" algn="just">
              <a:buNone/>
            </a:pPr>
            <a:r>
              <a:rPr lang="en-US" sz="1600" dirty="0" smtClean="0"/>
              <a:t>days</a:t>
            </a:r>
            <a:r>
              <a:rPr lang="en-US" sz="1600" dirty="0"/>
              <a:t>={"sun": "Sunday", "</a:t>
            </a:r>
            <a:r>
              <a:rPr lang="en-US" sz="1600" dirty="0" err="1"/>
              <a:t>mon</a:t>
            </a:r>
            <a:r>
              <a:rPr lang="en-US" sz="1600" dirty="0"/>
              <a:t>" : "Monday", "</a:t>
            </a:r>
            <a:r>
              <a:rPr lang="en-US" sz="1600" dirty="0" err="1"/>
              <a:t>tue</a:t>
            </a:r>
            <a:r>
              <a:rPr lang="en-US" sz="1600" dirty="0"/>
              <a:t>":"Tuesday"}</a:t>
            </a:r>
          </a:p>
          <a:p>
            <a:pPr marL="457200" lvl="1" indent="0" algn="just">
              <a:buNone/>
            </a:pPr>
            <a:r>
              <a:rPr lang="en-US" sz="1600" dirty="0" err="1" smtClean="0"/>
              <a:t>bcDays</a:t>
            </a:r>
            <a:r>
              <a:rPr lang="en-US" sz="1600" dirty="0" smtClean="0"/>
              <a:t> </a:t>
            </a:r>
            <a:r>
              <a:rPr lang="en-US" sz="1600" dirty="0"/>
              <a:t>= </a:t>
            </a:r>
            <a:r>
              <a:rPr lang="en-US" sz="1600" dirty="0" err="1"/>
              <a:t>spark.sparkContext.broadcast</a:t>
            </a:r>
            <a:r>
              <a:rPr lang="en-US" sz="1600" dirty="0"/>
              <a:t>(days)</a:t>
            </a:r>
          </a:p>
          <a:p>
            <a:pPr marL="457200" lvl="1" indent="0" algn="just">
              <a:buNone/>
            </a:pPr>
            <a:r>
              <a:rPr lang="en-US" sz="1600" dirty="0" err="1" smtClean="0"/>
              <a:t>bcDays.value</a:t>
            </a:r>
            <a:endParaRPr lang="en-US" sz="1600" dirty="0"/>
          </a:p>
          <a:p>
            <a:pPr marL="457200" lvl="1" indent="0" algn="just">
              <a:buNone/>
            </a:pPr>
            <a:r>
              <a:rPr lang="en-US" sz="1600" dirty="0" err="1" smtClean="0"/>
              <a:t>bcDays.value</a:t>
            </a:r>
            <a:r>
              <a:rPr lang="en-US" sz="1600" dirty="0" smtClean="0"/>
              <a:t>('sun')</a:t>
            </a:r>
            <a:endParaRPr lang="en-US" sz="1600" dirty="0"/>
          </a:p>
          <a:p>
            <a:pPr marL="457200" lvl="1" indent="0" algn="just">
              <a:buNone/>
            </a:pPr>
            <a:endParaRPr lang="en-US" sz="1600" dirty="0"/>
          </a:p>
          <a:p>
            <a:pPr marL="457200" lvl="1" indent="0" algn="just">
              <a:buNone/>
            </a:pPr>
            <a:r>
              <a:rPr lang="en-US" sz="1600" dirty="0" smtClean="0"/>
              <a:t>--Broadcast a list</a:t>
            </a:r>
          </a:p>
          <a:p>
            <a:pPr marL="457200" lvl="1" indent="0" algn="just">
              <a:buNone/>
            </a:pPr>
            <a:r>
              <a:rPr lang="en-US" sz="1600" dirty="0" smtClean="0"/>
              <a:t>numbers </a:t>
            </a:r>
            <a:r>
              <a:rPr lang="en-US" sz="1600" dirty="0"/>
              <a:t>= </a:t>
            </a:r>
            <a:r>
              <a:rPr lang="en-US" sz="1600" dirty="0" smtClean="0"/>
              <a:t>(1,2,3)</a:t>
            </a:r>
            <a:endParaRPr lang="en-US" sz="1600" dirty="0"/>
          </a:p>
          <a:p>
            <a:pPr marL="457200" lvl="1" indent="0" algn="just">
              <a:buNone/>
            </a:pPr>
            <a:r>
              <a:rPr lang="en-US" sz="1600" dirty="0" err="1" smtClean="0"/>
              <a:t>broadcastNumbers</a:t>
            </a:r>
            <a:r>
              <a:rPr lang="en-US" sz="1600" dirty="0" smtClean="0"/>
              <a:t>=</a:t>
            </a:r>
            <a:r>
              <a:rPr lang="en-US" sz="1600" dirty="0" err="1" smtClean="0"/>
              <a:t>spark.sparkContext.broadcast</a:t>
            </a:r>
            <a:r>
              <a:rPr lang="en-US" sz="1600" dirty="0" smtClean="0"/>
              <a:t>(numbers)</a:t>
            </a:r>
          </a:p>
          <a:p>
            <a:pPr marL="457200" lvl="1" indent="0" algn="just">
              <a:buNone/>
            </a:pPr>
            <a:r>
              <a:rPr lang="en-US" sz="1600" dirty="0" err="1"/>
              <a:t>broadcastNumbers.value</a:t>
            </a:r>
            <a:endParaRPr lang="en-US" sz="1600" dirty="0"/>
          </a:p>
          <a:p>
            <a:pPr marL="457200" lvl="1" indent="0" algn="just">
              <a:buNone/>
            </a:pPr>
            <a:r>
              <a:rPr lang="en-US" sz="1600" dirty="0" err="1" smtClean="0"/>
              <a:t>broadcastNumbers.value</a:t>
            </a:r>
            <a:r>
              <a:rPr lang="en-US" sz="1600" dirty="0" smtClean="0"/>
              <a:t>(0)</a:t>
            </a:r>
          </a:p>
          <a:p>
            <a:pPr marL="457200" lvl="1" indent="0" algn="just">
              <a:buNone/>
            </a:pPr>
            <a:endParaRPr lang="en-US" sz="1600" b="1" dirty="0"/>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 xmlns:p14="http://schemas.microsoft.com/office/powerpoint/2010/main" val="390522150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30" y="65903"/>
            <a:ext cx="10533547" cy="6572704"/>
          </a:xfrm>
        </p:spPr>
        <p:txBody>
          <a:bodyPr>
            <a:noAutofit/>
          </a:bodyPr>
          <a:lstStyle/>
          <a:p>
            <a:pPr marL="457200" lvl="1" indent="0" algn="just">
              <a:buNone/>
            </a:pPr>
            <a:endParaRPr lang="en-US" sz="1500" dirty="0"/>
          </a:p>
          <a:p>
            <a:pPr marL="457200" lvl="1" indent="0" algn="just">
              <a:buNone/>
            </a:pPr>
            <a:r>
              <a:rPr lang="en-US" sz="1400" b="1" dirty="0"/>
              <a:t>PS: Convert the 3 bytes days into full days.</a:t>
            </a:r>
          </a:p>
          <a:p>
            <a:pPr marL="457200" lvl="1" indent="0" algn="just">
              <a:buNone/>
            </a:pPr>
            <a:r>
              <a:rPr lang="en-US" sz="1400" i="1" dirty="0"/>
              <a:t>Input data= </a:t>
            </a:r>
            <a:r>
              <a:rPr lang="en-US" sz="1400" i="1" dirty="0" smtClean="0"/>
              <a:t>(("</a:t>
            </a:r>
            <a:r>
              <a:rPr lang="en-US" sz="1400" i="1" dirty="0"/>
              <a:t>James","Smith","USA","</a:t>
            </a:r>
            <a:r>
              <a:rPr lang="en-US" sz="1400" i="1" dirty="0" err="1"/>
              <a:t>mon</a:t>
            </a:r>
            <a:r>
              <a:rPr lang="en-US" sz="1400" i="1" dirty="0"/>
              <a:t>"),</a:t>
            </a:r>
          </a:p>
          <a:p>
            <a:pPr marL="457200" lvl="1" indent="0" algn="just">
              <a:buNone/>
            </a:pPr>
            <a:r>
              <a:rPr lang="en-US" sz="1400" i="1" dirty="0"/>
              <a:t>        ("Michael","Rose","USA","</a:t>
            </a:r>
            <a:r>
              <a:rPr lang="en-US" sz="1400" i="1" dirty="0" err="1"/>
              <a:t>tue</a:t>
            </a:r>
            <a:r>
              <a:rPr lang="en-US" sz="1400" i="1" dirty="0"/>
              <a:t>"),</a:t>
            </a:r>
          </a:p>
          <a:p>
            <a:pPr marL="457200" lvl="1" indent="0" algn="just">
              <a:buNone/>
            </a:pPr>
            <a:r>
              <a:rPr lang="en-US" sz="1400" i="1" dirty="0"/>
              <a:t>        ("</a:t>
            </a:r>
            <a:r>
              <a:rPr lang="en-US" sz="1400" i="1" dirty="0" err="1"/>
              <a:t>Robert","Williams","USA","sun</a:t>
            </a:r>
            <a:r>
              <a:rPr lang="en-US" sz="1400" i="1" dirty="0"/>
              <a:t>"),</a:t>
            </a:r>
          </a:p>
          <a:p>
            <a:pPr marL="457200" lvl="1" indent="0" algn="just">
              <a:buNone/>
            </a:pPr>
            <a:r>
              <a:rPr lang="en-US" sz="1400" i="1" dirty="0"/>
              <a:t>        ("Maria","Jones","USA","</a:t>
            </a:r>
            <a:r>
              <a:rPr lang="en-US" sz="1400" i="1" dirty="0" err="1"/>
              <a:t>tue</a:t>
            </a:r>
            <a:r>
              <a:rPr lang="en-US" sz="1400" i="1" dirty="0"/>
              <a:t>")</a:t>
            </a:r>
          </a:p>
          <a:p>
            <a:pPr marL="457200" lvl="1" indent="0" algn="just">
              <a:buNone/>
            </a:pPr>
            <a:r>
              <a:rPr lang="en-US" sz="1400" i="1" dirty="0"/>
              <a:t>        </a:t>
            </a:r>
            <a:r>
              <a:rPr lang="en-US" sz="1400" i="1" dirty="0" smtClean="0"/>
              <a:t>)</a:t>
            </a:r>
            <a:endParaRPr lang="en-US" sz="1400" i="1" dirty="0"/>
          </a:p>
          <a:p>
            <a:pPr marL="457200" lvl="1" indent="0" algn="just">
              <a:buNone/>
            </a:pPr>
            <a:endParaRPr lang="en-US" sz="1400" dirty="0"/>
          </a:p>
          <a:p>
            <a:pPr marL="457200" lvl="1" indent="0" algn="just">
              <a:buNone/>
            </a:pPr>
            <a:r>
              <a:rPr lang="en-US" sz="1500" b="1" dirty="0" smtClean="0"/>
              <a:t>Solution:</a:t>
            </a:r>
          </a:p>
          <a:p>
            <a:pPr marL="457200" lvl="1" indent="0" algn="just">
              <a:buNone/>
            </a:pPr>
            <a:r>
              <a:rPr lang="en-US" sz="1500" dirty="0" smtClean="0"/>
              <a:t>days</a:t>
            </a:r>
            <a:r>
              <a:rPr lang="en-US" sz="1500" dirty="0"/>
              <a:t>={"sun": "Sunday", "</a:t>
            </a:r>
            <a:r>
              <a:rPr lang="en-US" sz="1500" dirty="0" err="1"/>
              <a:t>mon</a:t>
            </a:r>
            <a:r>
              <a:rPr lang="en-US" sz="1500" dirty="0"/>
              <a:t>" : "Monday", "</a:t>
            </a:r>
            <a:r>
              <a:rPr lang="en-US" sz="1500" dirty="0" err="1"/>
              <a:t>tue</a:t>
            </a:r>
            <a:r>
              <a:rPr lang="en-US" sz="1500" dirty="0"/>
              <a:t>":"Tuesday"}</a:t>
            </a:r>
          </a:p>
          <a:p>
            <a:pPr marL="457200" lvl="1" indent="0" algn="just">
              <a:buNone/>
            </a:pPr>
            <a:r>
              <a:rPr lang="en-US" sz="1500" dirty="0" err="1"/>
              <a:t>bcDays</a:t>
            </a:r>
            <a:r>
              <a:rPr lang="en-US" sz="1500" dirty="0"/>
              <a:t> = </a:t>
            </a:r>
            <a:r>
              <a:rPr lang="en-US" sz="1500" dirty="0" err="1"/>
              <a:t>spark.sparkContext.broadcast</a:t>
            </a:r>
            <a:r>
              <a:rPr lang="en-US" sz="1500" dirty="0"/>
              <a:t>(days)</a:t>
            </a:r>
          </a:p>
          <a:p>
            <a:pPr marL="457200" lvl="1" indent="0" algn="just">
              <a:buNone/>
            </a:pPr>
            <a:endParaRPr lang="en-US" sz="1500" dirty="0"/>
          </a:p>
          <a:p>
            <a:pPr marL="457200" lvl="1" indent="0" algn="just">
              <a:buNone/>
            </a:pPr>
            <a:r>
              <a:rPr lang="en-US" sz="1500" dirty="0"/>
              <a:t>data = </a:t>
            </a:r>
            <a:r>
              <a:rPr lang="en-US" sz="1500" dirty="0" smtClean="0"/>
              <a:t>(("</a:t>
            </a:r>
            <a:r>
              <a:rPr lang="en-US" sz="1500" dirty="0"/>
              <a:t>James","Smith","USA","</a:t>
            </a:r>
            <a:r>
              <a:rPr lang="en-US" sz="1500" dirty="0" err="1"/>
              <a:t>mon</a:t>
            </a:r>
            <a:r>
              <a:rPr lang="en-US" sz="1500" dirty="0"/>
              <a:t>"),</a:t>
            </a:r>
          </a:p>
          <a:p>
            <a:pPr marL="457200" lvl="1" indent="0" algn="just">
              <a:buNone/>
            </a:pPr>
            <a:r>
              <a:rPr lang="en-US" sz="1500" dirty="0"/>
              <a:t>        ("Michael","Rose","USA","</a:t>
            </a:r>
            <a:r>
              <a:rPr lang="en-US" sz="1500" dirty="0" err="1"/>
              <a:t>tue</a:t>
            </a:r>
            <a:r>
              <a:rPr lang="en-US" sz="1500" dirty="0"/>
              <a:t>"),</a:t>
            </a:r>
          </a:p>
          <a:p>
            <a:pPr marL="457200" lvl="1" indent="0" algn="just">
              <a:buNone/>
            </a:pPr>
            <a:r>
              <a:rPr lang="en-US" sz="1500" dirty="0"/>
              <a:t>        ("</a:t>
            </a:r>
            <a:r>
              <a:rPr lang="en-US" sz="1500" dirty="0" err="1"/>
              <a:t>Robert","Williams","USA","sun</a:t>
            </a:r>
            <a:r>
              <a:rPr lang="en-US" sz="1500" dirty="0"/>
              <a:t>"),</a:t>
            </a:r>
          </a:p>
          <a:p>
            <a:pPr marL="457200" lvl="1" indent="0" algn="just">
              <a:buNone/>
            </a:pPr>
            <a:r>
              <a:rPr lang="en-US" sz="1500" dirty="0"/>
              <a:t>        ("Maria","Jones","USA","</a:t>
            </a:r>
            <a:r>
              <a:rPr lang="en-US" sz="1500" dirty="0" err="1"/>
              <a:t>tue</a:t>
            </a:r>
            <a:r>
              <a:rPr lang="en-US" sz="1500" dirty="0"/>
              <a:t>")</a:t>
            </a:r>
          </a:p>
          <a:p>
            <a:pPr marL="457200" lvl="1" indent="0" algn="just">
              <a:buNone/>
            </a:pPr>
            <a:r>
              <a:rPr lang="en-US" sz="1500" dirty="0"/>
              <a:t>        </a:t>
            </a:r>
            <a:r>
              <a:rPr lang="en-US" sz="1500" dirty="0" smtClean="0"/>
              <a:t>)</a:t>
            </a:r>
            <a:endParaRPr lang="en-US" sz="1500" dirty="0"/>
          </a:p>
          <a:p>
            <a:pPr marL="457200" lvl="1" indent="0" algn="just">
              <a:buNone/>
            </a:pPr>
            <a:endParaRPr lang="en-US" sz="1500" dirty="0"/>
          </a:p>
          <a:p>
            <a:pPr marL="457200" lvl="1" indent="0" algn="just">
              <a:buNone/>
            </a:pPr>
            <a:r>
              <a:rPr lang="en-US" sz="1500" dirty="0" err="1"/>
              <a:t>rdd</a:t>
            </a:r>
            <a:r>
              <a:rPr lang="en-US" sz="1500" dirty="0"/>
              <a:t> = </a:t>
            </a:r>
            <a:r>
              <a:rPr lang="en-US" sz="1500" dirty="0" err="1"/>
              <a:t>spark.sparkContext.parallelize</a:t>
            </a:r>
            <a:r>
              <a:rPr lang="en-US" sz="1500" dirty="0"/>
              <a:t>(data)</a:t>
            </a:r>
          </a:p>
          <a:p>
            <a:pPr marL="457200" lvl="1" indent="0" algn="just">
              <a:buNone/>
            </a:pPr>
            <a:endParaRPr lang="en-US" sz="1500" dirty="0"/>
          </a:p>
          <a:p>
            <a:pPr marL="457200" lvl="1" indent="0" algn="just">
              <a:buNone/>
            </a:pPr>
            <a:r>
              <a:rPr lang="en-US" sz="1500" dirty="0" err="1"/>
              <a:t>def</a:t>
            </a:r>
            <a:r>
              <a:rPr lang="en-US" sz="1500" dirty="0"/>
              <a:t> </a:t>
            </a:r>
            <a:r>
              <a:rPr lang="en-US" sz="1500" dirty="0" err="1"/>
              <a:t>days_convert</a:t>
            </a:r>
            <a:r>
              <a:rPr lang="en-US" sz="1500" dirty="0"/>
              <a:t>(</a:t>
            </a:r>
            <a:r>
              <a:rPr lang="en-US" sz="1500" dirty="0" err="1"/>
              <a:t>dict</a:t>
            </a:r>
            <a:r>
              <a:rPr lang="en-US" sz="1500" dirty="0"/>
              <a:t>):</a:t>
            </a:r>
          </a:p>
          <a:p>
            <a:pPr marL="457200" lvl="1" indent="0" algn="just">
              <a:buNone/>
            </a:pPr>
            <a:r>
              <a:rPr lang="en-US" sz="1500" dirty="0"/>
              <a:t>    return </a:t>
            </a:r>
            <a:r>
              <a:rPr lang="en-US" sz="1500" dirty="0" err="1" smtClean="0"/>
              <a:t>bcDays.value</a:t>
            </a:r>
            <a:r>
              <a:rPr lang="en-US" sz="1500" dirty="0" smtClean="0"/>
              <a:t>(</a:t>
            </a:r>
            <a:r>
              <a:rPr lang="en-US" sz="1500" dirty="0" err="1" smtClean="0"/>
              <a:t>dict</a:t>
            </a:r>
            <a:r>
              <a:rPr lang="en-US" sz="1500" dirty="0" smtClean="0"/>
              <a:t>)</a:t>
            </a:r>
            <a:endParaRPr lang="en-US" sz="1500" dirty="0"/>
          </a:p>
          <a:p>
            <a:pPr marL="457200" lvl="1" indent="0" algn="just">
              <a:buNone/>
            </a:pPr>
            <a:endParaRPr lang="en-US" sz="1500" dirty="0"/>
          </a:p>
          <a:p>
            <a:pPr marL="457200" lvl="1" indent="0" algn="just">
              <a:buNone/>
            </a:pPr>
            <a:r>
              <a:rPr lang="en-US" sz="1500" dirty="0"/>
              <a:t>input  = </a:t>
            </a:r>
            <a:r>
              <a:rPr lang="en-US" sz="1500" dirty="0" err="1"/>
              <a:t>rdd.map</a:t>
            </a:r>
            <a:r>
              <a:rPr lang="en-US" sz="1500" dirty="0"/>
              <a:t>(lambda x: (</a:t>
            </a:r>
            <a:r>
              <a:rPr lang="en-US" sz="1500" dirty="0" smtClean="0"/>
              <a:t>x(0),x(1),x(2),x(3))).</a:t>
            </a:r>
            <a:r>
              <a:rPr lang="en-US" sz="1500" dirty="0"/>
              <a:t>collect()</a:t>
            </a:r>
          </a:p>
          <a:p>
            <a:pPr marL="457200" lvl="1" indent="0" algn="just">
              <a:buNone/>
            </a:pPr>
            <a:r>
              <a:rPr lang="en-US" sz="1500" dirty="0"/>
              <a:t>output = </a:t>
            </a:r>
            <a:r>
              <a:rPr lang="en-US" sz="1500" dirty="0" err="1"/>
              <a:t>rdd.map</a:t>
            </a:r>
            <a:r>
              <a:rPr lang="en-US" sz="1500" dirty="0"/>
              <a:t>(lambda x: (</a:t>
            </a:r>
            <a:r>
              <a:rPr lang="en-US" sz="1500" dirty="0" smtClean="0"/>
              <a:t>x(0),x(1),x(2),</a:t>
            </a:r>
            <a:r>
              <a:rPr lang="en-US" sz="1500" dirty="0" err="1" smtClean="0"/>
              <a:t>days_convert</a:t>
            </a:r>
            <a:r>
              <a:rPr lang="en-US" sz="1500" dirty="0" smtClean="0"/>
              <a:t>(x(3)))).</a:t>
            </a:r>
            <a:r>
              <a:rPr lang="en-US" sz="1500" dirty="0"/>
              <a:t>collect()</a:t>
            </a:r>
          </a:p>
          <a:p>
            <a:pPr marL="457200" lvl="1" indent="0" algn="just">
              <a:buNone/>
            </a:pPr>
            <a:endParaRPr lang="en-US" sz="1500" dirty="0"/>
          </a:p>
          <a:p>
            <a:pPr marL="457200" lvl="1" indent="0" algn="just">
              <a:buNone/>
            </a:pPr>
            <a:endParaRPr lang="en-US" sz="1500" dirty="0"/>
          </a:p>
        </p:txBody>
      </p:sp>
    </p:spTree>
    <p:extLst>
      <p:ext uri="{BB962C8B-B14F-4D97-AF65-F5344CB8AC3E}">
        <p14:creationId xmlns="" xmlns:p14="http://schemas.microsoft.com/office/powerpoint/2010/main" val="231865936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800" dirty="0" smtClean="0"/>
              <a:t>Accumulator </a:t>
            </a:r>
            <a:r>
              <a:rPr lang="en-US" sz="1800" dirty="0"/>
              <a:t>is a shared variable </a:t>
            </a:r>
            <a:r>
              <a:rPr lang="en-US" sz="1800" dirty="0" smtClean="0"/>
              <a:t>to perform </a:t>
            </a:r>
            <a:r>
              <a:rPr lang="en-US" sz="1800" dirty="0"/>
              <a:t>sum and counter </a:t>
            </a:r>
            <a:r>
              <a:rPr lang="en-US" sz="1800" dirty="0" smtClean="0"/>
              <a:t>operations. </a:t>
            </a:r>
          </a:p>
          <a:p>
            <a:pPr lvl="1" algn="just"/>
            <a:r>
              <a:rPr lang="en-US" sz="1800" dirty="0" smtClean="0"/>
              <a:t>These </a:t>
            </a:r>
            <a:r>
              <a:rPr lang="en-US" sz="1800" dirty="0"/>
              <a:t>variables are shared by all executors to update and add information through </a:t>
            </a:r>
            <a:r>
              <a:rPr lang="en-US" sz="1800" dirty="0" smtClean="0"/>
              <a:t>associative or commutative operations.</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dirty="0" smtClean="0"/>
          </a:p>
          <a:p>
            <a:pPr marL="457200" lvl="1" indent="0" algn="just">
              <a:buNone/>
            </a:pPr>
            <a:endParaRPr lang="en-US" sz="1800" dirty="0"/>
          </a:p>
          <a:p>
            <a:pPr marL="457200" lvl="1" indent="0" algn="just">
              <a:buNone/>
            </a:pPr>
            <a:r>
              <a:rPr lang="en-US" sz="1800" dirty="0" smtClean="0"/>
              <a:t> </a:t>
            </a:r>
          </a:p>
          <a:p>
            <a:pPr marL="457200" lvl="1" indent="0" algn="just">
              <a:buNone/>
            </a:pPr>
            <a:endParaRPr lang="en-US" sz="1800" dirty="0" smtClean="0"/>
          </a:p>
          <a:p>
            <a:pPr marL="457200" lvl="1" indent="0" algn="just">
              <a:buNone/>
            </a:pPr>
            <a:endParaRPr lang="en-US" sz="1800" dirty="0"/>
          </a:p>
          <a:p>
            <a:pPr marL="457200" lvl="1" indent="0" algn="just">
              <a:buNone/>
            </a:pPr>
            <a:endParaRPr lang="en-US" sz="18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10" name="Rectangle 9"/>
          <p:cNvSpPr/>
          <p:nvPr/>
        </p:nvSpPr>
        <p:spPr>
          <a:xfrm>
            <a:off x="533292" y="1889658"/>
            <a:ext cx="6276417" cy="2308324"/>
          </a:xfrm>
          <a:prstGeom prst="rect">
            <a:avLst/>
          </a:prstGeom>
        </p:spPr>
        <p:txBody>
          <a:bodyPr wrap="square">
            <a:spAutoFit/>
          </a:bodyPr>
          <a:lstStyle/>
          <a:p>
            <a:r>
              <a:rPr lang="en-US" i="1" dirty="0"/>
              <a:t>Commutative -&gt; f(x, y) = f(y, x)</a:t>
            </a:r>
          </a:p>
          <a:p>
            <a:r>
              <a:rPr lang="en-US" i="1" dirty="0"/>
              <a:t>  Ex : sum(5 ,7 ) = sum(7, 5)</a:t>
            </a:r>
          </a:p>
          <a:p>
            <a:r>
              <a:rPr lang="en-US" dirty="0">
                <a:solidFill>
                  <a:srgbClr val="4A4A4A"/>
                </a:solidFill>
                <a:latin typeface="Open Sans" panose="020B0606030504020204" pitchFamily="34" charset="0"/>
              </a:rPr>
              <a:t> </a:t>
            </a:r>
            <a:r>
              <a:rPr lang="en-US" dirty="0" smtClean="0">
                <a:solidFill>
                  <a:srgbClr val="4A4A4A"/>
                </a:solidFill>
                <a:latin typeface="Open Sans" panose="020B0606030504020204" pitchFamily="34" charset="0"/>
              </a:rPr>
              <a:t>        </a:t>
            </a:r>
          </a:p>
          <a:p>
            <a:endParaRPr lang="en-US" dirty="0">
              <a:solidFill>
                <a:srgbClr val="4A4A4A"/>
              </a:solidFill>
              <a:latin typeface="Open Sans" panose="020B0606030504020204" pitchFamily="34" charset="0"/>
            </a:endParaRPr>
          </a:p>
          <a:p>
            <a:r>
              <a:rPr lang="en-US" dirty="0"/>
              <a:t>Associative -&gt; </a:t>
            </a:r>
            <a:r>
              <a:rPr lang="en-US" i="1" dirty="0"/>
              <a:t>f(f(x, y), z) = f(f(x, z), y) = f(f(y, z), x</a:t>
            </a:r>
            <a:r>
              <a:rPr lang="en-US" i="1" dirty="0" smtClean="0"/>
              <a:t>)</a:t>
            </a:r>
          </a:p>
          <a:p>
            <a:r>
              <a:rPr lang="en-US" i="1" dirty="0"/>
              <a:t> </a:t>
            </a:r>
            <a:r>
              <a:rPr lang="en-US" i="1" dirty="0" smtClean="0"/>
              <a:t> Ex : sum(multiply(5,6),7) = sum(multiply(6,7),5)  </a:t>
            </a:r>
            <a:endParaRPr lang="en-US" sz="2500" i="1" dirty="0" smtClean="0">
              <a:solidFill>
                <a:srgbClr val="FF0000"/>
              </a:solidFill>
            </a:endParaRPr>
          </a:p>
          <a:p>
            <a:r>
              <a:rPr lang="en-US" i="1" dirty="0"/>
              <a:t> </a:t>
            </a:r>
            <a:r>
              <a:rPr lang="en-US" i="1" dirty="0" smtClean="0"/>
              <a:t>         sum(sum(5,6</a:t>
            </a:r>
            <a:r>
              <a:rPr lang="en-US" i="1" dirty="0"/>
              <a:t>),7) = </a:t>
            </a:r>
            <a:r>
              <a:rPr lang="en-US" i="1" dirty="0" smtClean="0"/>
              <a:t>sum(sum(6,7</a:t>
            </a:r>
            <a:r>
              <a:rPr lang="en-US" i="1" dirty="0"/>
              <a:t>),5)</a:t>
            </a:r>
            <a:endParaRPr lang="en-US" i="1" dirty="0" smtClean="0"/>
          </a:p>
          <a:p>
            <a:endParaRPr lang="en-US" dirty="0"/>
          </a:p>
        </p:txBody>
      </p:sp>
      <p:pic>
        <p:nvPicPr>
          <p:cNvPr id="14" name="Picture 13"/>
          <p:cNvPicPr>
            <a:picLocks noChangeAspect="1"/>
          </p:cNvPicPr>
          <p:nvPr/>
        </p:nvPicPr>
        <p:blipFill>
          <a:blip r:embed="rId2" cstate="print"/>
          <a:stretch>
            <a:fillRect/>
          </a:stretch>
        </p:blipFill>
        <p:spPr>
          <a:xfrm>
            <a:off x="5195222" y="3274033"/>
            <a:ext cx="338909" cy="346883"/>
          </a:xfrm>
          <a:prstGeom prst="rect">
            <a:avLst/>
          </a:prstGeom>
        </p:spPr>
      </p:pic>
      <p:pic>
        <p:nvPicPr>
          <p:cNvPr id="15" name="Picture 14"/>
          <p:cNvPicPr>
            <a:picLocks noChangeAspect="1"/>
          </p:cNvPicPr>
          <p:nvPr/>
        </p:nvPicPr>
        <p:blipFill>
          <a:blip r:embed="rId3"/>
          <a:stretch>
            <a:fillRect/>
          </a:stretch>
        </p:blipFill>
        <p:spPr>
          <a:xfrm>
            <a:off x="4472389" y="3525795"/>
            <a:ext cx="414194" cy="391683"/>
          </a:xfrm>
          <a:prstGeom prst="rect">
            <a:avLst/>
          </a:prstGeom>
        </p:spPr>
      </p:pic>
      <p:pic>
        <p:nvPicPr>
          <p:cNvPr id="16" name="Picture 15"/>
          <p:cNvPicPr>
            <a:picLocks noChangeAspect="1"/>
          </p:cNvPicPr>
          <p:nvPr/>
        </p:nvPicPr>
        <p:blipFill>
          <a:blip r:embed="rId4" cstate="print"/>
          <a:stretch>
            <a:fillRect/>
          </a:stretch>
        </p:blipFill>
        <p:spPr>
          <a:xfrm>
            <a:off x="3163330" y="2166422"/>
            <a:ext cx="359890" cy="340330"/>
          </a:xfrm>
          <a:prstGeom prst="rect">
            <a:avLst/>
          </a:prstGeom>
        </p:spPr>
      </p:pic>
    </p:spTree>
    <p:extLst>
      <p:ext uri="{BB962C8B-B14F-4D97-AF65-F5344CB8AC3E}">
        <p14:creationId xmlns="" xmlns:p14="http://schemas.microsoft.com/office/powerpoint/2010/main" val="685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500" b="1" dirty="0" smtClean="0"/>
              <a:t>Why it is needed as we can use the normal variables?</a:t>
            </a:r>
            <a:endParaRPr lang="en-US" sz="1500" b="1"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dirty="0" smtClean="0"/>
          </a:p>
          <a:p>
            <a:pPr marL="457200" lvl="1" indent="0" algn="just">
              <a:buNone/>
            </a:pPr>
            <a:r>
              <a:rPr lang="en-US" sz="1500" dirty="0" smtClean="0"/>
              <a:t>The counter Variable will not added or changed, because when spark ships this code to every executor the variables become local to that executor. So the variable is updated for that executor but do not send it back to the driver. To avoid this problems, we need ac accumulator. All the updates to accumulator variable in every executor is send it back to the driver.</a:t>
            </a:r>
            <a:endParaRPr lang="en-US" sz="1500" dirty="0"/>
          </a:p>
          <a:p>
            <a:pPr marL="457200" lvl="1" indent="0" algn="just">
              <a:buNone/>
            </a:pPr>
            <a:endParaRPr lang="en-US" sz="1600" dirty="0" smtClean="0"/>
          </a:p>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8" name="Rectangle 7"/>
          <p:cNvSpPr/>
          <p:nvPr/>
        </p:nvSpPr>
        <p:spPr>
          <a:xfrm>
            <a:off x="659027" y="1127694"/>
            <a:ext cx="4349579" cy="190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chemeClr val="tx1"/>
                </a:solidFill>
              </a:rPr>
              <a:t>counter = 0</a:t>
            </a:r>
          </a:p>
          <a:p>
            <a:pPr lvl="1" algn="just"/>
            <a:r>
              <a:rPr lang="en-US" sz="1600" dirty="0" err="1">
                <a:solidFill>
                  <a:schemeClr val="tx1"/>
                </a:solidFill>
              </a:rPr>
              <a:t>def</a:t>
            </a:r>
            <a:r>
              <a:rPr lang="en-US" sz="1600" dirty="0">
                <a:solidFill>
                  <a:schemeClr val="tx1"/>
                </a:solidFill>
              </a:rPr>
              <a:t> f1(x):</a:t>
            </a:r>
          </a:p>
          <a:p>
            <a:pPr lvl="1" algn="just"/>
            <a:r>
              <a:rPr lang="en-US" sz="1600" dirty="0">
                <a:solidFill>
                  <a:schemeClr val="tx1"/>
                </a:solidFill>
              </a:rPr>
              <a:t>   global counter</a:t>
            </a:r>
          </a:p>
          <a:p>
            <a:pPr lvl="1" algn="just"/>
            <a:r>
              <a:rPr lang="en-US" sz="1600" dirty="0">
                <a:solidFill>
                  <a:schemeClr val="tx1"/>
                </a:solidFill>
              </a:rPr>
              <a:t>   counter += 1</a:t>
            </a:r>
          </a:p>
          <a:p>
            <a:pPr lvl="1" algn="just"/>
            <a:r>
              <a:rPr lang="en-US" sz="1600" dirty="0" err="1">
                <a:solidFill>
                  <a:schemeClr val="tx1"/>
                </a:solidFill>
              </a:rPr>
              <a:t>rdd</a:t>
            </a:r>
            <a:r>
              <a:rPr lang="en-US" sz="1600" dirty="0">
                <a:solidFill>
                  <a:schemeClr val="tx1"/>
                </a:solidFill>
              </a:rPr>
              <a:t> = </a:t>
            </a:r>
            <a:r>
              <a:rPr lang="en-US" sz="1600" dirty="0" err="1">
                <a:solidFill>
                  <a:schemeClr val="tx1"/>
                </a:solidFill>
              </a:rPr>
              <a:t>spark.sparkContext.parallelize</a:t>
            </a:r>
            <a:r>
              <a:rPr lang="en-US" sz="1600" dirty="0" smtClean="0">
                <a:solidFill>
                  <a:schemeClr val="tx1"/>
                </a:solidFill>
              </a:rPr>
              <a:t>((1,2,3))</a:t>
            </a:r>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endParaRPr lang="en-US" sz="1600" dirty="0">
              <a:solidFill>
                <a:schemeClr val="tx1"/>
              </a:solidFill>
            </a:endParaRPr>
          </a:p>
        </p:txBody>
      </p:sp>
      <p:sp>
        <p:nvSpPr>
          <p:cNvPr id="9" name="Rectangle 8"/>
          <p:cNvSpPr/>
          <p:nvPr/>
        </p:nvSpPr>
        <p:spPr>
          <a:xfrm>
            <a:off x="659027" y="3780166"/>
            <a:ext cx="7817708" cy="252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600" i="1" dirty="0">
                <a:solidFill>
                  <a:schemeClr val="tx1"/>
                </a:solidFill>
              </a:rPr>
              <a:t> ### </a:t>
            </a:r>
            <a:r>
              <a:rPr lang="en-US" sz="1600" i="1" dirty="0" err="1">
                <a:solidFill>
                  <a:schemeClr val="tx1"/>
                </a:solidFill>
              </a:rPr>
              <a:t>sparkContext.accumulator</a:t>
            </a:r>
            <a:r>
              <a:rPr lang="en-US" sz="1600" i="1" dirty="0">
                <a:solidFill>
                  <a:schemeClr val="tx1"/>
                </a:solidFill>
              </a:rPr>
              <a:t>() is used to define accumulator variables</a:t>
            </a:r>
            <a:endParaRPr lang="en-US" sz="1600" i="1" dirty="0" smtClean="0">
              <a:solidFill>
                <a:schemeClr val="tx1"/>
              </a:solidFill>
            </a:endParaRPr>
          </a:p>
          <a:p>
            <a:pPr lvl="1" algn="just"/>
            <a:r>
              <a:rPr lang="en-US" sz="1600" dirty="0" smtClean="0">
                <a:solidFill>
                  <a:schemeClr val="tx1"/>
                </a:solidFill>
              </a:rPr>
              <a:t>counter </a:t>
            </a:r>
            <a:r>
              <a:rPr lang="en-US" sz="1600" dirty="0">
                <a:solidFill>
                  <a:schemeClr val="tx1"/>
                </a:solidFill>
              </a:rPr>
              <a:t>= </a:t>
            </a:r>
            <a:r>
              <a:rPr lang="en-US" sz="1600" dirty="0" err="1">
                <a:solidFill>
                  <a:schemeClr val="tx1"/>
                </a:solidFill>
              </a:rPr>
              <a:t>spark.sparkContext.accumulator</a:t>
            </a:r>
            <a:r>
              <a:rPr lang="en-US" sz="1600" dirty="0">
                <a:solidFill>
                  <a:schemeClr val="tx1"/>
                </a:solidFill>
              </a:rPr>
              <a:t>(0</a:t>
            </a:r>
            <a:r>
              <a:rPr lang="en-US" sz="1600" dirty="0" smtClean="0">
                <a:solidFill>
                  <a:schemeClr val="tx1"/>
                </a:solidFill>
              </a:rPr>
              <a:t>) </a:t>
            </a:r>
            <a:endParaRPr lang="en-US" sz="1600" dirty="0">
              <a:solidFill>
                <a:schemeClr val="tx1"/>
              </a:solidFill>
            </a:endParaRPr>
          </a:p>
          <a:p>
            <a:pPr lvl="1" algn="just"/>
            <a:r>
              <a:rPr lang="en-US" sz="1600" dirty="0" err="1">
                <a:solidFill>
                  <a:schemeClr val="tx1"/>
                </a:solidFill>
              </a:rPr>
              <a:t>def</a:t>
            </a:r>
            <a:r>
              <a:rPr lang="en-US" sz="1600" dirty="0">
                <a:solidFill>
                  <a:schemeClr val="tx1"/>
                </a:solidFill>
              </a:rPr>
              <a:t> f2(x):</a:t>
            </a:r>
          </a:p>
          <a:p>
            <a:pPr lvl="1" algn="just"/>
            <a:r>
              <a:rPr lang="en-US" sz="1600" dirty="0">
                <a:solidFill>
                  <a:schemeClr val="tx1"/>
                </a:solidFill>
              </a:rPr>
              <a:t>...     global counter</a:t>
            </a:r>
          </a:p>
          <a:p>
            <a:pPr lvl="1" algn="just"/>
            <a:r>
              <a:rPr lang="en-US" sz="1600" dirty="0">
                <a:solidFill>
                  <a:schemeClr val="tx1"/>
                </a:solidFill>
              </a:rPr>
              <a:t>...     </a:t>
            </a:r>
            <a:r>
              <a:rPr lang="en-US" sz="1600" dirty="0" err="1">
                <a:solidFill>
                  <a:schemeClr val="tx1"/>
                </a:solidFill>
              </a:rPr>
              <a:t>counter.add</a:t>
            </a:r>
            <a:r>
              <a:rPr lang="en-US" sz="1600" dirty="0">
                <a:solidFill>
                  <a:schemeClr val="tx1"/>
                </a:solidFill>
              </a:rPr>
              <a:t>(1)  </a:t>
            </a:r>
            <a:r>
              <a:rPr lang="en-US" sz="1600" i="1" dirty="0">
                <a:solidFill>
                  <a:schemeClr val="tx1"/>
                </a:solidFill>
              </a:rPr>
              <a:t>### add() function is used to add/update a value in accumulator</a:t>
            </a:r>
          </a:p>
          <a:p>
            <a:pPr lvl="1" algn="just"/>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r>
              <a:rPr lang="en-US" sz="1600" dirty="0">
                <a:solidFill>
                  <a:schemeClr val="tx1"/>
                </a:solidFill>
              </a:rPr>
              <a:t> </a:t>
            </a:r>
            <a:r>
              <a:rPr lang="en-US" sz="1600" i="1" dirty="0">
                <a:solidFill>
                  <a:schemeClr val="tx1"/>
                </a:solidFill>
              </a:rPr>
              <a:t>### Only accessed by Driver</a:t>
            </a:r>
          </a:p>
        </p:txBody>
      </p:sp>
    </p:spTree>
    <p:extLst>
      <p:ext uri="{BB962C8B-B14F-4D97-AF65-F5344CB8AC3E}">
        <p14:creationId xmlns="" xmlns:p14="http://schemas.microsoft.com/office/powerpoint/2010/main" val="14472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346" y="1397540"/>
            <a:ext cx="11155879" cy="6661958"/>
          </a:xfrm>
        </p:spPr>
        <p:txBody>
          <a:bodyPr>
            <a:noAutofit/>
          </a:bodyPr>
          <a:lstStyle/>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
        <p:nvSpPr>
          <p:cNvPr id="2" name="TextBox 1"/>
          <p:cNvSpPr txBox="1"/>
          <p:nvPr/>
        </p:nvSpPr>
        <p:spPr>
          <a:xfrm>
            <a:off x="238897" y="1013254"/>
            <a:ext cx="11088130" cy="2862322"/>
          </a:xfrm>
          <a:prstGeom prst="rect">
            <a:avLst/>
          </a:prstGeom>
          <a:noFill/>
        </p:spPr>
        <p:txBody>
          <a:bodyPr wrap="square" rtlCol="0">
            <a:spAutoFit/>
          </a:bodyPr>
          <a:lstStyle/>
          <a:p>
            <a:r>
              <a:rPr lang="en-US" dirty="0" smtClean="0"/>
              <a:t>Lets check one more example:</a:t>
            </a:r>
          </a:p>
          <a:p>
            <a:endParaRPr lang="en-US" dirty="0"/>
          </a:p>
          <a:p>
            <a:endParaRPr lang="en-US" dirty="0" smtClean="0"/>
          </a:p>
          <a:p>
            <a:endParaRPr lang="en-US" dirty="0"/>
          </a:p>
          <a:p>
            <a:endParaRPr lang="en-US" dirty="0" smtClean="0"/>
          </a:p>
          <a:p>
            <a:endParaRPr lang="en-US" dirty="0"/>
          </a:p>
          <a:p>
            <a:endParaRPr lang="en-US" dirty="0" smtClean="0"/>
          </a:p>
          <a:p>
            <a:r>
              <a:rPr lang="en-US" dirty="0" err="1" smtClean="0"/>
              <a:t>foreach</a:t>
            </a:r>
            <a:r>
              <a:rPr lang="en-US" dirty="0" smtClean="0"/>
              <a:t>() is an action which is applied to each element of the </a:t>
            </a:r>
            <a:r>
              <a:rPr lang="en-US" dirty="0" err="1" smtClean="0"/>
              <a:t>rdd</a:t>
            </a:r>
            <a:r>
              <a:rPr lang="en-US" dirty="0" smtClean="0"/>
              <a:t> and then adding each element to </a:t>
            </a:r>
            <a:r>
              <a:rPr lang="en-US" dirty="0" err="1" smtClean="0"/>
              <a:t>accum</a:t>
            </a:r>
            <a:r>
              <a:rPr lang="en-US" dirty="0" smtClean="0"/>
              <a:t> variable.</a:t>
            </a:r>
          </a:p>
          <a:p>
            <a:r>
              <a:rPr lang="en-US" dirty="0" err="1" smtClean="0"/>
              <a:t>rdd.foreach</a:t>
            </a:r>
            <a:r>
              <a:rPr lang="en-US" dirty="0"/>
              <a:t>() </a:t>
            </a:r>
            <a:r>
              <a:rPr lang="en-US" dirty="0" smtClean="0"/>
              <a:t> is executed on workers and </a:t>
            </a:r>
            <a:r>
              <a:rPr lang="en-US" dirty="0" err="1" smtClean="0"/>
              <a:t>accum.value</a:t>
            </a:r>
            <a:r>
              <a:rPr lang="en-US" dirty="0" smtClean="0"/>
              <a:t> is called from driver.</a:t>
            </a:r>
          </a:p>
          <a:p>
            <a:endParaRPr lang="en-US" dirty="0"/>
          </a:p>
        </p:txBody>
      </p:sp>
      <p:sp>
        <p:nvSpPr>
          <p:cNvPr id="7" name="Rectangle 6"/>
          <p:cNvSpPr/>
          <p:nvPr/>
        </p:nvSpPr>
        <p:spPr>
          <a:xfrm>
            <a:off x="238897" y="1474571"/>
            <a:ext cx="3896498" cy="130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smtClean="0">
                <a:solidFill>
                  <a:schemeClr val="tx1"/>
                </a:solidFill>
              </a:rPr>
              <a:t>accum</a:t>
            </a:r>
            <a:r>
              <a:rPr lang="en-US" sz="1500" dirty="0" smtClean="0">
                <a:solidFill>
                  <a:schemeClr val="tx1"/>
                </a:solidFill>
              </a:rPr>
              <a:t>=</a:t>
            </a:r>
            <a:r>
              <a:rPr lang="en-US" sz="1500" dirty="0" err="1" smtClean="0">
                <a:solidFill>
                  <a:schemeClr val="tx1"/>
                </a:solidFill>
              </a:rPr>
              <a:t>sc.accumulator</a:t>
            </a:r>
            <a:r>
              <a:rPr lang="en-US" sz="1500" dirty="0" smtClean="0">
                <a:solidFill>
                  <a:schemeClr val="tx1"/>
                </a:solidFill>
              </a:rPr>
              <a:t>(0</a:t>
            </a:r>
            <a:r>
              <a:rPr lang="en-US" sz="1500" dirty="0">
                <a:solidFill>
                  <a:schemeClr val="tx1"/>
                </a:solidFill>
              </a:rPr>
              <a:t>)</a:t>
            </a:r>
          </a:p>
          <a:p>
            <a:r>
              <a:rPr lang="en-US" sz="1500" dirty="0" err="1" smtClean="0">
                <a:solidFill>
                  <a:schemeClr val="tx1"/>
                </a:solidFill>
              </a:rPr>
              <a:t>rdd</a:t>
            </a:r>
            <a:r>
              <a:rPr lang="en-US" sz="1500" dirty="0" smtClean="0">
                <a:solidFill>
                  <a:schemeClr val="tx1"/>
                </a:solidFill>
              </a:rPr>
              <a:t>=</a:t>
            </a:r>
            <a:r>
              <a:rPr lang="en-US" sz="1500" dirty="0" err="1" smtClean="0">
                <a:solidFill>
                  <a:schemeClr val="tx1"/>
                </a:solidFill>
              </a:rPr>
              <a:t>spark.sparkContext.parallelize</a:t>
            </a:r>
            <a:r>
              <a:rPr lang="en-US" sz="1500" dirty="0" smtClean="0">
                <a:solidFill>
                  <a:schemeClr val="tx1"/>
                </a:solidFill>
              </a:rPr>
              <a:t>((1,2,3,4,5))</a:t>
            </a:r>
            <a:endParaRPr lang="en-US" sz="1500" dirty="0">
              <a:solidFill>
                <a:schemeClr val="tx1"/>
              </a:solidFill>
            </a:endParaRPr>
          </a:p>
          <a:p>
            <a:r>
              <a:rPr lang="en-US" sz="1500" dirty="0" err="1" smtClean="0">
                <a:solidFill>
                  <a:schemeClr val="tx1"/>
                </a:solidFill>
              </a:rPr>
              <a:t>rdd.foreach</a:t>
            </a:r>
            <a:r>
              <a:rPr lang="en-US" sz="1500" dirty="0" smtClean="0">
                <a:solidFill>
                  <a:schemeClr val="tx1"/>
                </a:solidFill>
              </a:rPr>
              <a:t>(lambda </a:t>
            </a:r>
            <a:r>
              <a:rPr lang="en-US" sz="1500" dirty="0">
                <a:solidFill>
                  <a:schemeClr val="tx1"/>
                </a:solidFill>
              </a:rPr>
              <a:t>x:accum.add(x))</a:t>
            </a:r>
          </a:p>
          <a:p>
            <a:r>
              <a:rPr lang="en-US" sz="1500" dirty="0" smtClean="0">
                <a:solidFill>
                  <a:schemeClr val="tx1"/>
                </a:solidFill>
              </a:rPr>
              <a:t>print(</a:t>
            </a:r>
            <a:r>
              <a:rPr lang="en-US" sz="1500" dirty="0" err="1" smtClean="0">
                <a:solidFill>
                  <a:schemeClr val="tx1"/>
                </a:solidFill>
              </a:rPr>
              <a:t>accum.value</a:t>
            </a:r>
            <a:r>
              <a:rPr lang="en-US" sz="1500" dirty="0">
                <a:solidFill>
                  <a:schemeClr val="tx1"/>
                </a:solidFill>
              </a:rPr>
              <a:t>) #Accessed by driver</a:t>
            </a:r>
          </a:p>
        </p:txBody>
      </p:sp>
    </p:spTree>
    <p:extLst>
      <p:ext uri="{BB962C8B-B14F-4D97-AF65-F5344CB8AC3E}">
        <p14:creationId xmlns="" xmlns:p14="http://schemas.microsoft.com/office/powerpoint/2010/main" val="17218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82" y="871544"/>
            <a:ext cx="11155879" cy="6661958"/>
          </a:xfrm>
        </p:spPr>
        <p:txBody>
          <a:bodyPr>
            <a:noAutofit/>
          </a:bodyPr>
          <a:lstStyle/>
          <a:p>
            <a:pPr lvl="1" algn="just"/>
            <a:r>
              <a:rPr lang="en-US" sz="1500" dirty="0" smtClean="0"/>
              <a:t>Spark </a:t>
            </a:r>
            <a:r>
              <a:rPr lang="en-US" sz="1500" dirty="0"/>
              <a:t>natively supports accumulators of numeric </a:t>
            </a:r>
            <a:r>
              <a:rPr lang="en-US" sz="1500" dirty="0" smtClean="0"/>
              <a:t>types (</a:t>
            </a:r>
            <a:r>
              <a:rPr lang="en-US" sz="1500" dirty="0" err="1" smtClean="0"/>
              <a:t>int</a:t>
            </a:r>
            <a:r>
              <a:rPr lang="en-US" sz="1500" dirty="0" smtClean="0"/>
              <a:t>, float)</a:t>
            </a:r>
            <a:r>
              <a:rPr lang="en-US" sz="1500" dirty="0"/>
              <a:t> </a:t>
            </a:r>
            <a:r>
              <a:rPr lang="en-US" sz="1500" dirty="0" smtClean="0"/>
              <a:t>and </a:t>
            </a:r>
            <a:r>
              <a:rPr lang="en-US" sz="1500" dirty="0"/>
              <a:t>programmers can add support for new </a:t>
            </a:r>
            <a:r>
              <a:rPr lang="en-US" sz="1500" dirty="0" smtClean="0"/>
              <a:t>custom </a:t>
            </a:r>
            <a:r>
              <a:rPr lang="en-US" sz="1500" dirty="0"/>
              <a:t>types using </a:t>
            </a:r>
            <a:r>
              <a:rPr lang="en-US" sz="1500" dirty="0" err="1"/>
              <a:t>AccumulatorParam</a:t>
            </a:r>
            <a:r>
              <a:rPr lang="en-US" sz="1500" dirty="0"/>
              <a:t> class of PySpark</a:t>
            </a:r>
            <a:r>
              <a:rPr lang="en-US" sz="1500" dirty="0" smtClean="0"/>
              <a:t>.</a:t>
            </a:r>
          </a:p>
          <a:p>
            <a:pPr lvl="1" algn="just"/>
            <a:r>
              <a:rPr lang="en-US" sz="1500" dirty="0"/>
              <a:t>Accumulators do not change the lazy evaluation model of Spark. If they are being updated within an operation on an RDD, their value is only updated once that RDD is computed as part of an action</a:t>
            </a:r>
            <a:r>
              <a:rPr lang="en-US" sz="1500" dirty="0" smtClean="0"/>
              <a:t>.</a:t>
            </a:r>
          </a:p>
          <a:p>
            <a:pPr marL="457200" lvl="1" indent="0" algn="just">
              <a:buNone/>
            </a:pPr>
            <a:r>
              <a:rPr lang="en-US" sz="1500" dirty="0" smtClean="0"/>
              <a:t>      counter </a:t>
            </a:r>
            <a:r>
              <a:rPr lang="en-US" sz="1500" dirty="0"/>
              <a:t>= </a:t>
            </a:r>
            <a:r>
              <a:rPr lang="en-US" sz="1500" dirty="0" err="1"/>
              <a:t>spark.sparkContext.accumulator</a:t>
            </a:r>
            <a:r>
              <a:rPr lang="en-US" sz="1500" dirty="0"/>
              <a:t>(0) </a:t>
            </a:r>
          </a:p>
          <a:p>
            <a:pPr marL="457200" lvl="1" indent="0" algn="just">
              <a:buNone/>
            </a:pPr>
            <a:r>
              <a:rPr lang="en-US" sz="1500" dirty="0" smtClean="0"/>
              <a:t>      </a:t>
            </a:r>
            <a:r>
              <a:rPr lang="en-US" sz="1500" dirty="0" err="1" smtClean="0"/>
              <a:t>def</a:t>
            </a:r>
            <a:r>
              <a:rPr lang="en-US" sz="1500" dirty="0" smtClean="0"/>
              <a:t> </a:t>
            </a:r>
            <a:r>
              <a:rPr lang="en-US" sz="1500" dirty="0"/>
              <a:t>f2(x):</a:t>
            </a:r>
          </a:p>
          <a:p>
            <a:pPr marL="457200" lvl="1" indent="0" algn="just">
              <a:buNone/>
            </a:pPr>
            <a:r>
              <a:rPr lang="en-US" sz="1500" dirty="0" smtClean="0"/>
              <a:t>         global </a:t>
            </a:r>
            <a:r>
              <a:rPr lang="en-US" sz="1500" dirty="0"/>
              <a:t>counter</a:t>
            </a:r>
          </a:p>
          <a:p>
            <a:pPr marL="457200" lvl="1" indent="0" algn="just">
              <a:buNone/>
            </a:pPr>
            <a:r>
              <a:rPr lang="en-US" sz="1500" dirty="0" smtClean="0"/>
              <a:t>         </a:t>
            </a:r>
            <a:r>
              <a:rPr lang="en-US" sz="1500" dirty="0" err="1" smtClean="0"/>
              <a:t>counter.add</a:t>
            </a:r>
            <a:r>
              <a:rPr lang="en-US" sz="1500" dirty="0" smtClean="0"/>
              <a:t>(1)</a:t>
            </a:r>
          </a:p>
          <a:p>
            <a:pPr marL="457200" lvl="1" indent="0" algn="just">
              <a:buNone/>
            </a:pPr>
            <a:r>
              <a:rPr lang="en-US" sz="1500" dirty="0" smtClean="0"/>
              <a:t>      </a:t>
            </a:r>
            <a:r>
              <a:rPr lang="en-US" sz="1500" dirty="0" err="1" smtClean="0"/>
              <a:t>rdd.map</a:t>
            </a:r>
            <a:r>
              <a:rPr lang="en-US" sz="1500" dirty="0" smtClean="0"/>
              <a:t>(f2)</a:t>
            </a:r>
          </a:p>
          <a:p>
            <a:pPr lvl="1" algn="just"/>
            <a:r>
              <a:rPr lang="en-US" sz="1500" dirty="0" smtClean="0"/>
              <a:t>Computations </a:t>
            </a:r>
            <a:r>
              <a:rPr lang="en-US" sz="1500" dirty="0"/>
              <a:t>inside transformations are evaluated lazily, so unless an action happens on an RDD the </a:t>
            </a:r>
            <a:r>
              <a:rPr lang="en-US" sz="1500" dirty="0" smtClean="0"/>
              <a:t>transformations are </a:t>
            </a:r>
            <a:r>
              <a:rPr lang="en-US" sz="1500" dirty="0"/>
              <a:t>not executed. As a result of this, accumulators used inside functions like map() or filter() wont get executed unless some action happen on the RDD. </a:t>
            </a:r>
            <a:r>
              <a:rPr lang="en-US" sz="1500" dirty="0" smtClean="0"/>
              <a:t>Spark </a:t>
            </a:r>
            <a:r>
              <a:rPr lang="en-US" sz="1500" dirty="0"/>
              <a:t>guarantees to update accumulators inside </a:t>
            </a:r>
            <a:r>
              <a:rPr lang="en-US" sz="1500" dirty="0" smtClean="0"/>
              <a:t>actions only </a:t>
            </a:r>
            <a:r>
              <a:rPr lang="en-US" sz="1500" dirty="0"/>
              <a:t>once</a:t>
            </a:r>
            <a:r>
              <a:rPr lang="en-US" sz="1500"/>
              <a:t>. </a:t>
            </a:r>
            <a:endParaRPr lang="en-US" sz="1500" dirty="0"/>
          </a:p>
          <a:p>
            <a:pPr marL="457200" lvl="1" indent="0">
              <a:buNone/>
            </a:pPr>
            <a:r>
              <a:rPr lang="en-US" sz="1500" b="1" dirty="0" smtClean="0"/>
              <a:t>     Always </a:t>
            </a:r>
            <a:r>
              <a:rPr lang="en-US" sz="1500" b="1" dirty="0"/>
              <a:t>use accumulators inside actions </a:t>
            </a:r>
            <a:r>
              <a:rPr lang="en-US" sz="1500" b="1" dirty="0" smtClean="0"/>
              <a:t>ONLY (ex – </a:t>
            </a:r>
            <a:r>
              <a:rPr lang="en-US" sz="1500" b="1" dirty="0" err="1" smtClean="0"/>
              <a:t>foreach</a:t>
            </a:r>
            <a:r>
              <a:rPr lang="en-US" sz="1500" b="1" dirty="0" smtClean="0"/>
              <a:t>).</a:t>
            </a:r>
            <a:endParaRPr lang="en-US" sz="1500" b="1" dirty="0"/>
          </a:p>
          <a:p>
            <a:pPr marL="914400" lvl="2" indent="0" algn="just">
              <a:buNone/>
            </a:pPr>
            <a:endParaRPr lang="en-US" sz="1100"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smtClean="0"/>
              <a:t>Accumulator Variables</a:t>
            </a:r>
            <a:endParaRPr lang="en-US" sz="4000" dirty="0"/>
          </a:p>
        </p:txBody>
      </p:sp>
    </p:spTree>
    <p:extLst>
      <p:ext uri="{BB962C8B-B14F-4D97-AF65-F5344CB8AC3E}">
        <p14:creationId xmlns="" xmlns:p14="http://schemas.microsoft.com/office/powerpoint/2010/main" val="17404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79805" y="2026509"/>
            <a:ext cx="5791199" cy="158990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100" dirty="0" smtClean="0">
                <a:solidFill>
                  <a:schemeClr val="tx1"/>
                </a:solidFill>
              </a:rPr>
              <a:t>SparkSQL Architecture</a:t>
            </a:r>
            <a:endParaRPr lang="en-US" sz="4100" dirty="0">
              <a:solidFill>
                <a:schemeClr val="tx1"/>
              </a:solidFill>
            </a:endParaRPr>
          </a:p>
        </p:txBody>
      </p:sp>
    </p:spTree>
    <p:extLst>
      <p:ext uri="{BB962C8B-B14F-4D97-AF65-F5344CB8AC3E}">
        <p14:creationId xmlns="" xmlns:p14="http://schemas.microsoft.com/office/powerpoint/2010/main" val="3996894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1" y="258082"/>
            <a:ext cx="2646298" cy="5845835"/>
          </a:xfrm>
          <a:noFill/>
        </p:spPr>
        <p:txBody>
          <a:bodyPr>
            <a:noAutofit/>
          </a:bodyPr>
          <a:lstStyle/>
          <a:p>
            <a:r>
              <a:rPr lang="en-US" sz="2000" b="1" dirty="0"/>
              <a:t>Runs Everywhere: </a:t>
            </a:r>
          </a:p>
          <a:p>
            <a:pPr lvl="1">
              <a:buFont typeface="Wingdings" panose="05000000000000000000" pitchFamily="2" charset="2"/>
              <a:buChar char="ü"/>
            </a:pPr>
            <a:r>
              <a:rPr lang="en-US" sz="1600" dirty="0" smtClean="0"/>
              <a:t>YARN    </a:t>
            </a:r>
          </a:p>
          <a:p>
            <a:pPr lvl="1">
              <a:buFont typeface="Wingdings" panose="05000000000000000000" pitchFamily="2" charset="2"/>
              <a:buChar char="ü"/>
            </a:pPr>
            <a:r>
              <a:rPr lang="en-US" sz="1600" dirty="0" err="1" smtClean="0"/>
              <a:t>Mesos</a:t>
            </a:r>
            <a:endParaRPr lang="en-US" sz="1600" dirty="0"/>
          </a:p>
          <a:p>
            <a:pPr lvl="1">
              <a:buFont typeface="Wingdings" panose="05000000000000000000" pitchFamily="2" charset="2"/>
              <a:buChar char="ü"/>
            </a:pPr>
            <a:r>
              <a:rPr lang="en-US" sz="1600" dirty="0" smtClean="0"/>
              <a:t>Standalone</a:t>
            </a:r>
            <a:endParaRPr lang="en-US" sz="1600" dirty="0"/>
          </a:p>
          <a:p>
            <a:r>
              <a:rPr lang="en-US" sz="2000" b="1" dirty="0" smtClean="0"/>
              <a:t>Open </a:t>
            </a:r>
            <a:r>
              <a:rPr lang="en-US" sz="2000" b="1" dirty="0"/>
              <a:t>Source</a:t>
            </a:r>
          </a:p>
          <a:p>
            <a:r>
              <a:rPr lang="en-US" sz="2000" b="1" dirty="0" smtClean="0"/>
              <a:t>Scalable</a:t>
            </a:r>
            <a:endParaRPr lang="en-US" sz="2000" b="1" dirty="0"/>
          </a:p>
          <a:p>
            <a:r>
              <a:rPr lang="en-US" sz="2000" b="1" dirty="0" smtClean="0"/>
              <a:t>Distributed</a:t>
            </a:r>
            <a:endParaRPr lang="en-US" sz="2000" b="1" dirty="0"/>
          </a:p>
          <a:p>
            <a:r>
              <a:rPr lang="en-US" sz="2000" b="1" dirty="0" smtClean="0"/>
              <a:t>Powerful </a:t>
            </a:r>
            <a:r>
              <a:rPr lang="en-US" sz="2000" b="1" dirty="0"/>
              <a:t>Caching</a:t>
            </a:r>
          </a:p>
          <a:p>
            <a:r>
              <a:rPr lang="en-US" sz="2000" b="1" dirty="0" smtClean="0"/>
              <a:t>Real </a:t>
            </a:r>
            <a:r>
              <a:rPr lang="en-US" sz="2000" b="1" dirty="0"/>
              <a:t>Time and Batch Processing</a:t>
            </a:r>
            <a:br>
              <a:rPr lang="en-US" sz="2000" b="1" dirty="0"/>
            </a:br>
            <a:endParaRPr lang="en-US" sz="2000" dirty="0"/>
          </a:p>
          <a:p>
            <a:pPr>
              <a:buFont typeface="Wingdings" panose="05000000000000000000" pitchFamily="2" charset="2"/>
              <a:buChar char="ü"/>
            </a:pPr>
            <a:endParaRPr lang="en-US" sz="2000" dirty="0"/>
          </a:p>
          <a:p>
            <a:pPr marL="0" indent="0">
              <a:buNone/>
            </a:pPr>
            <a:r>
              <a:rPr lang="en-US" sz="2000" b="1" dirty="0"/>
              <a:t> </a:t>
            </a:r>
            <a:r>
              <a:rPr lang="en-US" sz="2000" dirty="0"/>
              <a:t/>
            </a:r>
            <a:br>
              <a:rPr lang="en-US" sz="2000" dirty="0"/>
            </a:br>
            <a:r>
              <a:rPr lang="en-US" sz="2000" dirty="0"/>
              <a:t/>
            </a:r>
            <a:br>
              <a:rPr lang="en-US" sz="2000" dirty="0"/>
            </a:br>
            <a:endParaRPr lang="en-US" sz="2000" dirty="0"/>
          </a:p>
        </p:txBody>
      </p:sp>
      <p:sp>
        <p:nvSpPr>
          <p:cNvPr id="4" name="Content Placeholder 2"/>
          <p:cNvSpPr txBox="1">
            <a:spLocks/>
          </p:cNvSpPr>
          <p:nvPr/>
        </p:nvSpPr>
        <p:spPr>
          <a:xfrm>
            <a:off x="2094579" y="192180"/>
            <a:ext cx="2646298" cy="58458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2000" dirty="0" smtClean="0"/>
          </a:p>
          <a:p>
            <a:pPr>
              <a:buFont typeface="Wingdings" panose="05000000000000000000" pitchFamily="2" charset="2"/>
              <a:buChar char="ü"/>
            </a:pPr>
            <a:r>
              <a:rPr lang="en-US" sz="1600" dirty="0"/>
              <a:t>Kubernetes</a:t>
            </a:r>
          </a:p>
          <a:p>
            <a:pPr>
              <a:buFont typeface="Wingdings" panose="05000000000000000000" pitchFamily="2" charset="2"/>
              <a:buChar char="ü"/>
            </a:pPr>
            <a:r>
              <a:rPr lang="en-US" sz="1600" dirty="0"/>
              <a:t>EC2 (AWS)</a:t>
            </a:r>
          </a:p>
          <a:p>
            <a:pPr>
              <a:buFont typeface="Wingdings" panose="05000000000000000000" pitchFamily="2" charset="2"/>
              <a:buChar char="ü"/>
            </a:pPr>
            <a:endParaRPr lang="en-US" sz="2000" dirty="0" smtClean="0"/>
          </a:p>
          <a:p>
            <a:pPr marL="0" indent="0">
              <a:buFont typeface="Arial" panose="020B0604020202020204" pitchFamily="34" charset="0"/>
              <a:buNone/>
            </a:pPr>
            <a:r>
              <a:rPr lang="en-US" sz="2000" b="1" dirty="0" smtClean="0"/>
              <a:t> </a:t>
            </a:r>
            <a:r>
              <a:rPr lang="en-US" sz="2000" dirty="0" smtClean="0"/>
              <a:t/>
            </a:r>
            <a:br>
              <a:rPr lang="en-US" sz="2000" dirty="0" smtClean="0"/>
            </a:br>
            <a:r>
              <a:rPr lang="en-US" sz="2000" dirty="0" smtClean="0"/>
              <a:t/>
            </a:r>
            <a:br>
              <a:rPr lang="en-US" sz="2000" dirty="0" smtClean="0"/>
            </a:br>
            <a:endParaRPr lang="en-US" sz="2000" dirty="0"/>
          </a:p>
        </p:txBody>
      </p:sp>
    </p:spTree>
    <p:extLst>
      <p:ext uri="{BB962C8B-B14F-4D97-AF65-F5344CB8AC3E}">
        <p14:creationId xmlns="" xmlns:p14="http://schemas.microsoft.com/office/powerpoint/2010/main" val="1576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12" name="TextBox 11"/>
          <p:cNvSpPr txBox="1"/>
          <p:nvPr/>
        </p:nvSpPr>
        <p:spPr>
          <a:xfrm>
            <a:off x="8940832" y="4923001"/>
            <a:ext cx="2966933" cy="784830"/>
          </a:xfrm>
          <a:prstGeom prst="rect">
            <a:avLst/>
          </a:prstGeom>
          <a:noFill/>
        </p:spPr>
        <p:txBody>
          <a:bodyPr wrap="square" rtlCol="0">
            <a:spAutoFit/>
          </a:bodyPr>
          <a:lstStyle/>
          <a:p>
            <a:r>
              <a:rPr lang="en-US" sz="1500" i="1" dirty="0" smtClean="0"/>
              <a:t>Flexible Data Access Layer. Data is acquired from various input formats.</a:t>
            </a:r>
            <a:endParaRPr lang="en-US" sz="1500" i="1" dirty="0"/>
          </a:p>
        </p:txBody>
      </p:sp>
      <p:sp>
        <p:nvSpPr>
          <p:cNvPr id="16" name="TextBox 15"/>
          <p:cNvSpPr txBox="1"/>
          <p:nvPr/>
        </p:nvSpPr>
        <p:spPr>
          <a:xfrm>
            <a:off x="8940832" y="3841105"/>
            <a:ext cx="2704981" cy="553998"/>
          </a:xfrm>
          <a:prstGeom prst="rect">
            <a:avLst/>
          </a:prstGeom>
          <a:noFill/>
        </p:spPr>
        <p:txBody>
          <a:bodyPr wrap="square" rtlCol="0">
            <a:spAutoFit/>
          </a:bodyPr>
          <a:lstStyle/>
          <a:p>
            <a:r>
              <a:rPr lang="en-US" sz="1500" i="1" dirty="0" smtClean="0"/>
              <a:t>Read and Store Structured or Semi-structured data</a:t>
            </a:r>
            <a:endParaRPr lang="en-US" sz="1500" i="1" dirty="0"/>
          </a:p>
        </p:txBody>
      </p:sp>
      <p:sp>
        <p:nvSpPr>
          <p:cNvPr id="20" name="TextBox 19"/>
          <p:cNvSpPr txBox="1"/>
          <p:nvPr/>
        </p:nvSpPr>
        <p:spPr>
          <a:xfrm>
            <a:off x="8940832" y="2528377"/>
            <a:ext cx="2704981" cy="784830"/>
          </a:xfrm>
          <a:prstGeom prst="rect">
            <a:avLst/>
          </a:prstGeom>
          <a:noFill/>
        </p:spPr>
        <p:txBody>
          <a:bodyPr wrap="square" rtlCol="0">
            <a:spAutoFit/>
          </a:bodyPr>
          <a:lstStyle/>
          <a:p>
            <a:r>
              <a:rPr lang="en-US" sz="1500" i="1" dirty="0" smtClean="0"/>
              <a:t>Equivalent </a:t>
            </a:r>
            <a:r>
              <a:rPr lang="en-US" sz="1500" i="1" dirty="0"/>
              <a:t>to a relational table in SQL to perform SQL </a:t>
            </a:r>
            <a:r>
              <a:rPr lang="en-US" sz="1500" i="1" dirty="0" smtClean="0"/>
              <a:t>Operations</a:t>
            </a:r>
            <a:endParaRPr lang="en-US" sz="1500" i="1" dirty="0"/>
          </a:p>
        </p:txBody>
      </p:sp>
      <p:sp>
        <p:nvSpPr>
          <p:cNvPr id="23" name="TextBox 22"/>
          <p:cNvSpPr txBox="1"/>
          <p:nvPr/>
        </p:nvSpPr>
        <p:spPr>
          <a:xfrm>
            <a:off x="7693592" y="1164587"/>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sp>
        <p:nvSpPr>
          <p:cNvPr id="42" name="TextBox 41"/>
          <p:cNvSpPr txBox="1"/>
          <p:nvPr/>
        </p:nvSpPr>
        <p:spPr>
          <a:xfrm>
            <a:off x="229873" y="1053236"/>
            <a:ext cx="3053939" cy="323165"/>
          </a:xfrm>
          <a:prstGeom prst="rect">
            <a:avLst/>
          </a:prstGeom>
          <a:noFill/>
        </p:spPr>
        <p:txBody>
          <a:bodyPr wrap="square" rtlCol="0">
            <a:spAutoFit/>
          </a:bodyPr>
          <a:lstStyle/>
          <a:p>
            <a:r>
              <a:rPr lang="en-US" sz="1500" i="1" dirty="0" smtClean="0"/>
              <a:t>Processing data in DataFrame</a:t>
            </a:r>
            <a:endParaRPr lang="en-US" sz="1500" i="1" dirty="0"/>
          </a:p>
        </p:txBody>
      </p:sp>
      <p:grpSp>
        <p:nvGrpSpPr>
          <p:cNvPr id="21" name="Group 20"/>
          <p:cNvGrpSpPr/>
          <p:nvPr/>
        </p:nvGrpSpPr>
        <p:grpSpPr>
          <a:xfrm>
            <a:off x="299821" y="1603169"/>
            <a:ext cx="8372104" cy="4612962"/>
            <a:chOff x="299821" y="1603169"/>
            <a:chExt cx="8372104" cy="4612962"/>
          </a:xfrm>
        </p:grpSpPr>
        <p:sp>
          <p:nvSpPr>
            <p:cNvPr id="2" name="TextBox 1"/>
            <p:cNvSpPr txBox="1"/>
            <p:nvPr/>
          </p:nvSpPr>
          <p:spPr>
            <a:xfrm>
              <a:off x="5671726" y="5502876"/>
              <a:ext cx="2154220" cy="369332"/>
            </a:xfrm>
            <a:prstGeom prst="rect">
              <a:avLst/>
            </a:prstGeom>
            <a:noFill/>
          </p:spPr>
          <p:txBody>
            <a:bodyPr wrap="square" rtlCol="0">
              <a:spAutoFit/>
            </a:bodyPr>
            <a:lstStyle/>
            <a:p>
              <a:r>
                <a:rPr lang="en-US" dirty="0" smtClean="0"/>
                <a:t>… and many more.</a:t>
              </a:r>
              <a:endParaRPr lang="en-US" dirty="0"/>
            </a:p>
          </p:txBody>
        </p:sp>
        <p:grpSp>
          <p:nvGrpSpPr>
            <p:cNvPr id="19" name="Group 18"/>
            <p:cNvGrpSpPr/>
            <p:nvPr/>
          </p:nvGrpSpPr>
          <p:grpSpPr>
            <a:xfrm>
              <a:off x="299821" y="1603169"/>
              <a:ext cx="8372104" cy="4612962"/>
              <a:chOff x="299821" y="1603169"/>
              <a:chExt cx="8372104" cy="4612962"/>
            </a:xfrm>
          </p:grpSpPr>
          <p:sp>
            <p:nvSpPr>
              <p:cNvPr id="41" name="Rectangle 40"/>
              <p:cNvSpPr/>
              <p:nvPr/>
            </p:nvSpPr>
            <p:spPr>
              <a:xfrm>
                <a:off x="299821" y="1603169"/>
                <a:ext cx="8372104" cy="461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5254" y="1649668"/>
                <a:ext cx="8078616" cy="4392147"/>
                <a:chOff x="425254" y="1649668"/>
                <a:chExt cx="8078616" cy="4392147"/>
              </a:xfrm>
            </p:grpSpPr>
            <p:grpSp>
              <p:nvGrpSpPr>
                <p:cNvPr id="15" name="Group 14"/>
                <p:cNvGrpSpPr/>
                <p:nvPr/>
              </p:nvGrpSpPr>
              <p:grpSpPr>
                <a:xfrm>
                  <a:off x="425254" y="2198521"/>
                  <a:ext cx="8078616" cy="3843294"/>
                  <a:chOff x="425254" y="2198521"/>
                  <a:chExt cx="8078616" cy="3843294"/>
                </a:xfrm>
              </p:grpSpPr>
              <p:grpSp>
                <p:nvGrpSpPr>
                  <p:cNvPr id="35" name="Group 34"/>
                  <p:cNvGrpSpPr/>
                  <p:nvPr/>
                </p:nvGrpSpPr>
                <p:grpSpPr>
                  <a:xfrm>
                    <a:off x="425254" y="2198521"/>
                    <a:ext cx="8078616" cy="3082203"/>
                    <a:chOff x="377698" y="1216663"/>
                    <a:chExt cx="8078616" cy="3082203"/>
                  </a:xfrm>
                </p:grpSpPr>
                <p:pic>
                  <p:nvPicPr>
                    <p:cNvPr id="10" name="Picture 9"/>
                    <p:cNvPicPr>
                      <a:picLocks noChangeAspect="1"/>
                    </p:cNvPicPr>
                    <p:nvPr/>
                  </p:nvPicPr>
                  <p:blipFill>
                    <a:blip r:embed="rId2"/>
                    <a:stretch>
                      <a:fillRect/>
                    </a:stretch>
                  </p:blipFill>
                  <p:spPr>
                    <a:xfrm>
                      <a:off x="377698" y="1216663"/>
                      <a:ext cx="8078616" cy="3082203"/>
                    </a:xfrm>
                    <a:prstGeom prst="rect">
                      <a:avLst/>
                    </a:prstGeom>
                  </p:spPr>
                </p:pic>
                <p:pic>
                  <p:nvPicPr>
                    <p:cNvPr id="34" name="Picture 33"/>
                    <p:cNvPicPr>
                      <a:picLocks noChangeAspect="1"/>
                    </p:cNvPicPr>
                    <p:nvPr/>
                  </p:nvPicPr>
                  <p:blipFill>
                    <a:blip r:embed="rId3"/>
                    <a:stretch>
                      <a:fillRect/>
                    </a:stretch>
                  </p:blipFill>
                  <p:spPr>
                    <a:xfrm>
                      <a:off x="419970" y="3310766"/>
                      <a:ext cx="8036344" cy="988099"/>
                    </a:xfrm>
                    <a:prstGeom prst="rect">
                      <a:avLst/>
                    </a:prstGeom>
                  </p:spPr>
                </p:pic>
                <p:sp>
                  <p:nvSpPr>
                    <p:cNvPr id="28" name="Can 27"/>
                    <p:cNvSpPr/>
                    <p:nvPr/>
                  </p:nvSpPr>
                  <p:spPr>
                    <a:xfrm>
                      <a:off x="1282650" y="3389716"/>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CSV</a:t>
                      </a:r>
                      <a:endParaRPr lang="en-US" sz="1300" dirty="0"/>
                    </a:p>
                  </p:txBody>
                </p:sp>
              </p:grpSp>
              <p:sp>
                <p:nvSpPr>
                  <p:cNvPr id="29" name="Can 28"/>
                  <p:cNvSpPr/>
                  <p:nvPr/>
                </p:nvSpPr>
                <p:spPr>
                  <a:xfrm>
                    <a:off x="2241491"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JSON</a:t>
                    </a:r>
                    <a:endParaRPr lang="en-US" sz="1300" dirty="0"/>
                  </a:p>
                </p:txBody>
              </p:sp>
              <p:sp>
                <p:nvSpPr>
                  <p:cNvPr id="30" name="Can 29"/>
                  <p:cNvSpPr/>
                  <p:nvPr/>
                </p:nvSpPr>
                <p:spPr>
                  <a:xfrm>
                    <a:off x="3157857" y="4364235"/>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JDBC</a:t>
                    </a:r>
                    <a:endParaRPr lang="en-US" sz="1300" dirty="0"/>
                  </a:p>
                </p:txBody>
              </p:sp>
              <p:sp>
                <p:nvSpPr>
                  <p:cNvPr id="31" name="Can 30"/>
                  <p:cNvSpPr/>
                  <p:nvPr/>
                </p:nvSpPr>
                <p:spPr>
                  <a:xfrm>
                    <a:off x="4113888"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PARQUET</a:t>
                    </a:r>
                    <a:endParaRPr lang="en-US" sz="1200" dirty="0"/>
                  </a:p>
                </p:txBody>
              </p:sp>
              <p:sp>
                <p:nvSpPr>
                  <p:cNvPr id="32" name="Can 31"/>
                  <p:cNvSpPr/>
                  <p:nvPr/>
                </p:nvSpPr>
                <p:spPr>
                  <a:xfrm>
                    <a:off x="5110050"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Hive</a:t>
                    </a:r>
                    <a:endParaRPr lang="en-US" sz="1300" dirty="0"/>
                  </a:p>
                </p:txBody>
              </p:sp>
              <p:sp>
                <p:nvSpPr>
                  <p:cNvPr id="33" name="Can 32"/>
                  <p:cNvSpPr/>
                  <p:nvPr/>
                </p:nvSpPr>
                <p:spPr>
                  <a:xfrm>
                    <a:off x="6106212"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AVRO</a:t>
                    </a:r>
                    <a:endParaRPr lang="en-US" sz="1300" dirty="0"/>
                  </a:p>
                </p:txBody>
              </p:sp>
              <p:sp>
                <p:nvSpPr>
                  <p:cNvPr id="36" name="Can 35"/>
                  <p:cNvSpPr/>
                  <p:nvPr/>
                </p:nvSpPr>
                <p:spPr>
                  <a:xfrm>
                    <a:off x="2554499" y="5246168"/>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Elastic Search</a:t>
                    </a:r>
                    <a:endParaRPr lang="en-US" sz="1300" dirty="0"/>
                  </a:p>
                </p:txBody>
              </p:sp>
              <p:sp>
                <p:nvSpPr>
                  <p:cNvPr id="37" name="Can 36"/>
                  <p:cNvSpPr/>
                  <p:nvPr/>
                </p:nvSpPr>
                <p:spPr>
                  <a:xfrm>
                    <a:off x="3514536"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Cassandra</a:t>
                    </a:r>
                    <a:endParaRPr lang="en-US" sz="1300" dirty="0"/>
                  </a:p>
                </p:txBody>
              </p:sp>
              <p:sp>
                <p:nvSpPr>
                  <p:cNvPr id="38" name="Can 37"/>
                  <p:cNvSpPr/>
                  <p:nvPr/>
                </p:nvSpPr>
                <p:spPr>
                  <a:xfrm>
                    <a:off x="4485488"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HDFS</a:t>
                    </a:r>
                    <a:endParaRPr lang="en-US" sz="1300" dirty="0"/>
                  </a:p>
                </p:txBody>
              </p:sp>
            </p:grpSp>
            <p:grpSp>
              <p:nvGrpSpPr>
                <p:cNvPr id="13" name="Group 12"/>
                <p:cNvGrpSpPr/>
                <p:nvPr/>
              </p:nvGrpSpPr>
              <p:grpSpPr>
                <a:xfrm>
                  <a:off x="1566001" y="1649668"/>
                  <a:ext cx="5782316" cy="548854"/>
                  <a:chOff x="1566001" y="1649668"/>
                  <a:chExt cx="5782316" cy="548854"/>
                </a:xfrm>
              </p:grpSpPr>
              <p:sp>
                <p:nvSpPr>
                  <p:cNvPr id="50" name="Rectangle 49"/>
                  <p:cNvSpPr/>
                  <p:nvPr/>
                </p:nvSpPr>
                <p:spPr>
                  <a:xfrm>
                    <a:off x="1566001" y="1649668"/>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Catalyst Optimizer</a:t>
                    </a:r>
                    <a:endParaRPr lang="en-US" dirty="0"/>
                  </a:p>
                </p:txBody>
              </p:sp>
              <p:sp>
                <p:nvSpPr>
                  <p:cNvPr id="39" name="Rectangle 38"/>
                  <p:cNvSpPr/>
                  <p:nvPr/>
                </p:nvSpPr>
                <p:spPr>
                  <a:xfrm>
                    <a:off x="4701424" y="1649669"/>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Tungsten Execution Engine</a:t>
                    </a:r>
                    <a:endParaRPr lang="en-US" dirty="0"/>
                  </a:p>
                </p:txBody>
              </p:sp>
              <p:sp>
                <p:nvSpPr>
                  <p:cNvPr id="4" name="Right Arrow 3"/>
                  <p:cNvSpPr/>
                  <p:nvPr/>
                </p:nvSpPr>
                <p:spPr>
                  <a:xfrm>
                    <a:off x="4221011" y="1777284"/>
                    <a:ext cx="535806" cy="2629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grpSp>
      <p:cxnSp>
        <p:nvCxnSpPr>
          <p:cNvPr id="40" name="Straight Connector 39"/>
          <p:cNvCxnSpPr/>
          <p:nvPr/>
        </p:nvCxnSpPr>
        <p:spPr>
          <a:xfrm>
            <a:off x="8240831" y="4070472"/>
            <a:ext cx="713432" cy="60569"/>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a:endCxn id="20" idx="1"/>
          </p:cNvCxnSpPr>
          <p:nvPr/>
        </p:nvCxnSpPr>
        <p:spPr>
          <a:xfrm flipV="1">
            <a:off x="8272587" y="2920792"/>
            <a:ext cx="668245" cy="346747"/>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7770213" y="1487752"/>
            <a:ext cx="615888" cy="933716"/>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741405" y="1289383"/>
            <a:ext cx="228972" cy="1116997"/>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a:endCxn id="12" idx="1"/>
          </p:cNvCxnSpPr>
          <p:nvPr/>
        </p:nvCxnSpPr>
        <p:spPr>
          <a:xfrm>
            <a:off x="7540831" y="5246167"/>
            <a:ext cx="1400001" cy="69249"/>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0488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3" grpId="0"/>
      <p:bldP spid="4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How Catalyst and Tungsten Works : An Overview</a:t>
            </a:r>
          </a:p>
        </p:txBody>
      </p:sp>
      <p:sp>
        <p:nvSpPr>
          <p:cNvPr id="58" name="TextBox 57"/>
          <p:cNvSpPr txBox="1"/>
          <p:nvPr/>
        </p:nvSpPr>
        <p:spPr>
          <a:xfrm>
            <a:off x="8500760" y="6096000"/>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grpSp>
        <p:nvGrpSpPr>
          <p:cNvPr id="23" name="Group 22"/>
          <p:cNvGrpSpPr/>
          <p:nvPr/>
        </p:nvGrpSpPr>
        <p:grpSpPr>
          <a:xfrm>
            <a:off x="1079956" y="825459"/>
            <a:ext cx="8254314" cy="4217773"/>
            <a:chOff x="1541275" y="799195"/>
            <a:chExt cx="8254314" cy="4217773"/>
          </a:xfrm>
        </p:grpSpPr>
        <p:sp>
          <p:nvSpPr>
            <p:cNvPr id="8" name="Rectangle 7"/>
            <p:cNvSpPr/>
            <p:nvPr/>
          </p:nvSpPr>
          <p:spPr>
            <a:xfrm>
              <a:off x="1541275" y="799195"/>
              <a:ext cx="8254314" cy="4217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2059460" y="1365431"/>
              <a:ext cx="7736129" cy="3334475"/>
              <a:chOff x="648889" y="1385237"/>
              <a:chExt cx="7440357" cy="3133110"/>
            </a:xfrm>
          </p:grpSpPr>
          <p:sp>
            <p:nvSpPr>
              <p:cNvPr id="13" name="Rectangle 12"/>
              <p:cNvSpPr/>
              <p:nvPr/>
            </p:nvSpPr>
            <p:spPr>
              <a:xfrm>
                <a:off x="648889" y="2304008"/>
                <a:ext cx="1334289" cy="652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648889" y="3317896"/>
                <a:ext cx="1334290" cy="6331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398816" y="2660073"/>
                <a:ext cx="1140031" cy="676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Query Plan</a:t>
                </a:r>
                <a:endParaRPr lang="en-US" sz="1300" dirty="0">
                  <a:solidFill>
                    <a:schemeClr val="tx1"/>
                  </a:solidFill>
                </a:endParaRPr>
              </a:p>
            </p:txBody>
          </p:sp>
          <p:sp>
            <p:nvSpPr>
              <p:cNvPr id="17" name="Rounded Rectangle 16"/>
              <p:cNvSpPr/>
              <p:nvPr/>
            </p:nvSpPr>
            <p:spPr>
              <a:xfrm>
                <a:off x="4465876" y="2645703"/>
                <a:ext cx="1018708" cy="6768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Query Plan</a:t>
                </a:r>
                <a:endParaRPr lang="en-US" sz="1300" dirty="0">
                  <a:solidFill>
                    <a:schemeClr val="tx1"/>
                  </a:solidFill>
                </a:endParaRPr>
              </a:p>
            </p:txBody>
          </p:sp>
          <p:sp>
            <p:nvSpPr>
              <p:cNvPr id="24" name="Rectangle 23"/>
              <p:cNvSpPr/>
              <p:nvPr/>
            </p:nvSpPr>
            <p:spPr>
              <a:xfrm>
                <a:off x="6071049" y="2525848"/>
                <a:ext cx="1151301" cy="8980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cxnSp>
            <p:nvCxnSpPr>
              <p:cNvPr id="40" name="Straight Arrow Connector 39"/>
              <p:cNvCxnSpPr>
                <a:stCxn id="17" idx="3"/>
                <a:endCxn id="24" idx="1"/>
              </p:cNvCxnSpPr>
              <p:nvPr/>
            </p:nvCxnSpPr>
            <p:spPr>
              <a:xfrm flipV="1">
                <a:off x="5484584" y="2974869"/>
                <a:ext cx="586466" cy="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298966" y="2077899"/>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29663" y="1998685"/>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38847" y="1385237"/>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cxnSp>
            <p:nvCxnSpPr>
              <p:cNvPr id="35" name="Straight Arrow Connector 34"/>
              <p:cNvCxnSpPr/>
              <p:nvPr/>
            </p:nvCxnSpPr>
            <p:spPr>
              <a:xfrm>
                <a:off x="4002361" y="2304008"/>
                <a:ext cx="0" cy="69451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38943" y="2077899"/>
                <a:ext cx="2092411" cy="553998"/>
              </a:xfrm>
              <a:prstGeom prst="rect">
                <a:avLst/>
              </a:prstGeom>
              <a:noFill/>
            </p:spPr>
            <p:txBody>
              <a:bodyPr wrap="square" rtlCol="0">
                <a:spAutoFit/>
              </a:bodyPr>
              <a:lstStyle/>
              <a:p>
                <a:r>
                  <a:rPr lang="en-US" sz="1500" dirty="0" smtClean="0"/>
                  <a:t>Series of Transformations</a:t>
                </a:r>
                <a:endParaRPr lang="en-US" sz="1500" dirty="0"/>
              </a:p>
            </p:txBody>
          </p:sp>
          <p:cxnSp>
            <p:nvCxnSpPr>
              <p:cNvPr id="46" name="Straight Arrow Connector 45"/>
              <p:cNvCxnSpPr>
                <a:endCxn id="15" idx="2"/>
              </p:cNvCxnSpPr>
              <p:nvPr/>
            </p:nvCxnSpPr>
            <p:spPr>
              <a:xfrm flipH="1" flipV="1">
                <a:off x="2968832" y="3336966"/>
                <a:ext cx="886476" cy="68309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002361" y="3310996"/>
                <a:ext cx="912209" cy="70906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58597" y="3997804"/>
                <a:ext cx="1801569" cy="520543"/>
              </a:xfrm>
              <a:prstGeom prst="rect">
                <a:avLst/>
              </a:prstGeom>
              <a:noFill/>
            </p:spPr>
            <p:txBody>
              <a:bodyPr wrap="square" rtlCol="0">
                <a:spAutoFit/>
              </a:bodyPr>
              <a:lstStyle/>
              <a:p>
                <a:r>
                  <a:rPr lang="en-US" sz="1500" dirty="0" smtClean="0"/>
                  <a:t>Abstractions of User Programs (Trees)</a:t>
                </a:r>
                <a:endParaRPr lang="en-US" sz="1500" dirty="0"/>
              </a:p>
            </p:txBody>
          </p:sp>
          <p:sp>
            <p:nvSpPr>
              <p:cNvPr id="56" name="TextBox 55"/>
              <p:cNvSpPr txBox="1"/>
              <p:nvPr/>
            </p:nvSpPr>
            <p:spPr>
              <a:xfrm>
                <a:off x="5996835" y="1760158"/>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grpSp>
        <p:sp>
          <p:nvSpPr>
            <p:cNvPr id="57" name="TextBox 56"/>
            <p:cNvSpPr txBox="1"/>
            <p:nvPr/>
          </p:nvSpPr>
          <p:spPr>
            <a:xfrm>
              <a:off x="1896583" y="1607425"/>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cxnSp>
          <p:nvCxnSpPr>
            <p:cNvPr id="28" name="Straight Arrow Connector 27"/>
            <p:cNvCxnSpPr>
              <a:endCxn id="17" idx="1"/>
            </p:cNvCxnSpPr>
            <p:nvPr/>
          </p:nvCxnSpPr>
          <p:spPr>
            <a:xfrm flipV="1">
              <a:off x="5064301" y="3067106"/>
              <a:ext cx="963880" cy="15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15" idx="1"/>
            </p:cNvCxnSpPr>
            <p:nvPr/>
          </p:nvCxnSpPr>
          <p:spPr>
            <a:xfrm flipV="1">
              <a:off x="3468319" y="3082400"/>
              <a:ext cx="410632" cy="670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15" idx="1"/>
            </p:cNvCxnSpPr>
            <p:nvPr/>
          </p:nvCxnSpPr>
          <p:spPr>
            <a:xfrm>
              <a:off x="3468319" y="2706907"/>
              <a:ext cx="410632" cy="375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1572622" y="877993"/>
              <a:ext cx="939115" cy="3024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Spark 2.x</a:t>
              </a:r>
              <a:endParaRPr lang="en-US" sz="1300" dirty="0"/>
            </a:p>
          </p:txBody>
        </p:sp>
      </p:grpSp>
      <p:sp>
        <p:nvSpPr>
          <p:cNvPr id="20" name="Rectangle 19"/>
          <p:cNvSpPr/>
          <p:nvPr/>
        </p:nvSpPr>
        <p:spPr>
          <a:xfrm>
            <a:off x="360043" y="5321151"/>
            <a:ext cx="1651791" cy="6542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SQL Query/DF API</a:t>
            </a:r>
            <a:endParaRPr lang="en-US" dirty="0"/>
          </a:p>
        </p:txBody>
      </p:sp>
      <p:sp>
        <p:nvSpPr>
          <p:cNvPr id="41" name="Rectangle 40"/>
          <p:cNvSpPr/>
          <p:nvPr/>
        </p:nvSpPr>
        <p:spPr>
          <a:xfrm>
            <a:off x="2451850" y="5321151"/>
            <a:ext cx="1651791" cy="654204"/>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Query Plan</a:t>
            </a:r>
            <a:endParaRPr lang="en-US" dirty="0"/>
          </a:p>
        </p:txBody>
      </p:sp>
      <p:sp>
        <p:nvSpPr>
          <p:cNvPr id="42" name="Rectangle 41"/>
          <p:cNvSpPr/>
          <p:nvPr/>
        </p:nvSpPr>
        <p:spPr>
          <a:xfrm>
            <a:off x="4606740" y="5321151"/>
            <a:ext cx="1879797" cy="654204"/>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Optimized Query Plan</a:t>
            </a:r>
            <a:endParaRPr lang="en-US" dirty="0"/>
          </a:p>
        </p:txBody>
      </p:sp>
      <p:sp>
        <p:nvSpPr>
          <p:cNvPr id="43" name="Rectangle 42"/>
          <p:cNvSpPr/>
          <p:nvPr/>
        </p:nvSpPr>
        <p:spPr>
          <a:xfrm>
            <a:off x="7021661" y="5314214"/>
            <a:ext cx="1879797" cy="6542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Code</a:t>
            </a:r>
            <a:endParaRPr lang="en-US" dirty="0"/>
          </a:p>
        </p:txBody>
      </p:sp>
      <p:sp>
        <p:nvSpPr>
          <p:cNvPr id="45" name="Rectangle 44"/>
          <p:cNvSpPr/>
          <p:nvPr/>
        </p:nvSpPr>
        <p:spPr>
          <a:xfrm>
            <a:off x="9478280" y="5314214"/>
            <a:ext cx="1879797" cy="6542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Execution</a:t>
            </a:r>
            <a:endParaRPr lang="en-US" dirty="0">
              <a:solidFill>
                <a:schemeClr val="tx1"/>
              </a:solidFill>
            </a:endParaRPr>
          </a:p>
        </p:txBody>
      </p:sp>
      <p:cxnSp>
        <p:nvCxnSpPr>
          <p:cNvPr id="47" name="Straight Arrow Connector 46"/>
          <p:cNvCxnSpPr/>
          <p:nvPr/>
        </p:nvCxnSpPr>
        <p:spPr>
          <a:xfrm flipV="1">
            <a:off x="1842071" y="5641977"/>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V="1">
            <a:off x="3988994" y="566129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6421265" y="564691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V="1">
            <a:off x="8868501" y="5628329"/>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8452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P spid="43" grpId="0" animBg="1"/>
      <p:bldP spid="4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239004" y="708240"/>
            <a:ext cx="10708739" cy="6463308"/>
          </a:xfrm>
          <a:prstGeom prst="rect">
            <a:avLst/>
          </a:prstGeom>
          <a:noFill/>
        </p:spPr>
        <p:txBody>
          <a:bodyPr wrap="square" rtlCol="0">
            <a:spAutoFit/>
          </a:bodyPr>
          <a:lstStyle/>
          <a:p>
            <a:r>
              <a:rPr lang="en-US" b="1" dirty="0"/>
              <a:t>SQL, DataFrames </a:t>
            </a:r>
            <a:r>
              <a:rPr lang="en-US" dirty="0"/>
              <a:t>are high-level APIs. It means the user programs just describe what data operations are needed without specifying how to execute these operations.</a:t>
            </a:r>
          </a:p>
          <a:p>
            <a:endParaRPr lang="en-US" b="1" dirty="0" smtClean="0"/>
          </a:p>
          <a:p>
            <a:r>
              <a:rPr lang="en-US" b="1" dirty="0" smtClean="0"/>
              <a:t>Optimizer: </a:t>
            </a:r>
            <a:r>
              <a:rPr lang="en-US" dirty="0" smtClean="0"/>
              <a:t>An optimizer can automatically find out the most efficient plan to execute a query.</a:t>
            </a:r>
          </a:p>
          <a:p>
            <a:endParaRPr lang="en-US" b="1" dirty="0" smtClean="0"/>
          </a:p>
          <a:p>
            <a:r>
              <a:rPr lang="en-US" b="1" dirty="0" smtClean="0"/>
              <a:t>Catalyst Optimizer:</a:t>
            </a:r>
          </a:p>
          <a:p>
            <a:pPr marL="742950" lvl="1" indent="-285750">
              <a:buFont typeface="Arial" panose="020B0604020202020204" pitchFamily="34" charset="0"/>
              <a:buChar char="•"/>
            </a:pPr>
            <a:r>
              <a:rPr lang="en-US" dirty="0" smtClean="0"/>
              <a:t>Spark SQL is designed with Catalyst Optimizer which is based on functional programming of Scala. </a:t>
            </a:r>
          </a:p>
          <a:p>
            <a:pPr marL="742950" lvl="1" indent="-285750">
              <a:buFont typeface="Arial" panose="020B0604020202020204" pitchFamily="34" charset="0"/>
              <a:buChar char="•"/>
            </a:pPr>
            <a:r>
              <a:rPr lang="en-US" dirty="0" smtClean="0"/>
              <a:t>Responsible to improve the performance of user programs (SQL Query/DataFrame APIs).</a:t>
            </a:r>
          </a:p>
          <a:p>
            <a:pPr marL="742950" lvl="1" indent="-285750">
              <a:buFont typeface="Arial" panose="020B0604020202020204" pitchFamily="34" charset="0"/>
              <a:buChar char="•"/>
            </a:pPr>
            <a:r>
              <a:rPr lang="en-US" dirty="0" smtClean="0"/>
              <a:t>It converts a query plan into optimized query plan.</a:t>
            </a:r>
          </a:p>
          <a:p>
            <a:pPr marL="742950" lvl="1" indent="-285750">
              <a:buFont typeface="Arial" panose="020B0604020202020204" pitchFamily="34" charset="0"/>
              <a:buChar char="•"/>
            </a:pPr>
            <a:r>
              <a:rPr lang="en-US" dirty="0" smtClean="0"/>
              <a:t>Two main Purpose:</a:t>
            </a:r>
          </a:p>
          <a:p>
            <a:pPr marL="1200150" lvl="2" indent="-285750">
              <a:buFont typeface="Wingdings" panose="05000000000000000000" pitchFamily="2" charset="2"/>
              <a:buChar char="ü"/>
            </a:pPr>
            <a:r>
              <a:rPr lang="en-US" dirty="0" smtClean="0"/>
              <a:t>Add new optimization techniques to solve big data problems.</a:t>
            </a:r>
          </a:p>
          <a:p>
            <a:pPr marL="1200150" lvl="2" indent="-285750">
              <a:buFont typeface="Wingdings" panose="05000000000000000000" pitchFamily="2" charset="2"/>
              <a:buChar char="ü"/>
            </a:pPr>
            <a:r>
              <a:rPr lang="en-US" dirty="0" smtClean="0"/>
              <a:t>Allows developers/spark community to implement and extend the optimizer with new features.</a:t>
            </a:r>
          </a:p>
          <a:p>
            <a:pPr marL="742950" lvl="1" indent="-285750">
              <a:buFont typeface="Arial" panose="020B0604020202020204" pitchFamily="34" charset="0"/>
              <a:buChar char="•"/>
            </a:pPr>
            <a:r>
              <a:rPr lang="en-US" dirty="0" smtClean="0"/>
              <a:t>Offers both rule-based and cost-based optimization (Spark 2.0).</a:t>
            </a:r>
          </a:p>
          <a:p>
            <a:pPr marL="1200150" lvl="2" indent="-285750">
              <a:buFont typeface="Wingdings" panose="05000000000000000000" pitchFamily="2" charset="2"/>
              <a:buChar char="ü"/>
            </a:pPr>
            <a:r>
              <a:rPr lang="en-US" dirty="0" smtClean="0"/>
              <a:t> Rule Based : How to execute the query from a set of defined rules.</a:t>
            </a:r>
          </a:p>
          <a:p>
            <a:pPr marL="1200150" lvl="2" indent="-285750">
              <a:buFont typeface="Wingdings" panose="05000000000000000000" pitchFamily="2" charset="2"/>
              <a:buChar char="ü"/>
            </a:pPr>
            <a:r>
              <a:rPr lang="en-US" dirty="0" smtClean="0"/>
              <a:t>Cost-Based: Generates multiple execution plans and chose the lowest cost plan. </a:t>
            </a:r>
          </a:p>
          <a:p>
            <a:endParaRPr lang="en-US" b="1" dirty="0" smtClean="0"/>
          </a:p>
          <a:p>
            <a:r>
              <a:rPr lang="en-US" b="1" dirty="0" smtClean="0"/>
              <a:t>Tungsten </a:t>
            </a:r>
            <a:r>
              <a:rPr lang="en-US" b="1" dirty="0"/>
              <a:t>Execution Engine</a:t>
            </a:r>
            <a:r>
              <a:rPr lang="en-US" b="1" dirty="0" smtClean="0"/>
              <a:t>: </a:t>
            </a:r>
          </a:p>
          <a:p>
            <a:pPr marL="742950" lvl="1" indent="-285750">
              <a:buFont typeface="Arial" panose="020B0604020202020204" pitchFamily="34" charset="0"/>
              <a:buChar char="•"/>
            </a:pPr>
            <a:r>
              <a:rPr lang="en-US" dirty="0" smtClean="0"/>
              <a:t>Generates code and execute it in the cluster in the distributed fashion.</a:t>
            </a:r>
          </a:p>
          <a:p>
            <a:pPr marL="742950" lvl="1" indent="-285750">
              <a:buFont typeface="Arial" panose="020B0604020202020204" pitchFamily="34" charset="0"/>
              <a:buChar char="•"/>
            </a:pPr>
            <a:r>
              <a:rPr lang="en-US" dirty="0" smtClean="0"/>
              <a:t>The engine builds upon ideas from modern compilers and MPP databases.</a:t>
            </a:r>
            <a:endParaRPr lang="en-US" dirty="0"/>
          </a:p>
          <a:p>
            <a:pPr lvl="3"/>
            <a:endParaRPr lang="en-US" dirty="0" smtClean="0"/>
          </a:p>
          <a:p>
            <a:pPr lvl="3"/>
            <a:r>
              <a:rPr lang="en-US" dirty="0" smtClean="0"/>
              <a:t>      </a:t>
            </a:r>
          </a:p>
          <a:p>
            <a:r>
              <a:rPr lang="en-US" b="1" dirty="0"/>
              <a:t> </a:t>
            </a:r>
            <a:r>
              <a:rPr lang="en-US" b="1" dirty="0" smtClean="0"/>
              <a:t> </a:t>
            </a:r>
            <a:endParaRPr lang="en-US" dirty="0"/>
          </a:p>
          <a:p>
            <a:r>
              <a:rPr lang="en-US" dirty="0" smtClean="0"/>
              <a:t> </a:t>
            </a:r>
            <a:endParaRPr lang="en-US" dirty="0"/>
          </a:p>
        </p:txBody>
      </p:sp>
    </p:spTree>
    <p:extLst>
      <p:ext uri="{BB962C8B-B14F-4D97-AF65-F5344CB8AC3E}">
        <p14:creationId xmlns="" xmlns:p14="http://schemas.microsoft.com/office/powerpoint/2010/main" val="39174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Trees: </a:t>
            </a:r>
            <a:r>
              <a:rPr lang="en-US" sz="4000" dirty="0"/>
              <a:t>Abstractions of Users Programs </a:t>
            </a:r>
          </a:p>
        </p:txBody>
      </p:sp>
      <p:pic>
        <p:nvPicPr>
          <p:cNvPr id="5" name="Picture 4"/>
          <p:cNvPicPr>
            <a:picLocks noChangeAspect="1"/>
          </p:cNvPicPr>
          <p:nvPr/>
        </p:nvPicPr>
        <p:blipFill rotWithShape="1">
          <a:blip r:embed="rId2"/>
          <a:srcRect r="50755"/>
          <a:stretch/>
        </p:blipFill>
        <p:spPr>
          <a:xfrm>
            <a:off x="8979858" y="1518317"/>
            <a:ext cx="2915418" cy="277992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389142" y="1506482"/>
            <a:ext cx="3616023" cy="2675476"/>
          </a:xfrm>
          <a:prstGeom prst="rect">
            <a:avLst/>
          </a:prstGeom>
          <a:effectLst>
            <a:glow rad="139700">
              <a:schemeClr val="accent2">
                <a:satMod val="175000"/>
                <a:alpha val="40000"/>
              </a:schemeClr>
            </a:glow>
          </a:effectLst>
        </p:spPr>
      </p:pic>
      <p:sp>
        <p:nvSpPr>
          <p:cNvPr id="4" name="Right Arrow 3"/>
          <p:cNvSpPr/>
          <p:nvPr/>
        </p:nvSpPr>
        <p:spPr>
          <a:xfrm>
            <a:off x="4213075" y="2400907"/>
            <a:ext cx="1050130" cy="2800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4139709" y="1754576"/>
            <a:ext cx="1392583" cy="646331"/>
          </a:xfrm>
          <a:prstGeom prst="rect">
            <a:avLst/>
          </a:prstGeom>
          <a:noFill/>
        </p:spPr>
        <p:txBody>
          <a:bodyPr wrap="square" rtlCol="0">
            <a:spAutoFit/>
          </a:bodyPr>
          <a:lstStyle/>
          <a:p>
            <a:r>
              <a:rPr lang="en-US" i="1" dirty="0" smtClean="0">
                <a:solidFill>
                  <a:srgbClr val="FF0000"/>
                </a:solidFill>
              </a:rPr>
              <a:t>Identify Expressions</a:t>
            </a:r>
            <a:endParaRPr lang="en-US" i="1" dirty="0">
              <a:solidFill>
                <a:srgbClr val="FF0000"/>
              </a:solidFill>
            </a:endParaRPr>
          </a:p>
        </p:txBody>
      </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pic>
        <p:nvPicPr>
          <p:cNvPr id="10" name="Picture 9"/>
          <p:cNvPicPr>
            <a:picLocks noChangeAspect="1"/>
          </p:cNvPicPr>
          <p:nvPr/>
        </p:nvPicPr>
        <p:blipFill rotWithShape="1">
          <a:blip r:embed="rId2"/>
          <a:srcRect l="49797"/>
          <a:stretch/>
        </p:blipFill>
        <p:spPr>
          <a:xfrm>
            <a:off x="5532292" y="1506482"/>
            <a:ext cx="2972147" cy="2779923"/>
          </a:xfrm>
          <a:prstGeom prst="rect">
            <a:avLst/>
          </a:prstGeom>
          <a:effectLst>
            <a:glow rad="139700">
              <a:schemeClr val="accent2">
                <a:satMod val="175000"/>
                <a:alpha val="40000"/>
              </a:schemeClr>
            </a:glow>
          </a:effectLst>
        </p:spPr>
      </p:pic>
    </p:spTree>
    <p:extLst>
      <p:ext uri="{BB962C8B-B14F-4D97-AF65-F5344CB8AC3E}">
        <p14:creationId xmlns="" xmlns:p14="http://schemas.microsoft.com/office/powerpoint/2010/main" val="262181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sp>
        <p:nvSpPr>
          <p:cNvPr id="50" name="TextBox 49"/>
          <p:cNvSpPr txBox="1"/>
          <p:nvPr/>
        </p:nvSpPr>
        <p:spPr>
          <a:xfrm>
            <a:off x="209002" y="686266"/>
            <a:ext cx="9371603" cy="553998"/>
          </a:xfrm>
          <a:prstGeom prst="rect">
            <a:avLst/>
          </a:prstGeom>
          <a:noFill/>
        </p:spPr>
        <p:txBody>
          <a:bodyPr wrap="square" rtlCol="0">
            <a:spAutoFit/>
          </a:bodyPr>
          <a:lstStyle/>
          <a:p>
            <a:r>
              <a:rPr lang="en-US" sz="1500" dirty="0" smtClean="0"/>
              <a:t>Describe data operation like aggregates, joins, filters etc. and these operations essentially generate a new dataset based on a input dataset.</a:t>
            </a:r>
            <a:endParaRPr lang="en-US" sz="1500" dirty="0"/>
          </a:p>
        </p:txBody>
      </p:sp>
      <p:pic>
        <p:nvPicPr>
          <p:cNvPr id="7" name="Picture 6"/>
          <p:cNvPicPr>
            <a:picLocks noChangeAspect="1"/>
          </p:cNvPicPr>
          <p:nvPr/>
        </p:nvPicPr>
        <p:blipFill rotWithShape="1">
          <a:blip r:embed="rId2"/>
          <a:srcRect t="15788"/>
          <a:stretch/>
        </p:blipFill>
        <p:spPr>
          <a:xfrm>
            <a:off x="1882948" y="1680519"/>
            <a:ext cx="4735768" cy="3603236"/>
          </a:xfrm>
          <a:prstGeom prst="rect">
            <a:avLst/>
          </a:prstGeom>
          <a:effectLst>
            <a:glow rad="139700">
              <a:schemeClr val="accent2">
                <a:satMod val="175000"/>
                <a:alpha val="40000"/>
              </a:schemeClr>
            </a:glow>
          </a:effectLst>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242575357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Query Plan</a:t>
            </a:r>
            <a:endParaRPr lang="en-US" sz="4000" dirty="0"/>
          </a:p>
        </p:txBody>
      </p:sp>
      <p:pic>
        <p:nvPicPr>
          <p:cNvPr id="2" name="Picture 1"/>
          <p:cNvPicPr>
            <a:picLocks noChangeAspect="1"/>
          </p:cNvPicPr>
          <p:nvPr/>
        </p:nvPicPr>
        <p:blipFill rotWithShape="1">
          <a:blip r:embed="rId2"/>
          <a:srcRect t="1301"/>
          <a:stretch/>
        </p:blipFill>
        <p:spPr>
          <a:xfrm>
            <a:off x="683740" y="1054444"/>
            <a:ext cx="9648310" cy="4543939"/>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64458" y="1120346"/>
            <a:ext cx="2397726" cy="715663"/>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307285074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Logical Query Plan</a:t>
            </a:r>
            <a:endParaRPr lang="en-US" sz="4000" dirty="0"/>
          </a:p>
        </p:txBody>
      </p:sp>
      <p:sp>
        <p:nvSpPr>
          <p:cNvPr id="4" name="TextBox 3"/>
          <p:cNvSpPr txBox="1"/>
          <p:nvPr/>
        </p:nvSpPr>
        <p:spPr>
          <a:xfrm>
            <a:off x="354228" y="774357"/>
            <a:ext cx="3846887" cy="369332"/>
          </a:xfrm>
          <a:prstGeom prst="rect">
            <a:avLst/>
          </a:prstGeom>
          <a:noFill/>
        </p:spPr>
        <p:txBody>
          <a:bodyPr wrap="none" rtlCol="0">
            <a:spAutoFit/>
          </a:bodyPr>
          <a:lstStyle/>
          <a:p>
            <a:r>
              <a:rPr lang="en-US" dirty="0" smtClean="0"/>
              <a:t>2 types -  Logical Plan and Physical Plan</a:t>
            </a:r>
            <a:endParaRPr lang="en-US" dirty="0"/>
          </a:p>
        </p:txBody>
      </p:sp>
      <p:pic>
        <p:nvPicPr>
          <p:cNvPr id="5" name="Picture 4"/>
          <p:cNvPicPr>
            <a:picLocks noChangeAspect="1"/>
          </p:cNvPicPr>
          <p:nvPr/>
        </p:nvPicPr>
        <p:blipFill rotWithShape="1">
          <a:blip r:embed="rId2"/>
          <a:srcRect t="13743"/>
          <a:stretch/>
        </p:blipFill>
        <p:spPr>
          <a:xfrm>
            <a:off x="757880" y="1499286"/>
            <a:ext cx="9440562" cy="440336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1363271" y="1499286"/>
            <a:ext cx="914400" cy="361950"/>
          </a:xfrm>
          <a:prstGeom prst="rect">
            <a:avLst/>
          </a:prstGeom>
        </p:spPr>
      </p:pic>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11680108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Physical Query Plan</a:t>
            </a:r>
            <a:endParaRPr lang="en-US" sz="4000" dirty="0"/>
          </a:p>
        </p:txBody>
      </p:sp>
      <p:pic>
        <p:nvPicPr>
          <p:cNvPr id="2" name="Picture 1"/>
          <p:cNvPicPr>
            <a:picLocks noChangeAspect="1"/>
          </p:cNvPicPr>
          <p:nvPr/>
        </p:nvPicPr>
        <p:blipFill rotWithShape="1">
          <a:blip r:embed="rId2"/>
          <a:srcRect t="14182"/>
          <a:stretch/>
        </p:blipFill>
        <p:spPr>
          <a:xfrm>
            <a:off x="140044" y="1202725"/>
            <a:ext cx="9646508" cy="4445008"/>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487191" y="1202725"/>
            <a:ext cx="1019175" cy="438150"/>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397562910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pic>
        <p:nvPicPr>
          <p:cNvPr id="6" name="Picture 5"/>
          <p:cNvPicPr>
            <a:picLocks noChangeAspect="1"/>
          </p:cNvPicPr>
          <p:nvPr/>
        </p:nvPicPr>
        <p:blipFill rotWithShape="1">
          <a:blip r:embed="rId2"/>
          <a:srcRect r="51887"/>
          <a:stretch/>
        </p:blipFill>
        <p:spPr>
          <a:xfrm>
            <a:off x="477795" y="1494828"/>
            <a:ext cx="4748324" cy="3094981"/>
          </a:xfrm>
          <a:prstGeom prst="rect">
            <a:avLst/>
          </a:prstGeom>
          <a:effectLst>
            <a:glow rad="139700">
              <a:schemeClr val="accent2">
                <a:satMod val="175000"/>
                <a:alpha val="40000"/>
              </a:schemeClr>
            </a:glow>
          </a:effectLst>
        </p:spPr>
      </p:pic>
      <p:sp>
        <p:nvSpPr>
          <p:cNvPr id="4" name="TextBox 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
        <p:nvSpPr>
          <p:cNvPr id="2" name="TextBox 1"/>
          <p:cNvSpPr txBox="1"/>
          <p:nvPr/>
        </p:nvSpPr>
        <p:spPr>
          <a:xfrm>
            <a:off x="477795" y="848497"/>
            <a:ext cx="7591950" cy="646331"/>
          </a:xfrm>
          <a:prstGeom prst="rect">
            <a:avLst/>
          </a:prstGeom>
          <a:noFill/>
        </p:spPr>
        <p:txBody>
          <a:bodyPr wrap="none" rtlCol="0">
            <a:spAutoFit/>
          </a:bodyPr>
          <a:lstStyle/>
          <a:p>
            <a:r>
              <a:rPr lang="en-US" dirty="0" smtClean="0"/>
              <a:t>A Transform is a function associated with every tree to implement a single rule.</a:t>
            </a:r>
          </a:p>
          <a:p>
            <a:endParaRPr lang="en-US" dirty="0"/>
          </a:p>
        </p:txBody>
      </p:sp>
      <p:pic>
        <p:nvPicPr>
          <p:cNvPr id="7" name="Picture 6"/>
          <p:cNvPicPr>
            <a:picLocks noChangeAspect="1"/>
          </p:cNvPicPr>
          <p:nvPr/>
        </p:nvPicPr>
        <p:blipFill rotWithShape="1">
          <a:blip r:embed="rId2"/>
          <a:srcRect l="45942" r="31043" b="33101"/>
          <a:stretch/>
        </p:blipFill>
        <p:spPr>
          <a:xfrm>
            <a:off x="5512248" y="2007072"/>
            <a:ext cx="2271368" cy="2070493"/>
          </a:xfrm>
          <a:prstGeom prst="rect">
            <a:avLst/>
          </a:prstGeom>
          <a:effectLst>
            <a:glow rad="139700">
              <a:schemeClr val="accent2">
                <a:satMod val="175000"/>
                <a:alpha val="40000"/>
              </a:schemeClr>
            </a:glow>
          </a:effectLst>
        </p:spPr>
      </p:pic>
      <p:pic>
        <p:nvPicPr>
          <p:cNvPr id="5" name="Picture 4"/>
          <p:cNvPicPr>
            <a:picLocks noChangeAspect="1"/>
          </p:cNvPicPr>
          <p:nvPr/>
        </p:nvPicPr>
        <p:blipFill>
          <a:blip r:embed="rId3"/>
          <a:stretch>
            <a:fillRect/>
          </a:stretch>
        </p:blipFill>
        <p:spPr>
          <a:xfrm>
            <a:off x="4917731" y="2251533"/>
            <a:ext cx="308388" cy="381000"/>
          </a:xfrm>
          <a:prstGeom prst="rect">
            <a:avLst/>
          </a:prstGeom>
        </p:spPr>
      </p:pic>
      <p:pic>
        <p:nvPicPr>
          <p:cNvPr id="8" name="Picture 7"/>
          <p:cNvPicPr>
            <a:picLocks noChangeAspect="1"/>
          </p:cNvPicPr>
          <p:nvPr/>
        </p:nvPicPr>
        <p:blipFill>
          <a:blip r:embed="rId4"/>
          <a:stretch>
            <a:fillRect/>
          </a:stretch>
        </p:blipFill>
        <p:spPr>
          <a:xfrm>
            <a:off x="5512248" y="3420340"/>
            <a:ext cx="361950" cy="657225"/>
          </a:xfrm>
          <a:prstGeom prst="rect">
            <a:avLst/>
          </a:prstGeom>
        </p:spPr>
      </p:pic>
      <p:pic>
        <p:nvPicPr>
          <p:cNvPr id="9" name="Picture 8"/>
          <p:cNvPicPr>
            <a:picLocks noChangeAspect="1"/>
          </p:cNvPicPr>
          <p:nvPr/>
        </p:nvPicPr>
        <p:blipFill rotWithShape="1">
          <a:blip r:embed="rId2"/>
          <a:srcRect l="64417" r="-1"/>
          <a:stretch/>
        </p:blipFill>
        <p:spPr>
          <a:xfrm>
            <a:off x="8069745" y="1494827"/>
            <a:ext cx="3511784" cy="3094981"/>
          </a:xfrm>
          <a:prstGeom prst="rect">
            <a:avLst/>
          </a:prstGeom>
          <a:effectLst>
            <a:glow rad="139700">
              <a:schemeClr val="accent2">
                <a:satMod val="175000"/>
                <a:alpha val="40000"/>
              </a:schemeClr>
            </a:glow>
          </a:effectLst>
        </p:spPr>
      </p:pic>
      <p:pic>
        <p:nvPicPr>
          <p:cNvPr id="11" name="Picture 10"/>
          <p:cNvPicPr>
            <a:picLocks noChangeAspect="1"/>
          </p:cNvPicPr>
          <p:nvPr/>
        </p:nvPicPr>
        <p:blipFill>
          <a:blip r:embed="rId4"/>
          <a:stretch>
            <a:fillRect/>
          </a:stretch>
        </p:blipFill>
        <p:spPr>
          <a:xfrm>
            <a:off x="8069745" y="1907220"/>
            <a:ext cx="361950" cy="657225"/>
          </a:xfrm>
          <a:prstGeom prst="rect">
            <a:avLst/>
          </a:prstGeom>
        </p:spPr>
      </p:pic>
      <p:pic>
        <p:nvPicPr>
          <p:cNvPr id="12" name="Picture 11"/>
          <p:cNvPicPr>
            <a:picLocks noChangeAspect="1"/>
          </p:cNvPicPr>
          <p:nvPr/>
        </p:nvPicPr>
        <p:blipFill>
          <a:blip r:embed="rId5"/>
          <a:stretch>
            <a:fillRect/>
          </a:stretch>
        </p:blipFill>
        <p:spPr>
          <a:xfrm>
            <a:off x="3076057" y="4877055"/>
            <a:ext cx="7143750" cy="1333500"/>
          </a:xfrm>
          <a:prstGeom prst="rect">
            <a:avLst/>
          </a:prstGeom>
          <a:ln>
            <a:solidFill>
              <a:schemeClr val="tx1"/>
            </a:solidFill>
          </a:ln>
        </p:spPr>
      </p:pic>
      <p:cxnSp>
        <p:nvCxnSpPr>
          <p:cNvPr id="14" name="Straight Arrow Connector 13"/>
          <p:cNvCxnSpPr>
            <a:stCxn id="12" idx="0"/>
            <a:endCxn id="7" idx="2"/>
          </p:cNvCxnSpPr>
          <p:nvPr/>
        </p:nvCxnSpPr>
        <p:spPr>
          <a:xfrm flipV="1">
            <a:off x="6647932" y="4077565"/>
            <a:ext cx="0" cy="79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0004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380338" y="767479"/>
            <a:ext cx="3371090" cy="477054"/>
          </a:xfrm>
          <a:prstGeom prst="rect">
            <a:avLst/>
          </a:prstGeom>
          <a:noFill/>
        </p:spPr>
        <p:txBody>
          <a:bodyPr wrap="square" rtlCol="0">
            <a:spAutoFit/>
          </a:bodyPr>
          <a:lstStyle/>
          <a:p>
            <a:r>
              <a:rPr lang="en-US" sz="2500" dirty="0" smtClean="0">
                <a:solidFill>
                  <a:srgbClr val="FF0000"/>
                </a:solidFill>
              </a:rPr>
              <a:t>Predicate Pushdown</a:t>
            </a:r>
            <a:endParaRPr lang="en-US" sz="2500" dirty="0">
              <a:solidFill>
                <a:srgbClr val="FF0000"/>
              </a:solidFill>
            </a:endParaRPr>
          </a:p>
        </p:txBody>
      </p:sp>
      <p:grpSp>
        <p:nvGrpSpPr>
          <p:cNvPr id="11" name="Group 10"/>
          <p:cNvGrpSpPr/>
          <p:nvPr/>
        </p:nvGrpSpPr>
        <p:grpSpPr>
          <a:xfrm>
            <a:off x="1457793" y="1317902"/>
            <a:ext cx="8734831" cy="4470502"/>
            <a:chOff x="1474571" y="1326291"/>
            <a:chExt cx="7936353" cy="3571875"/>
          </a:xfrm>
        </p:grpSpPr>
        <p:pic>
          <p:nvPicPr>
            <p:cNvPr id="2" name="Picture 1"/>
            <p:cNvPicPr>
              <a:picLocks noChangeAspect="1"/>
            </p:cNvPicPr>
            <p:nvPr/>
          </p:nvPicPr>
          <p:blipFill rotWithShape="1">
            <a:blip r:embed="rId2"/>
            <a:srcRect l="2889" t="21548"/>
            <a:stretch/>
          </p:blipFill>
          <p:spPr>
            <a:xfrm>
              <a:off x="1474572" y="1326291"/>
              <a:ext cx="7936351" cy="3571875"/>
            </a:xfrm>
            <a:prstGeom prst="rect">
              <a:avLst/>
            </a:prstGeom>
            <a:effectLst>
              <a:glow rad="139700">
                <a:schemeClr val="accent2">
                  <a:satMod val="175000"/>
                  <a:alpha val="40000"/>
                </a:schemeClr>
              </a:glow>
            </a:effectLst>
          </p:spPr>
        </p:pic>
        <p:pic>
          <p:nvPicPr>
            <p:cNvPr id="6" name="Picture 5"/>
            <p:cNvPicPr>
              <a:picLocks noChangeAspect="1"/>
            </p:cNvPicPr>
            <p:nvPr/>
          </p:nvPicPr>
          <p:blipFill>
            <a:blip r:embed="rId3"/>
            <a:stretch>
              <a:fillRect/>
            </a:stretch>
          </p:blipFill>
          <p:spPr>
            <a:xfrm>
              <a:off x="9163274" y="4707666"/>
              <a:ext cx="247650" cy="190500"/>
            </a:xfrm>
            <a:prstGeom prst="rect">
              <a:avLst/>
            </a:prstGeom>
          </p:spPr>
        </p:pic>
        <p:pic>
          <p:nvPicPr>
            <p:cNvPr id="8" name="Picture 7"/>
            <p:cNvPicPr>
              <a:picLocks noChangeAspect="1"/>
            </p:cNvPicPr>
            <p:nvPr/>
          </p:nvPicPr>
          <p:blipFill>
            <a:blip r:embed="rId4"/>
            <a:stretch>
              <a:fillRect/>
            </a:stretch>
          </p:blipFill>
          <p:spPr>
            <a:xfrm>
              <a:off x="1474571" y="4656794"/>
              <a:ext cx="340294" cy="226036"/>
            </a:xfrm>
            <a:prstGeom prst="rect">
              <a:avLst/>
            </a:prstGeom>
          </p:spPr>
        </p:pic>
      </p:grpSp>
      <p:sp>
        <p:nvSpPr>
          <p:cNvPr id="9" name="TextBox 8"/>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15679488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Spark Components</a:t>
            </a:r>
            <a:endParaRPr lang="en-US" sz="4100" dirty="0">
              <a:solidFill>
                <a:schemeClr val="tx1"/>
              </a:solidFill>
            </a:endParaRPr>
          </a:p>
        </p:txBody>
      </p:sp>
    </p:spTree>
    <p:extLst>
      <p:ext uri="{BB962C8B-B14F-4D97-AF65-F5344CB8AC3E}">
        <p14:creationId xmlns="" xmlns:p14="http://schemas.microsoft.com/office/powerpoint/2010/main" val="17350861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44779" y="691978"/>
            <a:ext cx="2759675" cy="477054"/>
          </a:xfrm>
          <a:prstGeom prst="rect">
            <a:avLst/>
          </a:prstGeom>
          <a:noFill/>
        </p:spPr>
        <p:txBody>
          <a:bodyPr wrap="square" rtlCol="0">
            <a:spAutoFit/>
          </a:bodyPr>
          <a:lstStyle/>
          <a:p>
            <a:r>
              <a:rPr lang="en-US" sz="2500" dirty="0" smtClean="0">
                <a:solidFill>
                  <a:srgbClr val="FF0000"/>
                </a:solidFill>
              </a:rPr>
              <a:t>Constant Folding</a:t>
            </a:r>
            <a:endParaRPr lang="en-US" sz="2500" dirty="0">
              <a:solidFill>
                <a:srgbClr val="FF0000"/>
              </a:solidFill>
            </a:endParaRPr>
          </a:p>
        </p:txBody>
      </p:sp>
      <p:grpSp>
        <p:nvGrpSpPr>
          <p:cNvPr id="4" name="Group 3"/>
          <p:cNvGrpSpPr/>
          <p:nvPr/>
        </p:nvGrpSpPr>
        <p:grpSpPr>
          <a:xfrm>
            <a:off x="1367480" y="1359242"/>
            <a:ext cx="8484973" cy="4316628"/>
            <a:chOff x="1639330" y="1474572"/>
            <a:chExt cx="7842936" cy="3575735"/>
          </a:xfrm>
        </p:grpSpPr>
        <p:pic>
          <p:nvPicPr>
            <p:cNvPr id="5" name="Picture 4"/>
            <p:cNvPicPr>
              <a:picLocks noChangeAspect="1"/>
            </p:cNvPicPr>
            <p:nvPr/>
          </p:nvPicPr>
          <p:blipFill rotWithShape="1">
            <a:blip r:embed="rId2"/>
            <a:srcRect l="3356" t="10618"/>
            <a:stretch/>
          </p:blipFill>
          <p:spPr>
            <a:xfrm>
              <a:off x="1639330" y="1474572"/>
              <a:ext cx="7842936" cy="3575735"/>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9158416" y="4812182"/>
              <a:ext cx="323850" cy="238125"/>
            </a:xfrm>
            <a:prstGeom prst="rect">
              <a:avLst/>
            </a:prstGeom>
          </p:spPr>
        </p:pic>
      </p:grpSp>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25969579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smtClean="0"/>
              <a:t>Transform</a:t>
            </a:r>
            <a:endParaRPr lang="en-US" sz="4000" dirty="0"/>
          </a:p>
        </p:txBody>
      </p:sp>
      <p:sp>
        <p:nvSpPr>
          <p:cNvPr id="7" name="TextBox 6"/>
          <p:cNvSpPr txBox="1"/>
          <p:nvPr/>
        </p:nvSpPr>
        <p:spPr>
          <a:xfrm>
            <a:off x="4003590" y="643671"/>
            <a:ext cx="2759675" cy="477054"/>
          </a:xfrm>
          <a:prstGeom prst="rect">
            <a:avLst/>
          </a:prstGeom>
          <a:noFill/>
        </p:spPr>
        <p:txBody>
          <a:bodyPr wrap="square" rtlCol="0">
            <a:spAutoFit/>
          </a:bodyPr>
          <a:lstStyle/>
          <a:p>
            <a:r>
              <a:rPr lang="en-US" sz="2500" dirty="0" smtClean="0">
                <a:solidFill>
                  <a:srgbClr val="FF0000"/>
                </a:solidFill>
              </a:rPr>
              <a:t>Column Pruning</a:t>
            </a:r>
            <a:endParaRPr lang="en-US" sz="2500" dirty="0">
              <a:solidFill>
                <a:srgbClr val="FF0000"/>
              </a:solidFill>
            </a:endParaRPr>
          </a:p>
        </p:txBody>
      </p:sp>
      <p:grpSp>
        <p:nvGrpSpPr>
          <p:cNvPr id="6" name="Group 5"/>
          <p:cNvGrpSpPr/>
          <p:nvPr/>
        </p:nvGrpSpPr>
        <p:grpSpPr>
          <a:xfrm>
            <a:off x="1363071" y="1250780"/>
            <a:ext cx="8505859" cy="4869934"/>
            <a:chOff x="1293340" y="1061310"/>
            <a:chExt cx="7923255" cy="4610100"/>
          </a:xfrm>
        </p:grpSpPr>
        <p:pic>
          <p:nvPicPr>
            <p:cNvPr id="2" name="Picture 1"/>
            <p:cNvPicPr>
              <a:picLocks noChangeAspect="1"/>
            </p:cNvPicPr>
            <p:nvPr/>
          </p:nvPicPr>
          <p:blipFill rotWithShape="1">
            <a:blip r:embed="rId2"/>
            <a:srcRect l="4166"/>
            <a:stretch/>
          </p:blipFill>
          <p:spPr>
            <a:xfrm>
              <a:off x="1293340" y="1061310"/>
              <a:ext cx="7923255" cy="4610100"/>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856705" y="5379309"/>
              <a:ext cx="228600" cy="276006"/>
            </a:xfrm>
            <a:prstGeom prst="rect">
              <a:avLst/>
            </a:prstGeom>
          </p:spPr>
        </p:pic>
        <p:pic>
          <p:nvPicPr>
            <p:cNvPr id="5" name="Picture 4"/>
            <p:cNvPicPr>
              <a:picLocks noChangeAspect="1"/>
            </p:cNvPicPr>
            <p:nvPr/>
          </p:nvPicPr>
          <p:blipFill rotWithShape="1">
            <a:blip r:embed="rId4"/>
            <a:srcRect r="4348"/>
            <a:stretch/>
          </p:blipFill>
          <p:spPr>
            <a:xfrm>
              <a:off x="1293340" y="1213315"/>
              <a:ext cx="4794422" cy="870509"/>
            </a:xfrm>
            <a:prstGeom prst="rect">
              <a:avLst/>
            </a:prstGeom>
          </p:spPr>
        </p:pic>
      </p:gr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190222262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978" y="1788977"/>
            <a:ext cx="4901512" cy="3554819"/>
          </a:xfrm>
          <a:prstGeom prst="rect">
            <a:avLst/>
          </a:prstGeom>
          <a:noFill/>
        </p:spPr>
        <p:txBody>
          <a:bodyPr wrap="square" rtlCol="0">
            <a:spAutoFit/>
          </a:bodyPr>
          <a:lstStyle/>
          <a:p>
            <a:r>
              <a:rPr lang="en-US" sz="2500" dirty="0" smtClean="0"/>
              <a:t>--SQL Query</a:t>
            </a:r>
          </a:p>
          <a:p>
            <a:r>
              <a:rPr lang="en-US" sz="2500" dirty="0" smtClean="0"/>
              <a:t>select count(*) from orders</a:t>
            </a:r>
          </a:p>
          <a:p>
            <a:r>
              <a:rPr lang="en-US" sz="2500" dirty="0"/>
              <a:t>w</a:t>
            </a:r>
            <a:r>
              <a:rPr lang="en-US" sz="2500" dirty="0" smtClean="0"/>
              <a:t>here </a:t>
            </a:r>
            <a:r>
              <a:rPr lang="en-US" sz="2500" dirty="0" err="1" smtClean="0"/>
              <a:t>order_cust_id</a:t>
            </a:r>
            <a:r>
              <a:rPr lang="en-US" sz="2500" dirty="0" smtClean="0"/>
              <a:t> = 1000</a:t>
            </a:r>
          </a:p>
          <a:p>
            <a:endParaRPr lang="en-US" sz="2500" dirty="0"/>
          </a:p>
          <a:p>
            <a:r>
              <a:rPr lang="en-US" sz="2500" dirty="0" smtClean="0"/>
              <a:t>   OR</a:t>
            </a:r>
          </a:p>
          <a:p>
            <a:endParaRPr lang="en-US" sz="2500" dirty="0" smtClean="0"/>
          </a:p>
          <a:p>
            <a:r>
              <a:rPr lang="en-US" sz="2500" dirty="0" smtClean="0"/>
              <a:t>--DataFrame API</a:t>
            </a:r>
            <a:endParaRPr lang="en-US" sz="2500" dirty="0"/>
          </a:p>
          <a:p>
            <a:r>
              <a:rPr lang="en-US" sz="2500" dirty="0" err="1"/>
              <a:t>ord.select</a:t>
            </a:r>
            <a:r>
              <a:rPr lang="en-US" sz="2500" dirty="0"/>
              <a:t>(</a:t>
            </a:r>
            <a:r>
              <a:rPr lang="en-US" sz="2500" dirty="0" err="1"/>
              <a:t>ord.order_customer_id</a:t>
            </a:r>
            <a:r>
              <a:rPr lang="en-US" sz="2500" dirty="0"/>
              <a:t> == 1000).count()</a:t>
            </a:r>
          </a:p>
        </p:txBody>
      </p:sp>
      <p:sp>
        <p:nvSpPr>
          <p:cNvPr id="6" name="Rounded Rectangle 5"/>
          <p:cNvSpPr/>
          <p:nvPr/>
        </p:nvSpPr>
        <p:spPr>
          <a:xfrm>
            <a:off x="7231809" y="4332142"/>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8" name="Rounded Rectangle 7"/>
          <p:cNvSpPr/>
          <p:nvPr/>
        </p:nvSpPr>
        <p:spPr>
          <a:xfrm>
            <a:off x="7231808" y="3655095"/>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9" name="Rounded Rectangle 8"/>
          <p:cNvSpPr/>
          <p:nvPr/>
        </p:nvSpPr>
        <p:spPr>
          <a:xfrm>
            <a:off x="7231808" y="2909570"/>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0" name="Rounded Rectangle 9"/>
          <p:cNvSpPr/>
          <p:nvPr/>
        </p:nvSpPr>
        <p:spPr>
          <a:xfrm>
            <a:off x="7231808" y="220798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12" name="Straight Arrow Connector 11"/>
          <p:cNvCxnSpPr>
            <a:stCxn id="6" idx="0"/>
          </p:cNvCxnSpPr>
          <p:nvPr/>
        </p:nvCxnSpPr>
        <p:spPr>
          <a:xfrm flipH="1" flipV="1">
            <a:off x="7866122" y="41658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018522" y="43182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6713" y="2731000"/>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62001" y="3444853"/>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8111460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smtClean="0"/>
              <a:t/>
            </a:r>
            <a:br>
              <a:rPr lang="en-US" sz="4000" b="1" dirty="0" smtClean="0"/>
            </a:br>
            <a:r>
              <a:rPr lang="en-US" sz="4000" b="1" dirty="0" smtClean="0"/>
              <a:t>Volcano </a:t>
            </a:r>
            <a:r>
              <a:rPr lang="en-US" sz="4000" b="1" dirty="0"/>
              <a:t>Iterator Model: </a:t>
            </a:r>
            <a:br>
              <a:rPr lang="en-US" sz="4000" b="1" dirty="0"/>
            </a:br>
            <a:endParaRPr lang="en-US" sz="4000" dirty="0"/>
          </a:p>
        </p:txBody>
      </p:sp>
      <p:sp>
        <p:nvSpPr>
          <p:cNvPr id="5" name="TextBox 4"/>
          <p:cNvSpPr txBox="1"/>
          <p:nvPr/>
        </p:nvSpPr>
        <p:spPr>
          <a:xfrm>
            <a:off x="593124" y="953873"/>
            <a:ext cx="3739979" cy="646331"/>
          </a:xfrm>
          <a:prstGeom prst="rect">
            <a:avLst/>
          </a:prstGeom>
          <a:noFill/>
        </p:spPr>
        <p:txBody>
          <a:bodyPr wrap="square" rtlCol="0">
            <a:spAutoFit/>
          </a:bodyPr>
          <a:lstStyle/>
          <a:p>
            <a:r>
              <a:rPr lang="en-US" dirty="0"/>
              <a:t>s</a:t>
            </a:r>
            <a:r>
              <a:rPr lang="en-US" dirty="0" smtClean="0"/>
              <a:t>elect count(*) from orders</a:t>
            </a:r>
          </a:p>
          <a:p>
            <a:r>
              <a:rPr lang="en-US" dirty="0"/>
              <a:t>w</a:t>
            </a:r>
            <a:r>
              <a:rPr lang="en-US" dirty="0" smtClean="0"/>
              <a:t>here </a:t>
            </a:r>
            <a:r>
              <a:rPr lang="en-US" dirty="0" err="1" smtClean="0"/>
              <a:t>order_cust_id</a:t>
            </a:r>
            <a:r>
              <a:rPr lang="en-US" dirty="0" smtClean="0"/>
              <a:t> = 1000</a:t>
            </a:r>
            <a:endParaRPr lang="en-US" dirty="0"/>
          </a:p>
        </p:txBody>
      </p:sp>
      <p:pic>
        <p:nvPicPr>
          <p:cNvPr id="2" name="Picture 1"/>
          <p:cNvPicPr>
            <a:picLocks noChangeAspect="1"/>
          </p:cNvPicPr>
          <p:nvPr/>
        </p:nvPicPr>
        <p:blipFill rotWithShape="1">
          <a:blip r:embed="rId2"/>
          <a:srcRect l="7841"/>
          <a:stretch/>
        </p:blipFill>
        <p:spPr>
          <a:xfrm>
            <a:off x="5972431" y="1300715"/>
            <a:ext cx="4898167" cy="3790950"/>
          </a:xfrm>
          <a:prstGeom prst="rect">
            <a:avLst/>
          </a:prstGeom>
          <a:ln>
            <a:solidFill>
              <a:schemeClr val="bg1">
                <a:lumMod val="85000"/>
              </a:schemeClr>
            </a:solidFill>
          </a:ln>
        </p:spPr>
      </p:pic>
      <p:sp>
        <p:nvSpPr>
          <p:cNvPr id="7" name="Rectangle 6"/>
          <p:cNvSpPr/>
          <p:nvPr/>
        </p:nvSpPr>
        <p:spPr>
          <a:xfrm>
            <a:off x="-82378" y="1934171"/>
            <a:ext cx="4415481" cy="1754326"/>
          </a:xfrm>
          <a:prstGeom prst="rect">
            <a:avLst/>
          </a:prstGeom>
        </p:spPr>
        <p:txBody>
          <a:bodyPr wrap="square">
            <a:spAutoFit/>
          </a:bodyPr>
          <a:lstStyle/>
          <a:p>
            <a:pPr lvl="1" algn="just"/>
            <a:r>
              <a:rPr lang="en-US" dirty="0"/>
              <a:t>Each operator in the query plan would implement an iterator interface that takes in the records from the operator below it, tries to do some processing and output that record optionally to the operator above it.</a:t>
            </a:r>
          </a:p>
        </p:txBody>
      </p:sp>
      <p:sp>
        <p:nvSpPr>
          <p:cNvPr id="16" name="Rounded Rectangle 15"/>
          <p:cNvSpPr/>
          <p:nvPr/>
        </p:nvSpPr>
        <p:spPr>
          <a:xfrm>
            <a:off x="2430163" y="5812653"/>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a:t>
            </a:r>
            <a:endParaRPr lang="en-US" dirty="0"/>
          </a:p>
        </p:txBody>
      </p:sp>
      <p:sp>
        <p:nvSpPr>
          <p:cNvPr id="17" name="Rounded Rectangle 16"/>
          <p:cNvSpPr/>
          <p:nvPr/>
        </p:nvSpPr>
        <p:spPr>
          <a:xfrm>
            <a:off x="2430162" y="513560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a:t>
            </a:r>
            <a:endParaRPr lang="en-US" dirty="0"/>
          </a:p>
        </p:txBody>
      </p:sp>
      <p:sp>
        <p:nvSpPr>
          <p:cNvPr id="18" name="Rounded Rectangle 17"/>
          <p:cNvSpPr/>
          <p:nvPr/>
        </p:nvSpPr>
        <p:spPr>
          <a:xfrm>
            <a:off x="2430162" y="4390081"/>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a:t>
            </a:r>
            <a:endParaRPr lang="en-US" dirty="0"/>
          </a:p>
        </p:txBody>
      </p:sp>
      <p:sp>
        <p:nvSpPr>
          <p:cNvPr id="19" name="Rounded Rectangle 18"/>
          <p:cNvSpPr/>
          <p:nvPr/>
        </p:nvSpPr>
        <p:spPr>
          <a:xfrm>
            <a:off x="2430162" y="3688497"/>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a:t>
            </a:r>
            <a:endParaRPr lang="en-US" dirty="0"/>
          </a:p>
        </p:txBody>
      </p:sp>
      <p:cxnSp>
        <p:nvCxnSpPr>
          <p:cNvPr id="20" name="Straight Arrow Connector 19"/>
          <p:cNvCxnSpPr>
            <a:stCxn id="16" idx="0"/>
            <a:endCxn id="17" idx="2"/>
          </p:cNvCxnSpPr>
          <p:nvPr/>
        </p:nvCxnSpPr>
        <p:spPr>
          <a:xfrm flipH="1" flipV="1">
            <a:off x="3064476" y="56463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216876" y="57987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085067" y="421151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060355" y="4925364"/>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71410293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r>
              <a:rPr lang="en-US" sz="4000" b="1" dirty="0"/>
              <a:t/>
            </a:r>
            <a:br>
              <a:rPr lang="en-US" sz="4000" b="1" dirty="0"/>
            </a:br>
            <a:r>
              <a:rPr lang="en-US" sz="4000" b="1" dirty="0"/>
              <a:t>Volcano Iterator Model: </a:t>
            </a:r>
            <a:br>
              <a:rPr lang="en-US" sz="4000" b="1" dirty="0"/>
            </a:br>
            <a:endParaRPr lang="en-US" sz="4000" dirty="0"/>
          </a:p>
        </p:txBody>
      </p:sp>
      <p:sp>
        <p:nvSpPr>
          <p:cNvPr id="2" name="TextBox 1"/>
          <p:cNvSpPr txBox="1"/>
          <p:nvPr/>
        </p:nvSpPr>
        <p:spPr>
          <a:xfrm>
            <a:off x="230658" y="832021"/>
            <a:ext cx="10544433" cy="3970318"/>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smtClean="0"/>
              <a:t>Spark 1.6</a:t>
            </a:r>
          </a:p>
          <a:p>
            <a:pPr marL="742950" lvl="1" indent="-285750" algn="just">
              <a:buFont typeface="Arial" panose="020B0604020202020204" pitchFamily="34" charset="0"/>
              <a:buChar char="•"/>
            </a:pPr>
            <a:r>
              <a:rPr lang="en-US" dirty="0" smtClean="0"/>
              <a:t>Each operator in the query plan would implement an iterator interface that takes in the records from the operator below it, tries to do some processing and output that record optionally to the operator above it.</a:t>
            </a:r>
          </a:p>
          <a:p>
            <a:pPr marL="742950" lvl="1" indent="-285750">
              <a:buFont typeface="Arial" panose="020B0604020202020204" pitchFamily="34" charset="0"/>
              <a:buChar char="•"/>
            </a:pPr>
            <a:r>
              <a:rPr lang="en-US" dirty="0" smtClean="0"/>
              <a:t>Advantages:</a:t>
            </a:r>
          </a:p>
          <a:p>
            <a:pPr marL="1200150" lvl="2" indent="-285750" algn="just">
              <a:buFont typeface="Wingdings" panose="05000000000000000000" pitchFamily="2" charset="2"/>
              <a:buChar char="ü"/>
            </a:pPr>
            <a:r>
              <a:rPr lang="en-US" dirty="0" smtClean="0"/>
              <a:t>Each operator is independent from each other. So it is easy to write when we introduce a new operator and we no need to worry about how it interacts with all the other operators.</a:t>
            </a:r>
          </a:p>
          <a:p>
            <a:pPr marL="1200150" lvl="2" indent="-285750" algn="just">
              <a:buFont typeface="Wingdings" panose="05000000000000000000" pitchFamily="2" charset="2"/>
              <a:buChar char="ü"/>
            </a:pPr>
            <a:r>
              <a:rPr lang="en-US" dirty="0"/>
              <a:t>N</a:t>
            </a:r>
            <a:r>
              <a:rPr lang="en-US" dirty="0" smtClean="0"/>
              <a:t>o need to worry about the operators before it or after it.    </a:t>
            </a:r>
          </a:p>
          <a:p>
            <a:pPr marL="742950" lvl="1" indent="-285750">
              <a:buFont typeface="Arial" panose="020B0604020202020204" pitchFamily="34" charset="0"/>
              <a:buChar char="•"/>
            </a:pPr>
            <a:r>
              <a:rPr lang="en-US" dirty="0" smtClean="0"/>
              <a:t> Disadvantages: </a:t>
            </a:r>
          </a:p>
          <a:p>
            <a:pPr marL="1200150" lvl="2" indent="-285750" algn="just">
              <a:buFont typeface="Wingdings" panose="05000000000000000000" pitchFamily="2" charset="2"/>
              <a:buChar char="ü"/>
            </a:pPr>
            <a:r>
              <a:rPr lang="en-US" dirty="0" smtClean="0"/>
              <a:t>Too many virtual function calls. Since we are agnostic to the operator that is below, we have no idea where the input data is coming from.</a:t>
            </a:r>
          </a:p>
          <a:p>
            <a:pPr marL="1200150" lvl="2" indent="-285750" algn="just">
              <a:buFont typeface="Wingdings" panose="05000000000000000000" pitchFamily="2" charset="2"/>
              <a:buChar char="ü"/>
            </a:pPr>
            <a:r>
              <a:rPr lang="en-US" dirty="0" smtClean="0"/>
              <a:t>Extensive memory access: Each operator has to write the intermediate row that its trying to send to the upstream operator into memory. So there is memory read or writes bottleneck.</a:t>
            </a:r>
          </a:p>
          <a:p>
            <a:pPr marL="1200150" lvl="2" indent="-285750" algn="just">
              <a:buFont typeface="Wingdings" panose="05000000000000000000" pitchFamily="2" charset="2"/>
              <a:buChar char="ü"/>
            </a:pPr>
            <a:r>
              <a:rPr lang="en-US" dirty="0" smtClean="0"/>
              <a:t>Can’t take advantage of modern CPU features like SIMD, pipelining, prefetching etc.</a:t>
            </a:r>
            <a:endParaRPr lang="en-US" dirty="0"/>
          </a:p>
        </p:txBody>
      </p:sp>
    </p:spTree>
    <p:extLst>
      <p:ext uri="{BB962C8B-B14F-4D97-AF65-F5344CB8AC3E}">
        <p14:creationId xmlns="" xmlns:p14="http://schemas.microsoft.com/office/powerpoint/2010/main" val="105082310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Whole-stage Code Generation – Spark 2.0 Tungsten Engine</a:t>
            </a:r>
            <a:endParaRPr lang="en-US" sz="3100" dirty="0"/>
          </a:p>
        </p:txBody>
      </p:sp>
      <p:sp>
        <p:nvSpPr>
          <p:cNvPr id="5" name="TextBox 4"/>
          <p:cNvSpPr txBox="1"/>
          <p:nvPr/>
        </p:nvSpPr>
        <p:spPr>
          <a:xfrm>
            <a:off x="313038" y="741071"/>
            <a:ext cx="1088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Idea is to make Spark as a Compiler (Spark would try to generate code that look like hand optimized code)</a:t>
            </a:r>
          </a:p>
          <a:p>
            <a:pPr marL="285750" indent="-285750">
              <a:buFont typeface="Arial" panose="020B0604020202020204" pitchFamily="34" charset="0"/>
              <a:buChar char="•"/>
            </a:pPr>
            <a:r>
              <a:rPr lang="en-US" dirty="0" smtClean="0"/>
              <a:t>Fusing Operators together so the generator code looks like hand optimized code.</a:t>
            </a:r>
          </a:p>
          <a:p>
            <a:pPr marL="742950" lvl="1" indent="-285750">
              <a:buFont typeface="Wingdings" panose="05000000000000000000" pitchFamily="2" charset="2"/>
              <a:buChar char="ü"/>
            </a:pPr>
            <a:r>
              <a:rPr lang="en-US" dirty="0" smtClean="0"/>
              <a:t>Identify chain of operators (“stages”)</a:t>
            </a:r>
          </a:p>
          <a:p>
            <a:pPr marL="742950" lvl="1" indent="-285750">
              <a:buFont typeface="Wingdings" panose="05000000000000000000" pitchFamily="2" charset="2"/>
              <a:buChar char="ü"/>
            </a:pPr>
            <a:r>
              <a:rPr lang="en-US" dirty="0" smtClean="0"/>
              <a:t>Compile each stage into a single function</a:t>
            </a:r>
          </a:p>
          <a:p>
            <a:pPr marL="742950" lvl="1" indent="-285750">
              <a:buFont typeface="Wingdings" panose="05000000000000000000" pitchFamily="2" charset="2"/>
              <a:buChar char="ü"/>
            </a:pPr>
            <a:r>
              <a:rPr lang="en-US" dirty="0" smtClean="0"/>
              <a:t>Better performance as if hand built system just to </a:t>
            </a:r>
            <a:r>
              <a:rPr lang="en-US" dirty="0"/>
              <a:t>r</a:t>
            </a:r>
            <a:r>
              <a:rPr lang="en-US" dirty="0" smtClean="0"/>
              <a:t>un your given query. </a:t>
            </a:r>
          </a:p>
          <a:p>
            <a:pPr marL="742950" lvl="1" indent="-285750">
              <a:buFont typeface="Wingdings" panose="05000000000000000000" pitchFamily="2" charset="2"/>
              <a:buChar char="ü"/>
            </a:pPr>
            <a:endParaRPr lang="en-US" dirty="0"/>
          </a:p>
        </p:txBody>
      </p:sp>
      <p:grpSp>
        <p:nvGrpSpPr>
          <p:cNvPr id="38" name="Group 37"/>
          <p:cNvGrpSpPr/>
          <p:nvPr/>
        </p:nvGrpSpPr>
        <p:grpSpPr>
          <a:xfrm>
            <a:off x="823782" y="2509298"/>
            <a:ext cx="8781537" cy="2328047"/>
            <a:chOff x="963825" y="2780684"/>
            <a:chExt cx="8781537" cy="2328047"/>
          </a:xfrm>
        </p:grpSpPr>
        <p:sp>
          <p:nvSpPr>
            <p:cNvPr id="6" name="Rectangle 5"/>
            <p:cNvSpPr/>
            <p:nvPr/>
          </p:nvSpPr>
          <p:spPr>
            <a:xfrm>
              <a:off x="6298824" y="3089187"/>
              <a:ext cx="3446538" cy="1754326"/>
            </a:xfrm>
            <a:prstGeom prst="rect">
              <a:avLst/>
            </a:prstGeom>
            <a:solidFill>
              <a:schemeClr val="bg1">
                <a:lumMod val="95000"/>
              </a:schemeClr>
            </a:solidFill>
            <a:ln>
              <a:solidFill>
                <a:schemeClr val="bg1">
                  <a:lumMod val="85000"/>
                </a:schemeClr>
              </a:solidFill>
            </a:ln>
          </p:spPr>
          <p:txBody>
            <a:bodyPr wrap="square">
              <a:spAutoFit/>
            </a:bodyPr>
            <a:lstStyle/>
            <a:p>
              <a:r>
                <a:rPr lang="en-US" dirty="0" err="1"/>
                <a:t>var</a:t>
              </a:r>
              <a:r>
                <a:rPr lang="en-US" dirty="0"/>
                <a:t> count = 0</a:t>
              </a:r>
            </a:p>
            <a:p>
              <a:r>
                <a:rPr lang="en-US" dirty="0" smtClean="0"/>
                <a:t>for (</a:t>
              </a:r>
              <a:r>
                <a:rPr lang="en-US" dirty="0" err="1" smtClean="0"/>
                <a:t>order_cust_id</a:t>
              </a:r>
              <a:r>
                <a:rPr lang="en-US" dirty="0" smtClean="0"/>
                <a:t> </a:t>
              </a:r>
              <a:r>
                <a:rPr lang="en-US" dirty="0"/>
                <a:t>in </a:t>
              </a:r>
              <a:r>
                <a:rPr lang="en-US" dirty="0" smtClean="0"/>
                <a:t>orders) </a:t>
              </a:r>
              <a:r>
                <a:rPr lang="en-US" dirty="0"/>
                <a:t>{</a:t>
              </a:r>
            </a:p>
            <a:p>
              <a:r>
                <a:rPr lang="en-US" dirty="0" smtClean="0"/>
                <a:t>  </a:t>
              </a:r>
              <a:r>
                <a:rPr lang="en-US" dirty="0"/>
                <a:t>if </a:t>
              </a:r>
              <a:r>
                <a:rPr lang="en-US" dirty="0" smtClean="0"/>
                <a:t>(</a:t>
              </a:r>
              <a:r>
                <a:rPr lang="en-US" dirty="0" err="1" smtClean="0"/>
                <a:t>order_cust_id</a:t>
              </a:r>
              <a:r>
                <a:rPr lang="en-US" dirty="0" smtClean="0"/>
                <a:t> </a:t>
              </a:r>
              <a:r>
                <a:rPr lang="en-US" dirty="0"/>
                <a:t>== 1000) {</a:t>
              </a:r>
            </a:p>
            <a:p>
              <a:r>
                <a:rPr lang="en-US" dirty="0" smtClean="0"/>
                <a:t>    </a:t>
              </a:r>
              <a:r>
                <a:rPr lang="en-US" dirty="0"/>
                <a:t>count += 1</a:t>
              </a:r>
            </a:p>
            <a:p>
              <a:r>
                <a:rPr lang="en-US" dirty="0" smtClean="0"/>
                <a:t>  </a:t>
              </a:r>
              <a:r>
                <a:rPr lang="en-US" dirty="0"/>
                <a:t>}</a:t>
              </a:r>
            </a:p>
            <a:p>
              <a:r>
                <a:rPr lang="en-US" dirty="0" smtClean="0"/>
                <a:t>}</a:t>
              </a:r>
              <a:endParaRPr lang="en-US" dirty="0"/>
            </a:p>
          </p:txBody>
        </p:sp>
        <p:sp>
          <p:nvSpPr>
            <p:cNvPr id="15" name="Rounded Rectangle 14"/>
            <p:cNvSpPr/>
            <p:nvPr/>
          </p:nvSpPr>
          <p:spPr>
            <a:xfrm>
              <a:off x="963825" y="4726215"/>
              <a:ext cx="3311611" cy="38251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Scan (~For Loop)</a:t>
              </a:r>
              <a:endParaRPr lang="en-US" dirty="0"/>
            </a:p>
          </p:txBody>
        </p:sp>
        <p:sp>
          <p:nvSpPr>
            <p:cNvPr id="16" name="Rounded Rectangle 15"/>
            <p:cNvSpPr/>
            <p:nvPr/>
          </p:nvSpPr>
          <p:spPr>
            <a:xfrm>
              <a:off x="963825" y="4050345"/>
              <a:ext cx="3245709" cy="33291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 Filter Condition)</a:t>
              </a:r>
              <a:endParaRPr lang="en-US" dirty="0"/>
            </a:p>
          </p:txBody>
        </p:sp>
        <p:sp>
          <p:nvSpPr>
            <p:cNvPr id="17" name="Rounded Rectangle 16"/>
            <p:cNvSpPr/>
            <p:nvPr/>
          </p:nvSpPr>
          <p:spPr>
            <a:xfrm>
              <a:off x="963825" y="3456555"/>
              <a:ext cx="3278660" cy="308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(No Column to project)</a:t>
              </a:r>
              <a:endParaRPr lang="en-US" dirty="0"/>
            </a:p>
          </p:txBody>
        </p:sp>
        <p:sp>
          <p:nvSpPr>
            <p:cNvPr id="18" name="Rounded Rectangle 17"/>
            <p:cNvSpPr/>
            <p:nvPr/>
          </p:nvSpPr>
          <p:spPr>
            <a:xfrm>
              <a:off x="963826" y="2780684"/>
              <a:ext cx="3245709" cy="30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Aggregate ( ~ count)</a:t>
              </a:r>
              <a:endParaRPr lang="en-US" dirty="0"/>
            </a:p>
          </p:txBody>
        </p:sp>
        <p:sp>
          <p:nvSpPr>
            <p:cNvPr id="23" name="Right Arrow 22"/>
            <p:cNvSpPr/>
            <p:nvPr/>
          </p:nvSpPr>
          <p:spPr>
            <a:xfrm>
              <a:off x="4602857" y="3671404"/>
              <a:ext cx="1460159" cy="3789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5" name="TextBox 34"/>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274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661" y="728558"/>
            <a:ext cx="10995320" cy="3847207"/>
          </a:xfrm>
          <a:prstGeom prst="rect">
            <a:avLst/>
          </a:prstGeom>
          <a:noFill/>
        </p:spPr>
        <p:txBody>
          <a:bodyPr wrap="square" rtlCol="0">
            <a:spAutoFit/>
          </a:bodyPr>
          <a:lstStyle/>
          <a:p>
            <a:pPr lvl="1"/>
            <a:r>
              <a:rPr lang="en-US" b="1" dirty="0" smtClean="0"/>
              <a:t>Volcano vs Hand Optimized Code (Whole-stage):</a:t>
            </a:r>
          </a:p>
          <a:p>
            <a:pPr marL="1200150" lvl="2" indent="-285750" algn="just">
              <a:spcAft>
                <a:spcPts val="600"/>
              </a:spcAft>
              <a:buFont typeface="Arial" panose="020B0604020202020204" pitchFamily="34" charset="0"/>
              <a:buChar char="•"/>
            </a:pPr>
            <a:r>
              <a:rPr lang="en-US" b="1" dirty="0" smtClean="0"/>
              <a:t>No Function Virtual Dispatches: </a:t>
            </a:r>
            <a:r>
              <a:rPr lang="en-US" dirty="0" smtClean="0"/>
              <a:t>In the Volcano model, to process a tuple would require calling the next() function at least once. These function calls are implemented by the compiler as virtual function dispatches. The hand-written optimized code, on the other hand, does not have a single function call.</a:t>
            </a:r>
          </a:p>
          <a:p>
            <a:pPr marL="1200150" lvl="2" indent="-285750" algn="just">
              <a:spcAft>
                <a:spcPts val="600"/>
              </a:spcAft>
              <a:buFont typeface="Arial" panose="020B0604020202020204" pitchFamily="34" charset="0"/>
              <a:buChar char="•"/>
            </a:pPr>
            <a:r>
              <a:rPr lang="en-US" b="1" dirty="0" smtClean="0"/>
              <a:t>Intermediate data memory vs </a:t>
            </a:r>
            <a:r>
              <a:rPr lang="en-US" b="1" dirty="0"/>
              <a:t>CPU registers:  </a:t>
            </a:r>
            <a:r>
              <a:rPr lang="en-US" dirty="0"/>
              <a:t>In the Volcano model, each time an operator passes a tuple to another operator, it requires putting the tuple in memory (function call stack). In the hand-written version, by contrast, the compiler (JVM JIT in this case) actually places the intermediate data in CPU registers. Again, the number of cycles it takes the CPU to access data in memory is orders of magnitude larger than in registers</a:t>
            </a:r>
            <a:r>
              <a:rPr lang="en-US" dirty="0" smtClean="0"/>
              <a:t>.</a:t>
            </a:r>
          </a:p>
          <a:p>
            <a:pPr marL="1200150" lvl="2" indent="-285750" algn="just">
              <a:buFont typeface="Arial" panose="020B0604020202020204" pitchFamily="34" charset="0"/>
              <a:buChar char="•"/>
            </a:pPr>
            <a:r>
              <a:rPr lang="en-US" b="1" dirty="0" smtClean="0"/>
              <a:t>Modern CPU Features: </a:t>
            </a:r>
            <a:r>
              <a:rPr lang="en-US" dirty="0" smtClean="0"/>
              <a:t>Volcano model is unable to use modern CPU features due to its complex function call graphs. Modern compilers are incredible efficient when compiling and executing simple for loops.          </a:t>
            </a:r>
          </a:p>
          <a:p>
            <a:pPr lvl="1"/>
            <a:r>
              <a:rPr lang="en-US" dirty="0" smtClean="0"/>
              <a:t> </a:t>
            </a:r>
            <a:endParaRPr lang="en-US" dirty="0"/>
          </a:p>
        </p:txBody>
      </p:sp>
    </p:spTree>
    <p:extLst>
      <p:ext uri="{BB962C8B-B14F-4D97-AF65-F5344CB8AC3E}">
        <p14:creationId xmlns="" xmlns:p14="http://schemas.microsoft.com/office/powerpoint/2010/main" val="30184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633019" y="1993557"/>
            <a:ext cx="4829401" cy="1342999"/>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Benchmark</a:t>
            </a:r>
            <a:endParaRPr lang="en-US" sz="3500" b="1" dirty="0">
              <a:solidFill>
                <a:schemeClr val="tx1"/>
              </a:solidFill>
            </a:endParaRPr>
          </a:p>
        </p:txBody>
      </p:sp>
    </p:spTree>
    <p:extLst>
      <p:ext uri="{BB962C8B-B14F-4D97-AF65-F5344CB8AC3E}">
        <p14:creationId xmlns="" xmlns:p14="http://schemas.microsoft.com/office/powerpoint/2010/main" val="265015960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558" y="316666"/>
            <a:ext cx="10995320" cy="6463308"/>
          </a:xfrm>
          <a:prstGeom prst="rect">
            <a:avLst/>
          </a:prstGeom>
          <a:noFill/>
        </p:spPr>
        <p:txBody>
          <a:bodyPr wrap="square" rtlCol="0">
            <a:spAutoFit/>
          </a:bodyPr>
          <a:lstStyle/>
          <a:p>
            <a:pPr lvl="1"/>
            <a:r>
              <a:rPr lang="en-US" b="1" dirty="0" smtClean="0"/>
              <a:t>Lets check the performance with an example – </a:t>
            </a:r>
            <a:r>
              <a:rPr lang="en-US" dirty="0" smtClean="0"/>
              <a:t>Add one billion Numbers ?</a:t>
            </a:r>
          </a:p>
          <a:p>
            <a:pPr lvl="1"/>
            <a:endParaRPr lang="en-US" dirty="0" smtClean="0"/>
          </a:p>
          <a:p>
            <a:pPr lvl="1"/>
            <a:r>
              <a:rPr lang="en-US" dirty="0" err="1"/>
              <a:t>def</a:t>
            </a:r>
            <a:r>
              <a:rPr lang="en-US" dirty="0"/>
              <a:t> </a:t>
            </a:r>
            <a:r>
              <a:rPr lang="en-US" dirty="0" smtClean="0"/>
              <a:t>benchmark(version):</a:t>
            </a:r>
            <a:endParaRPr lang="en-US" dirty="0"/>
          </a:p>
          <a:p>
            <a:pPr lvl="1"/>
            <a:r>
              <a:rPr lang="en-US" dirty="0"/>
              <a:t>	start = </a:t>
            </a:r>
            <a:r>
              <a:rPr lang="en-US" dirty="0" smtClean="0"/>
              <a:t>time</a:t>
            </a:r>
            <a:r>
              <a:rPr lang="en-US" dirty="0"/>
              <a:t>()</a:t>
            </a:r>
          </a:p>
          <a:p>
            <a:pPr lvl="1"/>
            <a:r>
              <a:rPr lang="en-US" dirty="0"/>
              <a:t>	</a:t>
            </a:r>
            <a:r>
              <a:rPr lang="en-US" dirty="0" err="1" smtClean="0"/>
              <a:t>spark.range</a:t>
            </a:r>
            <a:r>
              <a:rPr lang="en-US" dirty="0" smtClean="0"/>
              <a:t>(1000 </a:t>
            </a:r>
            <a:r>
              <a:rPr lang="en-US" dirty="0"/>
              <a:t>* 1000 * 1000).select(sum("id")).show()</a:t>
            </a:r>
          </a:p>
          <a:p>
            <a:pPr lvl="1"/>
            <a:r>
              <a:rPr lang="en-US" dirty="0"/>
              <a:t>	end = time()</a:t>
            </a:r>
          </a:p>
          <a:p>
            <a:pPr lvl="1"/>
            <a:r>
              <a:rPr lang="en-US" dirty="0"/>
              <a:t>	elapsed = </a:t>
            </a:r>
            <a:r>
              <a:rPr lang="en-US" dirty="0" smtClean="0"/>
              <a:t>end-start</a:t>
            </a:r>
            <a:endParaRPr lang="en-US" dirty="0"/>
          </a:p>
          <a:p>
            <a:pPr lvl="1"/>
            <a:r>
              <a:rPr lang="en-US" dirty="0"/>
              <a:t>	</a:t>
            </a:r>
            <a:r>
              <a:rPr lang="en-US" dirty="0" smtClean="0"/>
              <a:t>print(elapsed)</a:t>
            </a:r>
          </a:p>
          <a:p>
            <a:pPr lvl="1"/>
            <a:endParaRPr lang="en-US" dirty="0" smtClean="0"/>
          </a:p>
          <a:p>
            <a:pPr lvl="1"/>
            <a:r>
              <a:rPr lang="en-US" b="1" dirty="0" smtClean="0"/>
              <a:t>Spark 1.6:</a:t>
            </a:r>
          </a:p>
          <a:p>
            <a:pPr lvl="1"/>
            <a:r>
              <a:rPr lang="en-US" dirty="0" err="1"/>
              <a:t>spark.conf.set</a:t>
            </a:r>
            <a:r>
              <a:rPr lang="en-US" dirty="0"/>
              <a:t>("spark.sql.codegen.</a:t>
            </a:r>
            <a:r>
              <a:rPr lang="en-US" dirty="0" err="1"/>
              <a:t>wholeStage</a:t>
            </a:r>
            <a:r>
              <a:rPr lang="en-US" dirty="0" smtClean="0"/>
              <a:t>",False)</a:t>
            </a:r>
          </a:p>
          <a:p>
            <a:pPr lvl="1"/>
            <a:r>
              <a:rPr lang="en-US" dirty="0"/>
              <a:t>benchmark('1.6</a:t>
            </a:r>
            <a:r>
              <a:rPr lang="en-US" dirty="0" smtClean="0"/>
              <a:t>')</a:t>
            </a:r>
            <a:endParaRPr lang="en-US" dirty="0"/>
          </a:p>
          <a:p>
            <a:pPr lvl="1"/>
            <a:r>
              <a:rPr lang="en-US" i="1" dirty="0" smtClean="0"/>
              <a:t>Total Time: 10.4 </a:t>
            </a:r>
            <a:r>
              <a:rPr lang="en-US" i="1" dirty="0" err="1" smtClean="0"/>
              <a:t>secs</a:t>
            </a:r>
            <a:endParaRPr lang="en-US" i="1" dirty="0" smtClean="0"/>
          </a:p>
          <a:p>
            <a:pPr lvl="1"/>
            <a:endParaRPr lang="en-US" i="1" dirty="0"/>
          </a:p>
          <a:p>
            <a:pPr lvl="1"/>
            <a:r>
              <a:rPr lang="en-US" b="1" dirty="0"/>
              <a:t>Spark </a:t>
            </a:r>
            <a:r>
              <a:rPr lang="en-US" b="1" dirty="0" smtClean="0"/>
              <a:t>2.0:</a:t>
            </a:r>
            <a:endParaRPr lang="en-US" b="1" dirty="0"/>
          </a:p>
          <a:p>
            <a:pPr lvl="1"/>
            <a:r>
              <a:rPr lang="en-US" dirty="0" err="1"/>
              <a:t>spark.conf.set</a:t>
            </a:r>
            <a:r>
              <a:rPr lang="en-US" dirty="0"/>
              <a:t>("spark.sql.codegen.</a:t>
            </a:r>
            <a:r>
              <a:rPr lang="en-US" dirty="0" err="1"/>
              <a:t>wholeStage</a:t>
            </a:r>
            <a:r>
              <a:rPr lang="en-US" dirty="0" smtClean="0"/>
              <a:t>",True)</a:t>
            </a:r>
            <a:endParaRPr lang="en-US" dirty="0"/>
          </a:p>
          <a:p>
            <a:pPr lvl="1"/>
            <a:r>
              <a:rPr lang="en-US" dirty="0" smtClean="0"/>
              <a:t>benchmark(</a:t>
            </a:r>
            <a:r>
              <a:rPr lang="en-US" dirty="0"/>
              <a:t>'</a:t>
            </a:r>
            <a:r>
              <a:rPr lang="en-US" dirty="0" smtClean="0"/>
              <a:t>2.0')</a:t>
            </a:r>
            <a:endParaRPr lang="en-US" dirty="0"/>
          </a:p>
          <a:p>
            <a:pPr lvl="1"/>
            <a:r>
              <a:rPr lang="en-US" i="1" dirty="0"/>
              <a:t>Total Time: </a:t>
            </a:r>
            <a:r>
              <a:rPr lang="en-US" i="1" dirty="0" smtClean="0"/>
              <a:t>0.4 </a:t>
            </a:r>
            <a:r>
              <a:rPr lang="en-US" i="1" dirty="0" err="1"/>
              <a:t>secs</a:t>
            </a:r>
            <a:endParaRPr lang="en-US" i="1" dirty="0"/>
          </a:p>
          <a:p>
            <a:pPr lvl="1"/>
            <a:endParaRPr lang="en-US" i="1"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smtClean="0"/>
          </a:p>
          <a:p>
            <a:pPr lvl="2"/>
            <a:r>
              <a:rPr lang="en-US" dirty="0"/>
              <a:t> </a:t>
            </a:r>
            <a:r>
              <a:rPr lang="en-US" dirty="0" smtClean="0"/>
              <a:t>         </a:t>
            </a:r>
          </a:p>
          <a:p>
            <a:pPr lvl="1"/>
            <a:r>
              <a:rPr lang="en-US" dirty="0"/>
              <a:t> </a:t>
            </a:r>
          </a:p>
        </p:txBody>
      </p:sp>
    </p:spTree>
    <p:extLst>
      <p:ext uri="{BB962C8B-B14F-4D97-AF65-F5344CB8AC3E}">
        <p14:creationId xmlns="" xmlns:p14="http://schemas.microsoft.com/office/powerpoint/2010/main" val="2003383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2" y="917657"/>
            <a:ext cx="11178745" cy="3970318"/>
          </a:xfrm>
          <a:prstGeom prst="rect">
            <a:avLst/>
          </a:prstGeom>
        </p:spPr>
        <p:txBody>
          <a:bodyPr wrap="square">
            <a:spAutoFit/>
          </a:bodyPr>
          <a:lstStyle/>
          <a:p>
            <a:r>
              <a:rPr lang="en-US" b="1" dirty="0" smtClean="0"/>
              <a:t>explain(extended=False):</a:t>
            </a:r>
          </a:p>
          <a:p>
            <a:pPr marL="742950" lvl="1" indent="-285750">
              <a:buFont typeface="Arial" panose="020B0604020202020204" pitchFamily="34" charset="0"/>
              <a:buChar char="•"/>
            </a:pPr>
            <a:r>
              <a:rPr lang="en-US" dirty="0" smtClean="0"/>
              <a:t>Prints </a:t>
            </a:r>
            <a:r>
              <a:rPr lang="en-US" dirty="0"/>
              <a:t>the (logical and physical) plans to the console for debugging purpose</a:t>
            </a:r>
            <a:r>
              <a:rPr lang="en-US" dirty="0" smtClean="0"/>
              <a:t>.</a:t>
            </a:r>
          </a:p>
          <a:p>
            <a:pPr marL="742950" lvl="1" indent="-285750">
              <a:buFont typeface="Arial" panose="020B0604020202020204" pitchFamily="34" charset="0"/>
              <a:buChar char="•"/>
            </a:pPr>
            <a:r>
              <a:rPr lang="en-US" dirty="0" smtClean="0"/>
              <a:t>Extended is a Boolean parameter. </a:t>
            </a:r>
          </a:p>
          <a:p>
            <a:pPr lvl="1"/>
            <a:r>
              <a:rPr lang="en-US" dirty="0"/>
              <a:t> </a:t>
            </a:r>
            <a:r>
              <a:rPr lang="en-US" dirty="0" smtClean="0"/>
              <a:t>     default : False. </a:t>
            </a:r>
            <a:r>
              <a:rPr lang="en-US" dirty="0"/>
              <a:t>If </a:t>
            </a:r>
            <a:r>
              <a:rPr lang="en-US" dirty="0" smtClean="0"/>
              <a:t>False, it prints </a:t>
            </a:r>
            <a:r>
              <a:rPr lang="en-US" dirty="0"/>
              <a:t>only the physical plan</a:t>
            </a:r>
            <a:r>
              <a:rPr lang="en-US" dirty="0" smtClean="0"/>
              <a:t>.</a:t>
            </a:r>
          </a:p>
          <a:p>
            <a:pPr lvl="1"/>
            <a:r>
              <a:rPr lang="en-US" dirty="0" smtClean="0"/>
              <a:t>      If True, </a:t>
            </a:r>
            <a:r>
              <a:rPr lang="en-US" dirty="0"/>
              <a:t>it prints </a:t>
            </a:r>
            <a:r>
              <a:rPr lang="en-US" dirty="0" smtClean="0"/>
              <a:t>all – Parsed </a:t>
            </a:r>
            <a:r>
              <a:rPr lang="en-US" dirty="0"/>
              <a:t>Logical Plan, Analyzed Logical Plan, Optimized Logical Plan and Physical </a:t>
            </a:r>
            <a:r>
              <a:rPr lang="en-US" dirty="0" smtClean="0"/>
              <a:t>Plan.</a:t>
            </a:r>
          </a:p>
          <a:p>
            <a:pPr marL="742950" lvl="1" indent="-285750">
              <a:buFont typeface="Arial" panose="020B0604020202020204" pitchFamily="34" charset="0"/>
              <a:buChar char="•"/>
            </a:pPr>
            <a:r>
              <a:rPr lang="en-US" dirty="0" smtClean="0"/>
              <a:t>Explain function is extended for whole-stage code generation.</a:t>
            </a:r>
          </a:p>
          <a:p>
            <a:pPr marL="742950" lvl="1" indent="-285750">
              <a:buFont typeface="Arial" panose="020B0604020202020204" pitchFamily="34" charset="0"/>
              <a:buChar char="•"/>
            </a:pPr>
            <a:r>
              <a:rPr lang="en-US" dirty="0"/>
              <a:t>When an operator has a star around it (*), whole-stage code generation is enabled. In the following </a:t>
            </a:r>
            <a:r>
              <a:rPr lang="en-US" dirty="0" smtClean="0"/>
              <a:t>example, </a:t>
            </a:r>
            <a:r>
              <a:rPr lang="en-US" dirty="0"/>
              <a:t>Range, Filter, and the two Aggregates are both running with whole-stage code generation. Exchange does not have whole-stage code generation because it is sending data across the network.</a:t>
            </a:r>
          </a:p>
          <a:p>
            <a:pPr marL="742950" lvl="1" indent="-285750">
              <a:buFont typeface="Arial" panose="020B0604020202020204" pitchFamily="34" charset="0"/>
              <a:buChar char="•"/>
            </a:pPr>
            <a:endParaRPr lang="en-US" dirty="0" smtClean="0"/>
          </a:p>
          <a:p>
            <a:endParaRPr lang="en-US" dirty="0" smtClean="0"/>
          </a:p>
          <a:p>
            <a:r>
              <a:rPr lang="en-US" dirty="0" smtClean="0"/>
              <a:t>Ex – </a:t>
            </a:r>
            <a:endParaRPr lang="en-US" dirty="0"/>
          </a:p>
          <a:p>
            <a:r>
              <a:rPr lang="en-US" dirty="0" err="1" smtClean="0"/>
              <a:t>spark.conf.set</a:t>
            </a:r>
            <a:r>
              <a:rPr lang="en-US" dirty="0"/>
              <a:t>("spark.sql.codegen.</a:t>
            </a:r>
            <a:r>
              <a:rPr lang="en-US" dirty="0" err="1"/>
              <a:t>wholeStage</a:t>
            </a:r>
            <a:r>
              <a:rPr lang="en-US" dirty="0"/>
              <a:t>",True)                                                              </a:t>
            </a:r>
            <a:endParaRPr lang="en-US" dirty="0" smtClean="0"/>
          </a:p>
          <a:p>
            <a:r>
              <a:rPr lang="en-US" dirty="0" err="1" smtClean="0"/>
              <a:t>spark.range</a:t>
            </a:r>
            <a:r>
              <a:rPr lang="en-US" dirty="0" smtClean="0"/>
              <a:t>(1000</a:t>
            </a:r>
            <a:r>
              <a:rPr lang="en-US" dirty="0"/>
              <a:t>).filter("id &gt; 100").</a:t>
            </a:r>
            <a:r>
              <a:rPr lang="en-US" dirty="0" err="1"/>
              <a:t>selectExpr</a:t>
            </a:r>
            <a:r>
              <a:rPr lang="en-US" dirty="0"/>
              <a:t>("sum(id)").explain()</a:t>
            </a:r>
          </a:p>
        </p:txBody>
      </p:sp>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smtClean="0"/>
              <a:t>Understanding the Execution Plan</a:t>
            </a:r>
            <a:endParaRPr lang="en-US" sz="3100" dirty="0"/>
          </a:p>
        </p:txBody>
      </p:sp>
    </p:spTree>
    <p:extLst>
      <p:ext uri="{BB962C8B-B14F-4D97-AF65-F5344CB8AC3E}">
        <p14:creationId xmlns="" xmlns:p14="http://schemas.microsoft.com/office/powerpoint/2010/main" val="34476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549" y="3301338"/>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8549" y="1399306"/>
            <a:ext cx="104700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328549" y="2365166"/>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 Core</a:t>
            </a:r>
          </a:p>
        </p:txBody>
      </p:sp>
      <p:pic>
        <p:nvPicPr>
          <p:cNvPr id="7" name="Picture 6"/>
          <p:cNvPicPr>
            <a:picLocks noChangeAspect="1"/>
          </p:cNvPicPr>
          <p:nvPr/>
        </p:nvPicPr>
        <p:blipFill>
          <a:blip r:embed="rId2" cstate="print"/>
          <a:stretch>
            <a:fillRect/>
          </a:stretch>
        </p:blipFill>
        <p:spPr>
          <a:xfrm>
            <a:off x="929398" y="3451108"/>
            <a:ext cx="1143680" cy="484232"/>
          </a:xfrm>
          <a:prstGeom prst="rect">
            <a:avLst/>
          </a:prstGeom>
        </p:spPr>
      </p:pic>
      <p:pic>
        <p:nvPicPr>
          <p:cNvPr id="8" name="Picture 7"/>
          <p:cNvPicPr>
            <a:picLocks noChangeAspect="1"/>
          </p:cNvPicPr>
          <p:nvPr/>
        </p:nvPicPr>
        <p:blipFill>
          <a:blip r:embed="rId3"/>
          <a:stretch>
            <a:fillRect/>
          </a:stretch>
        </p:blipFill>
        <p:spPr>
          <a:xfrm>
            <a:off x="2444408" y="3451108"/>
            <a:ext cx="1199575" cy="484232"/>
          </a:xfrm>
          <a:prstGeom prst="rect">
            <a:avLst/>
          </a:prstGeom>
        </p:spPr>
      </p:pic>
      <p:pic>
        <p:nvPicPr>
          <p:cNvPr id="9" name="Picture 8"/>
          <p:cNvPicPr>
            <a:picLocks noChangeAspect="1"/>
          </p:cNvPicPr>
          <p:nvPr/>
        </p:nvPicPr>
        <p:blipFill>
          <a:blip r:embed="rId4"/>
          <a:stretch>
            <a:fillRect/>
          </a:stretch>
        </p:blipFill>
        <p:spPr>
          <a:xfrm>
            <a:off x="3959121" y="3439233"/>
            <a:ext cx="627864" cy="490519"/>
          </a:xfrm>
          <a:prstGeom prst="rect">
            <a:avLst/>
          </a:prstGeom>
        </p:spPr>
      </p:pic>
      <p:pic>
        <p:nvPicPr>
          <p:cNvPr id="10" name="Picture 9"/>
          <p:cNvPicPr>
            <a:picLocks noChangeAspect="1"/>
          </p:cNvPicPr>
          <p:nvPr/>
        </p:nvPicPr>
        <p:blipFill>
          <a:blip r:embed="rId5" cstate="print"/>
          <a:stretch>
            <a:fillRect/>
          </a:stretch>
        </p:blipFill>
        <p:spPr>
          <a:xfrm>
            <a:off x="4902123" y="3451108"/>
            <a:ext cx="438426" cy="484232"/>
          </a:xfrm>
          <a:prstGeom prst="rect">
            <a:avLst/>
          </a:prstGeom>
        </p:spPr>
      </p:pic>
      <p:sp>
        <p:nvSpPr>
          <p:cNvPr id="11" name="Rectangle 10"/>
          <p:cNvSpPr/>
          <p:nvPr/>
        </p:nvSpPr>
        <p:spPr>
          <a:xfrm>
            <a:off x="4404351" y="1397327"/>
            <a:ext cx="1509251"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2" name="Rectangle 11"/>
          <p:cNvSpPr/>
          <p:nvPr/>
        </p:nvSpPr>
        <p:spPr>
          <a:xfrm>
            <a:off x="3048367" y="1397327"/>
            <a:ext cx="127339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13" name="Rectangle 12"/>
          <p:cNvSpPr/>
          <p:nvPr/>
        </p:nvSpPr>
        <p:spPr>
          <a:xfrm>
            <a:off x="1501238" y="1417117"/>
            <a:ext cx="1413394"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a:p>
            <a:pPr algn="ctr"/>
            <a:r>
              <a:rPr lang="en-US" dirty="0"/>
              <a:t>STREAMING</a:t>
            </a:r>
          </a:p>
        </p:txBody>
      </p:sp>
      <p:sp>
        <p:nvSpPr>
          <p:cNvPr id="5" name="Rectangle 4"/>
          <p:cNvSpPr/>
          <p:nvPr/>
        </p:nvSpPr>
        <p:spPr>
          <a:xfrm>
            <a:off x="5994575" y="1113596"/>
            <a:ext cx="6096000" cy="3801041"/>
          </a:xfrm>
          <a:prstGeom prst="rect">
            <a:avLst/>
          </a:prstGeom>
        </p:spPr>
        <p:txBody>
          <a:bodyPr>
            <a:spAutoFit/>
          </a:bodyPr>
          <a:lstStyle/>
          <a:p>
            <a:pPr algn="just"/>
            <a:r>
              <a:rPr lang="en-US" b="1" dirty="0">
                <a:solidFill>
                  <a:srgbClr val="212121"/>
                </a:solidFill>
                <a:latin typeface="Roboto"/>
              </a:rPr>
              <a:t>Spark Modules</a:t>
            </a:r>
          </a:p>
          <a:p>
            <a:pPr marL="285750" indent="-285750" algn="just">
              <a:spcBef>
                <a:spcPts val="600"/>
              </a:spcBef>
              <a:buFont typeface="Arial" panose="020B0604020202020204" pitchFamily="34" charset="0"/>
              <a:buChar char="•"/>
            </a:pPr>
            <a:r>
              <a:rPr lang="en-US" dirty="0" smtClean="0">
                <a:solidFill>
                  <a:srgbClr val="212121"/>
                </a:solidFill>
                <a:latin typeface="Roboto"/>
              </a:rPr>
              <a:t>Core </a:t>
            </a:r>
            <a:r>
              <a:rPr lang="en-US" dirty="0">
                <a:solidFill>
                  <a:srgbClr val="212121"/>
                </a:solidFill>
                <a:latin typeface="Roboto"/>
              </a:rPr>
              <a:t>- Transformations and Actions -APIs such as map, reduce, join, filter etc. They typically work on RDD</a:t>
            </a:r>
          </a:p>
          <a:p>
            <a:pPr marL="285750" indent="-285750" algn="just">
              <a:spcBef>
                <a:spcPts val="600"/>
              </a:spcBef>
              <a:buFont typeface="Arial" panose="020B0604020202020204" pitchFamily="34" charset="0"/>
              <a:buChar char="•"/>
            </a:pPr>
            <a:r>
              <a:rPr lang="en-US" dirty="0">
                <a:solidFill>
                  <a:srgbClr val="212121"/>
                </a:solidFill>
                <a:latin typeface="Roboto"/>
              </a:rPr>
              <a:t>Spark SQL and Data Frames -APIs and Spark SQL interface for batch processing on top of Data Frames or Data Sets(not available for Python)</a:t>
            </a:r>
          </a:p>
          <a:p>
            <a:pPr marL="285750" indent="-285750" algn="just">
              <a:spcBef>
                <a:spcPts val="600"/>
              </a:spcBef>
              <a:buFont typeface="Arial" panose="020B0604020202020204" pitchFamily="34" charset="0"/>
              <a:buChar char="•"/>
            </a:pPr>
            <a:r>
              <a:rPr lang="en-US" dirty="0">
                <a:solidFill>
                  <a:srgbClr val="212121"/>
                </a:solidFill>
                <a:latin typeface="Roboto"/>
              </a:rPr>
              <a:t>Structured Streaming - APIs and Spark SQL interface for stream data processing on top of Data Frames</a:t>
            </a:r>
          </a:p>
          <a:p>
            <a:pPr marL="285750" indent="-285750" algn="just">
              <a:spcBef>
                <a:spcPts val="600"/>
              </a:spcBef>
              <a:buFont typeface="Arial" panose="020B0604020202020204" pitchFamily="34" charset="0"/>
              <a:buChar char="•"/>
            </a:pPr>
            <a:r>
              <a:rPr lang="en-US" dirty="0">
                <a:solidFill>
                  <a:srgbClr val="212121"/>
                </a:solidFill>
                <a:latin typeface="Roboto"/>
              </a:rPr>
              <a:t>Machine Learning Pipelines - Machine Learning data pipelines to apply Machine Learning algorithms on top of Data Frames</a:t>
            </a:r>
          </a:p>
          <a:p>
            <a:pPr marL="285750" indent="-285750" algn="just">
              <a:spcBef>
                <a:spcPts val="600"/>
              </a:spcBef>
              <a:buFont typeface="Arial" panose="020B0604020202020204" pitchFamily="34" charset="0"/>
              <a:buChar char="•"/>
            </a:pPr>
            <a:r>
              <a:rPr lang="en-US" dirty="0" err="1">
                <a:solidFill>
                  <a:srgbClr val="212121"/>
                </a:solidFill>
                <a:latin typeface="Roboto"/>
              </a:rPr>
              <a:t>GraphX</a:t>
            </a:r>
            <a:r>
              <a:rPr lang="en-US" dirty="0">
                <a:solidFill>
                  <a:srgbClr val="212121"/>
                </a:solidFill>
                <a:latin typeface="Roboto"/>
              </a:rPr>
              <a:t> </a:t>
            </a:r>
            <a:r>
              <a:rPr lang="en-US" dirty="0" smtClean="0">
                <a:solidFill>
                  <a:srgbClr val="212121"/>
                </a:solidFill>
                <a:latin typeface="Roboto"/>
              </a:rPr>
              <a:t>– For graphs and graph-parallel computation.</a:t>
            </a:r>
            <a:endParaRPr lang="en-US" b="0" i="0" dirty="0">
              <a:solidFill>
                <a:srgbClr val="212121"/>
              </a:solidFill>
              <a:effectLst/>
              <a:latin typeface="Roboto"/>
            </a:endParaRPr>
          </a:p>
        </p:txBody>
      </p:sp>
    </p:spTree>
    <p:extLst>
      <p:ext uri="{BB962C8B-B14F-4D97-AF65-F5344CB8AC3E}">
        <p14:creationId xmlns="" xmlns:p14="http://schemas.microsoft.com/office/powerpoint/2010/main" val="29442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2" grpId="0" animBg="1"/>
      <p:bldP spid="13" grpId="0" animBg="1"/>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369" y="534572"/>
            <a:ext cx="7104185" cy="477054"/>
          </a:xfrm>
          <a:prstGeom prst="rect">
            <a:avLst/>
          </a:prstGeom>
          <a:noFill/>
        </p:spPr>
        <p:txBody>
          <a:bodyPr wrap="square" rtlCol="0">
            <a:spAutoFit/>
          </a:bodyPr>
          <a:lstStyle/>
          <a:p>
            <a:r>
              <a:rPr lang="en-US" sz="2500" dirty="0" smtClean="0"/>
              <a:t>Operator Benchmarks : Processing Cost/row in ns.</a:t>
            </a:r>
            <a:endParaRPr lang="en-US" sz="2500" dirty="0"/>
          </a:p>
        </p:txBody>
      </p:sp>
      <p:graphicFrame>
        <p:nvGraphicFramePr>
          <p:cNvPr id="8" name="Table 7"/>
          <p:cNvGraphicFramePr>
            <a:graphicFrameLocks noGrp="1"/>
          </p:cNvGraphicFramePr>
          <p:nvPr>
            <p:extLst/>
          </p:nvPr>
        </p:nvGraphicFramePr>
        <p:xfrm>
          <a:off x="1159803" y="1507457"/>
          <a:ext cx="8127999" cy="36068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pPr algn="ctr"/>
                      <a:r>
                        <a:rPr lang="en-US" dirty="0" smtClean="0"/>
                        <a:t>primitive</a:t>
                      </a:r>
                      <a:endParaRPr lang="en-US" dirty="0"/>
                    </a:p>
                  </a:txBody>
                  <a:tcPr/>
                </a:tc>
                <a:tc>
                  <a:txBody>
                    <a:bodyPr/>
                    <a:lstStyle/>
                    <a:p>
                      <a:pPr algn="ctr"/>
                      <a:r>
                        <a:rPr lang="en-US" dirty="0" smtClean="0"/>
                        <a:t>Spark 1.6</a:t>
                      </a:r>
                      <a:endParaRPr lang="en-US" dirty="0"/>
                    </a:p>
                  </a:txBody>
                  <a:tcPr/>
                </a:tc>
                <a:tc>
                  <a:txBody>
                    <a:bodyPr/>
                    <a:lstStyle/>
                    <a:p>
                      <a:pPr algn="ctr"/>
                      <a:r>
                        <a:rPr lang="en-US" dirty="0" smtClean="0"/>
                        <a:t>Spark 2.0</a:t>
                      </a:r>
                      <a:endParaRPr lang="en-US" dirty="0"/>
                    </a:p>
                  </a:txBody>
                  <a:tcPr/>
                </a:tc>
              </a:tr>
              <a:tr h="370840">
                <a:tc>
                  <a:txBody>
                    <a:bodyPr/>
                    <a:lstStyle/>
                    <a:p>
                      <a:r>
                        <a:rPr lang="en-US" dirty="0" smtClean="0"/>
                        <a:t>filter</a:t>
                      </a:r>
                      <a:endParaRPr lang="en-US" dirty="0"/>
                    </a:p>
                  </a:txBody>
                  <a:tcPr/>
                </a:tc>
                <a:tc>
                  <a:txBody>
                    <a:bodyPr/>
                    <a:lstStyle/>
                    <a:p>
                      <a:pPr algn="ctr"/>
                      <a:r>
                        <a:rPr lang="en-US" dirty="0" smtClean="0"/>
                        <a:t>15</a:t>
                      </a:r>
                      <a:endParaRPr lang="en-US" dirty="0"/>
                    </a:p>
                  </a:txBody>
                  <a:tcPr/>
                </a:tc>
                <a:tc>
                  <a:txBody>
                    <a:bodyPr/>
                    <a:lstStyle/>
                    <a:p>
                      <a:pPr algn="ctr"/>
                      <a:r>
                        <a:rPr lang="en-US" dirty="0" smtClean="0"/>
                        <a:t>1.1</a:t>
                      </a:r>
                      <a:endParaRPr lang="en-US" dirty="0"/>
                    </a:p>
                  </a:txBody>
                  <a:tcPr/>
                </a:tc>
              </a:tr>
              <a:tr h="370840">
                <a:tc>
                  <a:txBody>
                    <a:bodyPr/>
                    <a:lstStyle/>
                    <a:p>
                      <a:r>
                        <a:rPr lang="en-US" dirty="0" smtClean="0"/>
                        <a:t>sum w/o group</a:t>
                      </a:r>
                      <a:endParaRPr lang="en-US" dirty="0"/>
                    </a:p>
                  </a:txBody>
                  <a:tcPr/>
                </a:tc>
                <a:tc>
                  <a:txBody>
                    <a:bodyPr/>
                    <a:lstStyle/>
                    <a:p>
                      <a:pPr algn="ctr"/>
                      <a:r>
                        <a:rPr lang="en-US" dirty="0" smtClean="0"/>
                        <a:t>14</a:t>
                      </a:r>
                      <a:endParaRPr lang="en-US" dirty="0"/>
                    </a:p>
                  </a:txBody>
                  <a:tcPr/>
                </a:tc>
                <a:tc>
                  <a:txBody>
                    <a:bodyPr/>
                    <a:lstStyle/>
                    <a:p>
                      <a:pPr algn="ctr"/>
                      <a:r>
                        <a:rPr lang="en-US" dirty="0" smtClean="0"/>
                        <a:t>0.9</a:t>
                      </a:r>
                      <a:endParaRPr lang="en-US" dirty="0"/>
                    </a:p>
                  </a:txBody>
                  <a:tcPr/>
                </a:tc>
              </a:tr>
              <a:tr h="370840">
                <a:tc>
                  <a:txBody>
                    <a:bodyPr/>
                    <a:lstStyle/>
                    <a:p>
                      <a:r>
                        <a:rPr lang="en-US" dirty="0" smtClean="0"/>
                        <a:t>sum w/ group</a:t>
                      </a:r>
                      <a:endParaRPr lang="en-US" dirty="0"/>
                    </a:p>
                  </a:txBody>
                  <a:tcPr/>
                </a:tc>
                <a:tc>
                  <a:txBody>
                    <a:bodyPr/>
                    <a:lstStyle/>
                    <a:p>
                      <a:pPr algn="ctr"/>
                      <a:r>
                        <a:rPr lang="en-US" dirty="0" smtClean="0"/>
                        <a:t>79</a:t>
                      </a:r>
                      <a:endParaRPr lang="en-US" dirty="0"/>
                    </a:p>
                  </a:txBody>
                  <a:tcPr/>
                </a:tc>
                <a:tc>
                  <a:txBody>
                    <a:bodyPr/>
                    <a:lstStyle/>
                    <a:p>
                      <a:pPr algn="ctr"/>
                      <a:r>
                        <a:rPr lang="en-US" dirty="0" smtClean="0"/>
                        <a:t>10.7</a:t>
                      </a:r>
                      <a:endParaRPr lang="en-US" dirty="0"/>
                    </a:p>
                  </a:txBody>
                  <a:tcPr/>
                </a:tc>
              </a:tr>
              <a:tr h="370840">
                <a:tc>
                  <a:txBody>
                    <a:bodyPr/>
                    <a:lstStyle/>
                    <a:p>
                      <a:r>
                        <a:rPr lang="en-US" dirty="0" smtClean="0"/>
                        <a:t>hash join</a:t>
                      </a:r>
                      <a:endParaRPr lang="en-US" dirty="0"/>
                    </a:p>
                  </a:txBody>
                  <a:tcPr/>
                </a:tc>
                <a:tc>
                  <a:txBody>
                    <a:bodyPr/>
                    <a:lstStyle/>
                    <a:p>
                      <a:pPr algn="ctr"/>
                      <a:r>
                        <a:rPr lang="en-US" dirty="0" smtClean="0"/>
                        <a:t>115</a:t>
                      </a:r>
                      <a:endParaRPr lang="en-US" dirty="0"/>
                    </a:p>
                  </a:txBody>
                  <a:tcPr/>
                </a:tc>
                <a:tc>
                  <a:txBody>
                    <a:bodyPr/>
                    <a:lstStyle/>
                    <a:p>
                      <a:pPr algn="ctr"/>
                      <a:r>
                        <a:rPr lang="en-US" dirty="0" smtClean="0"/>
                        <a:t>4</a:t>
                      </a:r>
                      <a:endParaRPr lang="en-US" dirty="0"/>
                    </a:p>
                  </a:txBody>
                  <a:tcPr/>
                </a:tc>
              </a:tr>
              <a:tr h="370840">
                <a:tc>
                  <a:txBody>
                    <a:bodyPr/>
                    <a:lstStyle/>
                    <a:p>
                      <a:r>
                        <a:rPr lang="en-US" dirty="0" smtClean="0"/>
                        <a:t>Sort (8-bit entropy)</a:t>
                      </a:r>
                      <a:endParaRPr lang="en-US" dirty="0"/>
                    </a:p>
                  </a:txBody>
                  <a:tcPr/>
                </a:tc>
                <a:tc>
                  <a:txBody>
                    <a:bodyPr/>
                    <a:lstStyle/>
                    <a:p>
                      <a:pPr algn="ctr"/>
                      <a:r>
                        <a:rPr lang="en-US" dirty="0" smtClean="0"/>
                        <a:t>620</a:t>
                      </a:r>
                      <a:endParaRPr lang="en-US" dirty="0"/>
                    </a:p>
                  </a:txBody>
                  <a:tcPr/>
                </a:tc>
                <a:tc>
                  <a:txBody>
                    <a:bodyPr/>
                    <a:lstStyle/>
                    <a:p>
                      <a:pPr algn="ctr"/>
                      <a:r>
                        <a:rPr lang="en-US" dirty="0" smtClean="0"/>
                        <a:t>5.3</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 (64-bit entropy)</a:t>
                      </a:r>
                    </a:p>
                  </a:txBody>
                  <a:tcPr/>
                </a:tc>
                <a:tc>
                  <a:txBody>
                    <a:bodyPr/>
                    <a:lstStyle/>
                    <a:p>
                      <a:pPr algn="ctr"/>
                      <a:r>
                        <a:rPr lang="en-US" dirty="0" smtClean="0"/>
                        <a:t>620</a:t>
                      </a:r>
                      <a:endParaRPr lang="en-US" dirty="0"/>
                    </a:p>
                  </a:txBody>
                  <a:tcPr/>
                </a:tc>
                <a:tc>
                  <a:txBody>
                    <a:bodyPr/>
                    <a:lstStyle/>
                    <a:p>
                      <a:pPr algn="ctr"/>
                      <a:r>
                        <a:rPr lang="en-US" dirty="0" smtClean="0"/>
                        <a:t>40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Sort-merge join</a:t>
                      </a:r>
                      <a:endParaRPr lang="en-US" dirty="0"/>
                    </a:p>
                  </a:txBody>
                  <a:tcPr/>
                </a:tc>
                <a:tc>
                  <a:txBody>
                    <a:bodyPr/>
                    <a:lstStyle/>
                    <a:p>
                      <a:pPr algn="ctr"/>
                      <a:r>
                        <a:rPr lang="en-US" dirty="0" smtClean="0"/>
                        <a:t>750</a:t>
                      </a:r>
                      <a:endParaRPr lang="en-US" dirty="0"/>
                    </a:p>
                  </a:txBody>
                  <a:tcPr/>
                </a:tc>
                <a:tc>
                  <a:txBody>
                    <a:bodyPr/>
                    <a:lstStyle/>
                    <a:p>
                      <a:pPr algn="ctr"/>
                      <a:r>
                        <a:rPr lang="en-US" dirty="0" smtClean="0"/>
                        <a:t>700</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Parquet Decoding (single </a:t>
                      </a:r>
                      <a:r>
                        <a:rPr lang="en-US" dirty="0" err="1" smtClean="0"/>
                        <a:t>int</a:t>
                      </a:r>
                      <a:r>
                        <a:rPr lang="en-US" dirty="0" smtClean="0"/>
                        <a:t> column)</a:t>
                      </a:r>
                      <a:endParaRPr lang="en-US" dirty="0"/>
                    </a:p>
                  </a:txBody>
                  <a:tcPr/>
                </a:tc>
                <a:tc>
                  <a:txBody>
                    <a:bodyPr/>
                    <a:lstStyle/>
                    <a:p>
                      <a:pPr algn="ctr"/>
                      <a:r>
                        <a:rPr lang="en-US" dirty="0" smtClean="0"/>
                        <a:t>120</a:t>
                      </a:r>
                      <a:endParaRPr lang="en-US" dirty="0"/>
                    </a:p>
                  </a:txBody>
                  <a:tcPr/>
                </a:tc>
                <a:tc>
                  <a:txBody>
                    <a:bodyPr/>
                    <a:lstStyle/>
                    <a:p>
                      <a:pPr algn="ctr"/>
                      <a:r>
                        <a:rPr lang="en-US" dirty="0" smtClean="0"/>
                        <a:t>13</a:t>
                      </a:r>
                      <a:endParaRPr lang="en-US" dirty="0"/>
                    </a:p>
                  </a:txBody>
                  <a:tcPr/>
                </a:tc>
              </a:tr>
            </a:tbl>
          </a:graphicData>
        </a:graphic>
      </p:graphicFrame>
      <p:sp>
        <p:nvSpPr>
          <p:cNvPr id="9" name="Rectangle 8"/>
          <p:cNvSpPr/>
          <p:nvPr/>
        </p:nvSpPr>
        <p:spPr>
          <a:xfrm>
            <a:off x="872197" y="1899138"/>
            <a:ext cx="9931791" cy="1491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963" y="2293034"/>
            <a:ext cx="1139483" cy="646331"/>
          </a:xfrm>
          <a:prstGeom prst="rect">
            <a:avLst/>
          </a:prstGeom>
          <a:noFill/>
        </p:spPr>
        <p:txBody>
          <a:bodyPr wrap="square" rtlCol="0">
            <a:spAutoFit/>
          </a:bodyPr>
          <a:lstStyle/>
          <a:p>
            <a:r>
              <a:rPr lang="en-US" dirty="0" smtClean="0"/>
              <a:t>5-30x Speedups</a:t>
            </a:r>
            <a:endParaRPr lang="en-US" dirty="0"/>
          </a:p>
        </p:txBody>
      </p:sp>
      <p:sp>
        <p:nvSpPr>
          <p:cNvPr id="11" name="Rectangle 10"/>
          <p:cNvSpPr/>
          <p:nvPr/>
        </p:nvSpPr>
        <p:spPr>
          <a:xfrm>
            <a:off x="872197" y="3435196"/>
            <a:ext cx="9931791" cy="601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1962" y="3390210"/>
            <a:ext cx="1139483" cy="646331"/>
          </a:xfrm>
          <a:prstGeom prst="rect">
            <a:avLst/>
          </a:prstGeom>
          <a:noFill/>
        </p:spPr>
        <p:txBody>
          <a:bodyPr wrap="square" rtlCol="0">
            <a:spAutoFit/>
          </a:bodyPr>
          <a:lstStyle/>
          <a:p>
            <a:r>
              <a:rPr lang="en-US" dirty="0" smtClean="0"/>
              <a:t>10-100x Speedups</a:t>
            </a:r>
            <a:endParaRPr lang="en-US" dirty="0"/>
          </a:p>
        </p:txBody>
      </p:sp>
      <p:sp>
        <p:nvSpPr>
          <p:cNvPr id="13" name="Rectangle 12"/>
          <p:cNvSpPr/>
          <p:nvPr/>
        </p:nvSpPr>
        <p:spPr>
          <a:xfrm>
            <a:off x="872197" y="4098254"/>
            <a:ext cx="9931791" cy="42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38527" y="4074084"/>
            <a:ext cx="1139483" cy="430887"/>
          </a:xfrm>
          <a:prstGeom prst="rect">
            <a:avLst/>
          </a:prstGeom>
          <a:noFill/>
        </p:spPr>
        <p:txBody>
          <a:bodyPr wrap="square" rtlCol="0">
            <a:spAutoFit/>
          </a:bodyPr>
          <a:lstStyle/>
          <a:p>
            <a:r>
              <a:rPr lang="en-US" sz="1100" dirty="0" smtClean="0"/>
              <a:t>Shuffling still the bottleneck</a:t>
            </a:r>
            <a:endParaRPr lang="en-US" sz="1100" dirty="0"/>
          </a:p>
        </p:txBody>
      </p:sp>
      <p:sp>
        <p:nvSpPr>
          <p:cNvPr id="15" name="Rectangle 14"/>
          <p:cNvSpPr/>
          <p:nvPr/>
        </p:nvSpPr>
        <p:spPr>
          <a:xfrm>
            <a:off x="872197" y="4566685"/>
            <a:ext cx="9931791" cy="609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75408" y="4519059"/>
            <a:ext cx="1139483" cy="646331"/>
          </a:xfrm>
          <a:prstGeom prst="rect">
            <a:avLst/>
          </a:prstGeom>
          <a:noFill/>
        </p:spPr>
        <p:txBody>
          <a:bodyPr wrap="square" rtlCol="0">
            <a:spAutoFit/>
          </a:bodyPr>
          <a:lstStyle/>
          <a:p>
            <a:r>
              <a:rPr lang="en-US" dirty="0" smtClean="0"/>
              <a:t>10x Speedups</a:t>
            </a:r>
            <a:endParaRPr lang="en-US" dirty="0"/>
          </a:p>
        </p:txBody>
      </p:sp>
      <p:sp>
        <p:nvSpPr>
          <p:cNvPr id="17" name="TextBox 16"/>
          <p:cNvSpPr txBox="1"/>
          <p:nvPr/>
        </p:nvSpPr>
        <p:spPr>
          <a:xfrm>
            <a:off x="8829803" y="6229701"/>
            <a:ext cx="2290808" cy="261610"/>
          </a:xfrm>
          <a:prstGeom prst="rect">
            <a:avLst/>
          </a:prstGeom>
          <a:noFill/>
        </p:spPr>
        <p:txBody>
          <a:bodyPr wrap="square" rtlCol="0">
            <a:spAutoFit/>
          </a:bodyPr>
          <a:lstStyle/>
          <a:p>
            <a:r>
              <a:rPr lang="en-US" sz="1100" i="1" dirty="0" smtClean="0"/>
              <a:t>Reference: databricks.com summit</a:t>
            </a:r>
            <a:endParaRPr lang="en-US" sz="1100" i="1" dirty="0"/>
          </a:p>
        </p:txBody>
      </p:sp>
    </p:spTree>
    <p:extLst>
      <p:ext uri="{BB962C8B-B14F-4D97-AF65-F5344CB8AC3E}">
        <p14:creationId xmlns="" xmlns:p14="http://schemas.microsoft.com/office/powerpoint/2010/main" val="3855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p:bldP spid="13" grpId="0" animBg="1"/>
      <p:bldP spid="14" grpId="0"/>
      <p:bldP spid="15" grpId="0" animBg="1"/>
      <p:bldP spid="16"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092411" y="1070919"/>
            <a:ext cx="5337057" cy="2240923"/>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smtClean="0">
                <a:solidFill>
                  <a:schemeClr val="tx1"/>
                </a:solidFill>
              </a:rPr>
              <a:t>Let’s put it all together</a:t>
            </a:r>
            <a:endParaRPr lang="en-US" sz="3500" b="1" dirty="0">
              <a:solidFill>
                <a:schemeClr val="tx1"/>
              </a:solidFill>
            </a:endParaRPr>
          </a:p>
        </p:txBody>
      </p:sp>
    </p:spTree>
    <p:extLst>
      <p:ext uri="{BB962C8B-B14F-4D97-AF65-F5344CB8AC3E}">
        <p14:creationId xmlns="" xmlns:p14="http://schemas.microsoft.com/office/powerpoint/2010/main" val="253670991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749643"/>
            <a:ext cx="11724339" cy="483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80969" y="2434972"/>
            <a:ext cx="1319857" cy="553998"/>
          </a:xfrm>
          <a:prstGeom prst="rect">
            <a:avLst/>
          </a:prstGeom>
          <a:solidFill>
            <a:schemeClr val="bg1"/>
          </a:solidFill>
        </p:spPr>
        <p:txBody>
          <a:bodyPr wrap="square" rtlCol="0">
            <a:spAutoFit/>
          </a:bodyPr>
          <a:lstStyle/>
          <a:p>
            <a:r>
              <a:rPr lang="en-US" sz="1500" b="1" dirty="0" smtClean="0"/>
              <a:t>Code Generation</a:t>
            </a:r>
            <a:endParaRPr lang="en-US" sz="1500" b="1" dirty="0"/>
          </a:p>
        </p:txBody>
      </p:sp>
      <p:sp>
        <p:nvSpPr>
          <p:cNvPr id="9" name="TextBox 8"/>
          <p:cNvSpPr txBox="1"/>
          <p:nvPr/>
        </p:nvSpPr>
        <p:spPr>
          <a:xfrm>
            <a:off x="5924253" y="2257615"/>
            <a:ext cx="1063638" cy="553998"/>
          </a:xfrm>
          <a:prstGeom prst="rect">
            <a:avLst/>
          </a:prstGeom>
          <a:solidFill>
            <a:schemeClr val="bg1"/>
          </a:solidFill>
        </p:spPr>
        <p:txBody>
          <a:bodyPr wrap="square" rtlCol="0">
            <a:spAutoFit/>
          </a:bodyPr>
          <a:lstStyle/>
          <a:p>
            <a:r>
              <a:rPr lang="en-US" sz="1500" b="1" dirty="0" smtClean="0"/>
              <a:t>Physical Planning</a:t>
            </a:r>
            <a:endParaRPr lang="en-US" sz="1500" b="1" dirty="0"/>
          </a:p>
        </p:txBody>
      </p:sp>
      <p:sp>
        <p:nvSpPr>
          <p:cNvPr id="10" name="TextBox 9"/>
          <p:cNvSpPr txBox="1"/>
          <p:nvPr/>
        </p:nvSpPr>
        <p:spPr>
          <a:xfrm>
            <a:off x="3827876" y="2442000"/>
            <a:ext cx="1301366" cy="553998"/>
          </a:xfrm>
          <a:prstGeom prst="rect">
            <a:avLst/>
          </a:prstGeom>
          <a:solidFill>
            <a:schemeClr val="bg1"/>
          </a:solidFill>
        </p:spPr>
        <p:txBody>
          <a:bodyPr wrap="square" rtlCol="0">
            <a:spAutoFit/>
          </a:bodyPr>
          <a:lstStyle/>
          <a:p>
            <a:r>
              <a:rPr lang="en-US" sz="1500" b="1" dirty="0" smtClean="0"/>
              <a:t>Logical Optimization</a:t>
            </a:r>
            <a:endParaRPr lang="en-US" sz="1500" b="1" dirty="0"/>
          </a:p>
        </p:txBody>
      </p:sp>
      <p:sp>
        <p:nvSpPr>
          <p:cNvPr id="11" name="TextBox 10"/>
          <p:cNvSpPr txBox="1"/>
          <p:nvPr/>
        </p:nvSpPr>
        <p:spPr>
          <a:xfrm>
            <a:off x="2195661" y="2423726"/>
            <a:ext cx="1063638" cy="323165"/>
          </a:xfrm>
          <a:prstGeom prst="rect">
            <a:avLst/>
          </a:prstGeom>
          <a:solidFill>
            <a:schemeClr val="bg1"/>
          </a:solidFill>
        </p:spPr>
        <p:txBody>
          <a:bodyPr wrap="square" rtlCol="0">
            <a:spAutoFit/>
          </a:bodyPr>
          <a:lstStyle/>
          <a:p>
            <a:r>
              <a:rPr lang="en-US" sz="1500" b="1" dirty="0" smtClean="0"/>
              <a:t>Analysis</a:t>
            </a:r>
            <a:endParaRPr lang="en-US" sz="1500" b="1" dirty="0"/>
          </a:p>
        </p:txBody>
      </p:sp>
      <p:sp>
        <p:nvSpPr>
          <p:cNvPr id="13" name="Rectangle 12"/>
          <p:cNvSpPr/>
          <p:nvPr/>
        </p:nvSpPr>
        <p:spPr>
          <a:xfrm>
            <a:off x="522279" y="2711971"/>
            <a:ext cx="1334289" cy="652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SQL Query </a:t>
            </a:r>
            <a:r>
              <a:rPr lang="en-US" sz="1300" dirty="0" smtClean="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522279" y="3725859"/>
            <a:ext cx="1334290" cy="63315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DataFrame</a:t>
            </a:r>
            <a:endParaRPr lang="en-US" sz="1300" dirty="0">
              <a:solidFill>
                <a:schemeClr val="tx1"/>
              </a:solidFill>
            </a:endParaRPr>
          </a:p>
        </p:txBody>
      </p:sp>
      <p:sp>
        <p:nvSpPr>
          <p:cNvPr id="15" name="Rounded Rectangle 14"/>
          <p:cNvSpPr/>
          <p:nvPr/>
        </p:nvSpPr>
        <p:spPr>
          <a:xfrm>
            <a:off x="2272206" y="3068036"/>
            <a:ext cx="1140031" cy="6768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Unresolved Logical Plan</a:t>
            </a:r>
            <a:endParaRPr lang="en-US" sz="1300" dirty="0">
              <a:solidFill>
                <a:schemeClr val="tx1"/>
              </a:solidFill>
            </a:endParaRPr>
          </a:p>
        </p:txBody>
      </p:sp>
      <p:sp>
        <p:nvSpPr>
          <p:cNvPr id="16" name="Rounded Rectangle 15"/>
          <p:cNvSpPr/>
          <p:nvPr/>
        </p:nvSpPr>
        <p:spPr>
          <a:xfrm>
            <a:off x="3592938"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Logical Plan</a:t>
            </a:r>
            <a:endParaRPr lang="en-US" sz="1300" dirty="0">
              <a:solidFill>
                <a:schemeClr val="tx1"/>
              </a:solidFill>
            </a:endParaRPr>
          </a:p>
        </p:txBody>
      </p:sp>
      <p:sp>
        <p:nvSpPr>
          <p:cNvPr id="17" name="Rounded Rectangle 16"/>
          <p:cNvSpPr/>
          <p:nvPr/>
        </p:nvSpPr>
        <p:spPr>
          <a:xfrm>
            <a:off x="4792347"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Optimized Logical Plan</a:t>
            </a:r>
            <a:endParaRPr lang="en-US" sz="1300" dirty="0">
              <a:solidFill>
                <a:schemeClr val="tx1"/>
              </a:solidFill>
            </a:endParaRPr>
          </a:p>
        </p:txBody>
      </p:sp>
      <p:sp>
        <p:nvSpPr>
          <p:cNvPr id="18" name="Rounded Rectangle 17"/>
          <p:cNvSpPr/>
          <p:nvPr/>
        </p:nvSpPr>
        <p:spPr>
          <a:xfrm>
            <a:off x="6002239" y="28878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ounded Rectangle 18"/>
          <p:cNvSpPr/>
          <p:nvPr/>
        </p:nvSpPr>
        <p:spPr>
          <a:xfrm>
            <a:off x="6154639" y="30402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ounded Rectangle 19"/>
          <p:cNvSpPr/>
          <p:nvPr/>
        </p:nvSpPr>
        <p:spPr>
          <a:xfrm>
            <a:off x="6307039" y="31926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Physical Plans</a:t>
            </a:r>
            <a:endParaRPr lang="en-US" sz="1300" dirty="0">
              <a:solidFill>
                <a:schemeClr val="tx1"/>
              </a:solidFill>
            </a:endParaRPr>
          </a:p>
        </p:txBody>
      </p:sp>
      <p:sp>
        <p:nvSpPr>
          <p:cNvPr id="21" name="Rectangle 20"/>
          <p:cNvSpPr/>
          <p:nvPr/>
        </p:nvSpPr>
        <p:spPr>
          <a:xfrm>
            <a:off x="7733541" y="2711971"/>
            <a:ext cx="463138" cy="12328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rot="16200000">
            <a:off x="7321883" y="3030930"/>
            <a:ext cx="1304703" cy="292388"/>
          </a:xfrm>
          <a:prstGeom prst="rect">
            <a:avLst/>
          </a:prstGeom>
          <a:noFill/>
        </p:spPr>
        <p:txBody>
          <a:bodyPr wrap="square" rtlCol="0">
            <a:spAutoFit/>
          </a:bodyPr>
          <a:lstStyle/>
          <a:p>
            <a:r>
              <a:rPr lang="en-US" sz="1300" dirty="0" smtClean="0"/>
              <a:t>Cost Model</a:t>
            </a:r>
            <a:endParaRPr lang="en-US" sz="1300" dirty="0"/>
          </a:p>
        </p:txBody>
      </p:sp>
      <p:sp>
        <p:nvSpPr>
          <p:cNvPr id="23" name="Rounded Rectangle 22"/>
          <p:cNvSpPr/>
          <p:nvPr/>
        </p:nvSpPr>
        <p:spPr>
          <a:xfrm>
            <a:off x="8487047" y="3048965"/>
            <a:ext cx="1018708" cy="67689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Selected Physical Plan</a:t>
            </a:r>
            <a:endParaRPr lang="en-US" sz="1300" dirty="0">
              <a:solidFill>
                <a:schemeClr val="tx1"/>
              </a:solidFill>
            </a:endParaRPr>
          </a:p>
        </p:txBody>
      </p:sp>
      <p:sp>
        <p:nvSpPr>
          <p:cNvPr id="24" name="Rectangle 23"/>
          <p:cNvSpPr/>
          <p:nvPr/>
        </p:nvSpPr>
        <p:spPr>
          <a:xfrm>
            <a:off x="9946605" y="3007074"/>
            <a:ext cx="1151301" cy="8980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RDDs</a:t>
            </a:r>
            <a:endParaRPr lang="en-US" sz="1300" dirty="0">
              <a:solidFill>
                <a:schemeClr val="tx1"/>
              </a:solidFill>
            </a:endParaRPr>
          </a:p>
        </p:txBody>
      </p:sp>
      <p:sp>
        <p:nvSpPr>
          <p:cNvPr id="25" name="Rectangle 24"/>
          <p:cNvSpPr/>
          <p:nvPr/>
        </p:nvSpPr>
        <p:spPr>
          <a:xfrm>
            <a:off x="3173092" y="4152902"/>
            <a:ext cx="839691" cy="2960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Catalog</a:t>
            </a:r>
            <a:endParaRPr lang="en-US" sz="1300" dirty="0">
              <a:solidFill>
                <a:schemeClr val="tx1"/>
              </a:solidFill>
            </a:endParaRPr>
          </a:p>
        </p:txBody>
      </p:sp>
      <p:cxnSp>
        <p:nvCxnSpPr>
          <p:cNvPr id="27" name="Straight Arrow Connector 26"/>
          <p:cNvCxnSpPr>
            <a:stCxn id="13" idx="3"/>
          </p:cNvCxnSpPr>
          <p:nvPr/>
        </p:nvCxnSpPr>
        <p:spPr>
          <a:xfrm>
            <a:off x="1856568" y="3038445"/>
            <a:ext cx="415638" cy="2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p:cNvCxnSpPr>
          <p:nvPr/>
        </p:nvCxnSpPr>
        <p:spPr>
          <a:xfrm flipV="1">
            <a:off x="1856569" y="3533607"/>
            <a:ext cx="348343" cy="50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3"/>
            <a:endCxn id="16" idx="1"/>
          </p:cNvCxnSpPr>
          <p:nvPr/>
        </p:nvCxnSpPr>
        <p:spPr>
          <a:xfrm flipV="1">
            <a:off x="3412237" y="3406482"/>
            <a:ext cx="1807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97939" y="3506051"/>
            <a:ext cx="345" cy="6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7" idx="1"/>
          </p:cNvCxnSpPr>
          <p:nvPr/>
        </p:nvCxnSpPr>
        <p:spPr>
          <a:xfrm>
            <a:off x="4611646" y="3406482"/>
            <a:ext cx="18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3"/>
          </p:cNvCxnSpPr>
          <p:nvPr/>
        </p:nvCxnSpPr>
        <p:spPr>
          <a:xfrm>
            <a:off x="5811055" y="3406482"/>
            <a:ext cx="484906" cy="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316441" y="3425398"/>
            <a:ext cx="3435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44179" y="3328384"/>
            <a:ext cx="203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a:off x="9505755" y="3387412"/>
            <a:ext cx="36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47033" y="1447709"/>
            <a:ext cx="30519"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660760" y="1447709"/>
            <a:ext cx="23176"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7880" y="1447709"/>
            <a:ext cx="2092411" cy="477054"/>
          </a:xfrm>
          <a:prstGeom prst="rect">
            <a:avLst/>
          </a:prstGeom>
          <a:noFill/>
        </p:spPr>
        <p:txBody>
          <a:bodyPr wrap="square" rtlCol="0">
            <a:spAutoFit/>
          </a:bodyPr>
          <a:lstStyle/>
          <a:p>
            <a:r>
              <a:rPr lang="en-US" sz="2500" dirty="0" smtClean="0">
                <a:solidFill>
                  <a:srgbClr val="FF0000"/>
                </a:solidFill>
              </a:rPr>
              <a:t>Catalyst</a:t>
            </a:r>
            <a:endParaRPr lang="en-US" sz="2500" dirty="0">
              <a:solidFill>
                <a:srgbClr val="FF0000"/>
              </a:solidFill>
            </a:endParaRPr>
          </a:p>
        </p:txBody>
      </p:sp>
      <p:sp>
        <p:nvSpPr>
          <p:cNvPr id="36" name="TextBox 35"/>
          <p:cNvSpPr txBox="1"/>
          <p:nvPr/>
        </p:nvSpPr>
        <p:spPr>
          <a:xfrm>
            <a:off x="9813160" y="1447709"/>
            <a:ext cx="2092411" cy="477054"/>
          </a:xfrm>
          <a:prstGeom prst="rect">
            <a:avLst/>
          </a:prstGeom>
          <a:noFill/>
        </p:spPr>
        <p:txBody>
          <a:bodyPr wrap="square" rtlCol="0">
            <a:spAutoFit/>
          </a:bodyPr>
          <a:lstStyle/>
          <a:p>
            <a:r>
              <a:rPr lang="en-US" sz="2500" dirty="0" smtClean="0">
                <a:solidFill>
                  <a:srgbClr val="FF0000"/>
                </a:solidFill>
              </a:rPr>
              <a:t>Tungsten</a:t>
            </a:r>
            <a:endParaRPr lang="en-US" sz="2500" dirty="0">
              <a:solidFill>
                <a:srgbClr val="FF0000"/>
              </a:solidFill>
            </a:endParaRPr>
          </a:p>
        </p:txBody>
      </p:sp>
      <p:sp>
        <p:nvSpPr>
          <p:cNvPr id="37" name="TextBox 36"/>
          <p:cNvSpPr txBox="1"/>
          <p:nvPr/>
        </p:nvSpPr>
        <p:spPr>
          <a:xfrm>
            <a:off x="260071" y="1478487"/>
            <a:ext cx="2092411" cy="415498"/>
          </a:xfrm>
          <a:prstGeom prst="rect">
            <a:avLst/>
          </a:prstGeom>
          <a:noFill/>
        </p:spPr>
        <p:txBody>
          <a:bodyPr wrap="square" rtlCol="0">
            <a:spAutoFit/>
          </a:bodyPr>
          <a:lstStyle/>
          <a:p>
            <a:r>
              <a:rPr lang="en-US" sz="2100" dirty="0" smtClean="0">
                <a:solidFill>
                  <a:srgbClr val="FF0000"/>
                </a:solidFill>
              </a:rPr>
              <a:t>User Programs</a:t>
            </a:r>
            <a:endParaRPr lang="en-US" sz="2100" dirty="0">
              <a:solidFill>
                <a:srgbClr val="FF0000"/>
              </a:solidFill>
            </a:endParaRPr>
          </a:p>
        </p:txBody>
      </p:sp>
    </p:spTree>
    <p:extLst>
      <p:ext uri="{BB962C8B-B14F-4D97-AF65-F5344CB8AC3E}">
        <p14:creationId xmlns="" xmlns:p14="http://schemas.microsoft.com/office/powerpoint/2010/main" val="391661022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Spark SQL Architecture</a:t>
            </a:r>
            <a:endParaRPr lang="en-US" sz="4000" dirty="0"/>
          </a:p>
        </p:txBody>
      </p:sp>
      <p:sp>
        <p:nvSpPr>
          <p:cNvPr id="2" name="TextBox 1"/>
          <p:cNvSpPr txBox="1"/>
          <p:nvPr/>
        </p:nvSpPr>
        <p:spPr>
          <a:xfrm>
            <a:off x="379048" y="667051"/>
            <a:ext cx="9441111" cy="6140142"/>
          </a:xfrm>
          <a:prstGeom prst="rect">
            <a:avLst/>
          </a:prstGeom>
          <a:noFill/>
        </p:spPr>
        <p:txBody>
          <a:bodyPr wrap="none" rtlCol="0">
            <a:spAutoFit/>
          </a:bodyPr>
          <a:lstStyle/>
          <a:p>
            <a:r>
              <a:rPr lang="en-US" sz="1500" b="1" dirty="0" smtClean="0"/>
              <a:t>Spark SQL: </a:t>
            </a:r>
          </a:p>
          <a:p>
            <a:r>
              <a:rPr lang="en-US" sz="1500" b="1" dirty="0"/>
              <a:t> </a:t>
            </a:r>
            <a:r>
              <a:rPr lang="en-US" sz="1500" b="1" dirty="0" smtClean="0"/>
              <a:t>    </a:t>
            </a:r>
            <a:r>
              <a:rPr lang="en-US" sz="1500" dirty="0" smtClean="0"/>
              <a:t>It is a module used for structured and semi structured data processing.</a:t>
            </a:r>
          </a:p>
          <a:p>
            <a:endParaRPr lang="en-US" sz="1500" dirty="0" smtClean="0"/>
          </a:p>
          <a:p>
            <a:r>
              <a:rPr lang="en-US" sz="1500" b="1" dirty="0" smtClean="0"/>
              <a:t>Flexible Data Access:</a:t>
            </a:r>
          </a:p>
          <a:p>
            <a:r>
              <a:rPr lang="en-US" sz="1500" dirty="0"/>
              <a:t> </a:t>
            </a:r>
            <a:r>
              <a:rPr lang="en-US" sz="1500" dirty="0" smtClean="0"/>
              <a:t>    The </a:t>
            </a:r>
            <a:r>
              <a:rPr lang="en-US" sz="1500" dirty="0"/>
              <a:t>bottom layer in the architecture is the flexible data access. Data is acquired from various input formats like CSV, </a:t>
            </a:r>
            <a:endParaRPr lang="en-US" sz="1500" dirty="0" smtClean="0"/>
          </a:p>
          <a:p>
            <a:r>
              <a:rPr lang="en-US" sz="1500" dirty="0"/>
              <a:t> </a:t>
            </a:r>
            <a:r>
              <a:rPr lang="en-US" sz="1500" dirty="0" smtClean="0"/>
              <a:t>    JSON, Parquet</a:t>
            </a:r>
            <a:r>
              <a:rPr lang="en-US" sz="1500" dirty="0"/>
              <a:t>, any database with JDBC, Hive etc. </a:t>
            </a:r>
          </a:p>
          <a:p>
            <a:endParaRPr lang="en-US" sz="1500" b="1" dirty="0" smtClean="0"/>
          </a:p>
          <a:p>
            <a:r>
              <a:rPr lang="en-US" sz="1500" b="1" dirty="0" smtClean="0"/>
              <a:t>DataSource API:</a:t>
            </a:r>
          </a:p>
          <a:p>
            <a:r>
              <a:rPr lang="en-US" sz="1500" dirty="0"/>
              <a:t> </a:t>
            </a:r>
            <a:r>
              <a:rPr lang="en-US" sz="1500" dirty="0" smtClean="0"/>
              <a:t>    Used </a:t>
            </a:r>
            <a:r>
              <a:rPr lang="en-US" sz="1500" dirty="0"/>
              <a:t>to read and store structured and semi-structured data into Spark SQL</a:t>
            </a:r>
            <a:r>
              <a:rPr lang="en-US" sz="1500" dirty="0" smtClean="0"/>
              <a:t>.</a:t>
            </a:r>
          </a:p>
          <a:p>
            <a:r>
              <a:rPr lang="en-US" sz="1500" dirty="0"/>
              <a:t> </a:t>
            </a:r>
            <a:r>
              <a:rPr lang="en-US" sz="1500" dirty="0" smtClean="0"/>
              <a:t>    </a:t>
            </a:r>
            <a:r>
              <a:rPr lang="en-US" sz="1500" dirty="0"/>
              <a:t>DataSource API then fetches the data which is then converted into a DataFrame API</a:t>
            </a:r>
            <a:r>
              <a:rPr lang="en-US" sz="1500" dirty="0" smtClean="0"/>
              <a:t>.      </a:t>
            </a:r>
            <a:endParaRPr lang="en-US" sz="1500" dirty="0"/>
          </a:p>
          <a:p>
            <a:endParaRPr lang="en-US" sz="1500" b="1" dirty="0"/>
          </a:p>
          <a:p>
            <a:r>
              <a:rPr lang="en-US" sz="1500" b="1" dirty="0" smtClean="0"/>
              <a:t>DataFrame API:</a:t>
            </a:r>
            <a:r>
              <a:rPr lang="en-US" sz="1500" dirty="0" smtClean="0"/>
              <a:t> </a:t>
            </a:r>
          </a:p>
          <a:p>
            <a:r>
              <a:rPr lang="en-US" sz="1500" dirty="0"/>
              <a:t> </a:t>
            </a:r>
            <a:r>
              <a:rPr lang="en-US" sz="1500" dirty="0" smtClean="0"/>
              <a:t>    Equivalent </a:t>
            </a:r>
            <a:r>
              <a:rPr lang="en-US" sz="1500" dirty="0"/>
              <a:t>to a relational table in SQL to perform SQL </a:t>
            </a:r>
            <a:r>
              <a:rPr lang="en-US" sz="1500" dirty="0" smtClean="0"/>
              <a:t>Operations.</a:t>
            </a:r>
          </a:p>
          <a:p>
            <a:r>
              <a:rPr lang="en-US" sz="1500" dirty="0"/>
              <a:t> </a:t>
            </a:r>
            <a:r>
              <a:rPr lang="en-US" sz="1500" dirty="0" smtClean="0"/>
              <a:t>    Distributed collection of data organized into named Columns.</a:t>
            </a:r>
          </a:p>
          <a:p>
            <a:r>
              <a:rPr lang="en-US" sz="1500" dirty="0"/>
              <a:t> </a:t>
            </a:r>
            <a:r>
              <a:rPr lang="en-US" sz="1500" dirty="0" smtClean="0"/>
              <a:t>    Data is stored in partitions.</a:t>
            </a:r>
          </a:p>
          <a:p>
            <a:endParaRPr lang="en-US" sz="1500" dirty="0"/>
          </a:p>
          <a:p>
            <a:r>
              <a:rPr lang="en-US" sz="1500" b="1" dirty="0" smtClean="0"/>
              <a:t>DataFrame DSL/DataFrame SQL/HQL:</a:t>
            </a:r>
          </a:p>
          <a:p>
            <a:r>
              <a:rPr lang="en-US" sz="1500" dirty="0" smtClean="0"/>
              <a:t>      Data </a:t>
            </a:r>
            <a:r>
              <a:rPr lang="en-US" sz="1500" dirty="0"/>
              <a:t>is </a:t>
            </a:r>
            <a:r>
              <a:rPr lang="en-US" sz="1500" dirty="0" smtClean="0"/>
              <a:t>processed.</a:t>
            </a:r>
          </a:p>
          <a:p>
            <a:endParaRPr lang="en-US" sz="1500" b="1" dirty="0" smtClean="0"/>
          </a:p>
          <a:p>
            <a:r>
              <a:rPr lang="en-US" sz="1500" b="1" dirty="0" smtClean="0"/>
              <a:t>Catalyst Optimizer: </a:t>
            </a:r>
          </a:p>
          <a:p>
            <a:r>
              <a:rPr lang="en-US" sz="1500" dirty="0"/>
              <a:t>      It converts a query plan into optimized query plan.</a:t>
            </a:r>
          </a:p>
          <a:p>
            <a:endParaRPr lang="en-US" dirty="0"/>
          </a:p>
          <a:p>
            <a:r>
              <a:rPr lang="en-US" sz="1500" b="1" dirty="0"/>
              <a:t>Tungsten: </a:t>
            </a:r>
            <a:endParaRPr lang="en-US" sz="1500" b="1" dirty="0" smtClean="0"/>
          </a:p>
          <a:p>
            <a:r>
              <a:rPr lang="en-US" sz="1500" dirty="0"/>
              <a:t>      Takes the optimized query plan from Catalyst and generates code </a:t>
            </a:r>
            <a:r>
              <a:rPr lang="en-US" sz="1500" dirty="0" smtClean="0"/>
              <a:t>and </a:t>
            </a:r>
            <a:r>
              <a:rPr lang="en-US" sz="1500" dirty="0"/>
              <a:t>execute in the cluster in a </a:t>
            </a:r>
          </a:p>
          <a:p>
            <a:r>
              <a:rPr lang="en-US" sz="1500" dirty="0"/>
              <a:t>     distributed fashion.</a:t>
            </a:r>
          </a:p>
          <a:p>
            <a:r>
              <a:rPr lang="en-US" sz="1500" dirty="0" smtClean="0"/>
              <a:t>  </a:t>
            </a:r>
            <a:endParaRPr lang="en-US" sz="1500" dirty="0"/>
          </a:p>
        </p:txBody>
      </p:sp>
    </p:spTree>
    <p:extLst>
      <p:ext uri="{BB962C8B-B14F-4D97-AF65-F5344CB8AC3E}">
        <p14:creationId xmlns="" xmlns:p14="http://schemas.microsoft.com/office/powerpoint/2010/main" val="31973057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1701556"/>
            <a:ext cx="5351584" cy="1923093"/>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DataFrame Fundamentals</a:t>
            </a:r>
            <a:endParaRPr lang="en-US" dirty="0"/>
          </a:p>
        </p:txBody>
      </p:sp>
    </p:spTree>
    <p:extLst>
      <p:ext uri="{BB962C8B-B14F-4D97-AF65-F5344CB8AC3E}">
        <p14:creationId xmlns="" xmlns:p14="http://schemas.microsoft.com/office/powerpoint/2010/main" val="26982858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smtClean="0"/>
              <a:t>What is a DataFrame ?</a:t>
            </a:r>
            <a:endParaRPr lang="en-US" sz="4000" dirty="0"/>
          </a:p>
        </p:txBody>
      </p:sp>
      <p:sp>
        <p:nvSpPr>
          <p:cNvPr id="2" name="Rectangle 1"/>
          <p:cNvSpPr/>
          <p:nvPr/>
        </p:nvSpPr>
        <p:spPr>
          <a:xfrm>
            <a:off x="432407" y="826569"/>
            <a:ext cx="7960923" cy="4632037"/>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r>
              <a:rPr lang="en-US" dirty="0" smtClean="0">
                <a:solidFill>
                  <a:srgbClr val="212121"/>
                </a:solidFill>
              </a:rPr>
              <a:t>Conceptually equivalent to RDBMS Table/Python data frame </a:t>
            </a:r>
          </a:p>
          <a:p>
            <a:r>
              <a:rPr lang="en-US" dirty="0">
                <a:solidFill>
                  <a:srgbClr val="212121"/>
                </a:solidFill>
              </a:rPr>
              <a:t> </a:t>
            </a:r>
            <a:r>
              <a:rPr lang="en-US" dirty="0" smtClean="0">
                <a:solidFill>
                  <a:srgbClr val="212121"/>
                </a:solidFill>
              </a:rPr>
              <a:t>       </a:t>
            </a:r>
            <a:r>
              <a:rPr lang="en-US" sz="2500" dirty="0" smtClean="0">
                <a:solidFill>
                  <a:srgbClr val="212121"/>
                </a:solidFill>
              </a:rPr>
              <a:t>+</a:t>
            </a:r>
          </a:p>
          <a:p>
            <a:r>
              <a:rPr lang="en-US" dirty="0">
                <a:solidFill>
                  <a:srgbClr val="212121"/>
                </a:solidFill>
              </a:rPr>
              <a:t> </a:t>
            </a:r>
            <a:r>
              <a:rPr lang="en-US" dirty="0" smtClean="0">
                <a:solidFill>
                  <a:srgbClr val="212121"/>
                </a:solidFill>
              </a:rPr>
              <a:t>      Richer Optimizations.</a:t>
            </a:r>
            <a:endParaRPr lang="en-US" dirty="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4" name="Table 3"/>
          <p:cNvGraphicFramePr>
            <a:graphicFrameLocks noGrp="1"/>
          </p:cNvGraphicFramePr>
          <p:nvPr>
            <p:extLst>
              <p:ext uri="{D42A27DB-BD31-4B8C-83A1-F6EECF244321}">
                <p14:modId xmlns="" xmlns:p14="http://schemas.microsoft.com/office/powerpoint/2010/main" val="3005966274"/>
              </p:ext>
            </p:extLst>
          </p:nvPr>
        </p:nvGraphicFramePr>
        <p:xfrm>
          <a:off x="7297983" y="1415762"/>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grpSp>
        <p:nvGrpSpPr>
          <p:cNvPr id="9" name="Group 8"/>
          <p:cNvGrpSpPr/>
          <p:nvPr/>
        </p:nvGrpSpPr>
        <p:grpSpPr>
          <a:xfrm>
            <a:off x="526391" y="1703509"/>
            <a:ext cx="1915286" cy="1567885"/>
            <a:chOff x="485202" y="2263682"/>
            <a:chExt cx="1915286" cy="1567885"/>
          </a:xfrm>
        </p:grpSpPr>
        <p:sp>
          <p:nvSpPr>
            <p:cNvPr id="6" name="TextBox 5"/>
            <p:cNvSpPr txBox="1"/>
            <p:nvPr/>
          </p:nvSpPr>
          <p:spPr>
            <a:xfrm>
              <a:off x="571688" y="2263682"/>
              <a:ext cx="1828800" cy="1200329"/>
            </a:xfrm>
            <a:prstGeom prst="rect">
              <a:avLst/>
            </a:prstGeom>
            <a:noFill/>
            <a:ln>
              <a:solidFill>
                <a:schemeClr val="accent1">
                  <a:lumMod val="40000"/>
                  <a:lumOff val="60000"/>
                </a:schemeClr>
              </a:solidFill>
            </a:ln>
          </p:spPr>
          <p:txBody>
            <a:bodyPr wrap="square" rtlCol="0">
              <a:spAutoFit/>
            </a:bodyPr>
            <a:lstStyle/>
            <a:p>
              <a:r>
                <a:rPr lang="en-US" i="1" dirty="0" smtClean="0"/>
                <a:t>“Robert”,31</a:t>
              </a:r>
            </a:p>
            <a:p>
              <a:r>
                <a:rPr lang="en-US" i="1" dirty="0" smtClean="0"/>
                <a:t>“Alicia”,25</a:t>
              </a:r>
            </a:p>
            <a:p>
              <a:r>
                <a:rPr lang="en-US" i="1" dirty="0" smtClean="0"/>
                <a:t>“Deja”,19</a:t>
              </a:r>
            </a:p>
            <a:p>
              <a:r>
                <a:rPr lang="en-US" i="1" dirty="0" smtClean="0"/>
                <a:t>“</a:t>
              </a:r>
              <a:r>
                <a:rPr lang="en-US" i="1" dirty="0" err="1" smtClean="0"/>
                <a:t>Manoj</a:t>
              </a:r>
              <a:r>
                <a:rPr lang="en-US" i="1" dirty="0" smtClean="0"/>
                <a:t>”, 31</a:t>
              </a:r>
              <a:endParaRPr lang="en-US" i="1" dirty="0"/>
            </a:p>
          </p:txBody>
        </p:sp>
        <p:sp>
          <p:nvSpPr>
            <p:cNvPr id="7" name="Rectangle 6"/>
            <p:cNvSpPr/>
            <p:nvPr/>
          </p:nvSpPr>
          <p:spPr>
            <a:xfrm>
              <a:off x="485202" y="3462235"/>
              <a:ext cx="1380955" cy="369332"/>
            </a:xfrm>
            <a:prstGeom prst="rect">
              <a:avLst/>
            </a:prstGeom>
          </p:spPr>
          <p:txBody>
            <a:bodyPr wrap="none">
              <a:spAutoFit/>
            </a:bodyPr>
            <a:lstStyle/>
            <a:p>
              <a:pPr lvl="1"/>
              <a:r>
                <a:rPr lang="en-US" b="1" dirty="0" smtClean="0">
                  <a:solidFill>
                    <a:srgbClr val="FF0000"/>
                  </a:solidFill>
                </a:rPr>
                <a:t>Dataset</a:t>
              </a:r>
              <a:endParaRPr lang="en-US" dirty="0"/>
            </a:p>
          </p:txBody>
        </p:sp>
      </p:grpSp>
      <p:sp>
        <p:nvSpPr>
          <p:cNvPr id="10" name="Plus 9"/>
          <p:cNvSpPr/>
          <p:nvPr/>
        </p:nvSpPr>
        <p:spPr>
          <a:xfrm>
            <a:off x="2528163" y="1867385"/>
            <a:ext cx="900453" cy="69594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691197" y="1985348"/>
            <a:ext cx="1945731" cy="577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chemeClr val="tx1"/>
                </a:solidFill>
              </a:rPr>
              <a:t>(‘</a:t>
            </a:r>
            <a:r>
              <a:rPr lang="en-US" sz="2100" dirty="0" err="1" smtClean="0">
                <a:solidFill>
                  <a:schemeClr val="tx1"/>
                </a:solidFill>
              </a:rPr>
              <a:t>name’,’age</a:t>
            </a:r>
            <a:r>
              <a:rPr lang="en-US" sz="2100" dirty="0" smtClean="0">
                <a:solidFill>
                  <a:schemeClr val="tx1"/>
                </a:solidFill>
              </a:rPr>
              <a:t>’)</a:t>
            </a:r>
            <a:endParaRPr lang="en-US" sz="2100" dirty="0">
              <a:solidFill>
                <a:schemeClr val="tx1"/>
              </a:solidFill>
            </a:endParaRPr>
          </a:p>
        </p:txBody>
      </p:sp>
      <p:sp>
        <p:nvSpPr>
          <p:cNvPr id="12" name="Equal 11"/>
          <p:cNvSpPr/>
          <p:nvPr/>
        </p:nvSpPr>
        <p:spPr>
          <a:xfrm>
            <a:off x="5899510" y="1922606"/>
            <a:ext cx="1284361" cy="5855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722390" y="2902062"/>
            <a:ext cx="1391728" cy="369332"/>
          </a:xfrm>
          <a:prstGeom prst="rect">
            <a:avLst/>
          </a:prstGeom>
        </p:spPr>
        <p:txBody>
          <a:bodyPr wrap="none">
            <a:spAutoFit/>
          </a:bodyPr>
          <a:lstStyle/>
          <a:p>
            <a:pPr lvl="1"/>
            <a:r>
              <a:rPr lang="en-US" b="1" dirty="0" smtClean="0">
                <a:solidFill>
                  <a:srgbClr val="FF0000"/>
                </a:solidFill>
              </a:rPr>
              <a:t>Schema</a:t>
            </a:r>
            <a:endParaRPr lang="en-US" dirty="0"/>
          </a:p>
        </p:txBody>
      </p:sp>
      <p:sp>
        <p:nvSpPr>
          <p:cNvPr id="14" name="Rounded Rectangle 13"/>
          <p:cNvSpPr/>
          <p:nvPr/>
        </p:nvSpPr>
        <p:spPr>
          <a:xfrm>
            <a:off x="526391" y="1293341"/>
            <a:ext cx="10056108" cy="2669059"/>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a:solidFill>
                  <a:schemeClr val="accent6">
                    <a:lumMod val="75000"/>
                  </a:schemeClr>
                </a:solidFill>
              </a:ln>
              <a:noFill/>
            </a:endParaRPr>
          </a:p>
        </p:txBody>
      </p:sp>
      <p:sp>
        <p:nvSpPr>
          <p:cNvPr id="15" name="Rectangle 14"/>
          <p:cNvSpPr/>
          <p:nvPr/>
        </p:nvSpPr>
        <p:spPr>
          <a:xfrm>
            <a:off x="7396950" y="3279071"/>
            <a:ext cx="1694888" cy="369332"/>
          </a:xfrm>
          <a:prstGeom prst="rect">
            <a:avLst/>
          </a:prstGeom>
        </p:spPr>
        <p:txBody>
          <a:bodyPr wrap="none">
            <a:spAutoFit/>
          </a:bodyPr>
          <a:lstStyle/>
          <a:p>
            <a:pPr lvl="1"/>
            <a:r>
              <a:rPr lang="en-US" b="1" dirty="0" smtClean="0">
                <a:solidFill>
                  <a:srgbClr val="FF0000"/>
                </a:solidFill>
              </a:rPr>
              <a:t>DataFrame</a:t>
            </a:r>
            <a:endParaRPr lang="en-US" dirty="0"/>
          </a:p>
        </p:txBody>
      </p:sp>
    </p:spTree>
    <p:extLst>
      <p:ext uri="{BB962C8B-B14F-4D97-AF65-F5344CB8AC3E}">
        <p14:creationId xmlns="" xmlns:p14="http://schemas.microsoft.com/office/powerpoint/2010/main" val="39769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Sources ?</a:t>
            </a:r>
            <a:endParaRPr lang="en-US" sz="4000" dirty="0"/>
          </a:p>
        </p:txBody>
      </p:sp>
      <p:sp>
        <p:nvSpPr>
          <p:cNvPr id="8" name="Rectangle 7"/>
          <p:cNvSpPr/>
          <p:nvPr/>
        </p:nvSpPr>
        <p:spPr>
          <a:xfrm>
            <a:off x="667407" y="1056317"/>
            <a:ext cx="6096000" cy="1754326"/>
          </a:xfrm>
          <a:prstGeom prst="rect">
            <a:avLst/>
          </a:prstGeom>
        </p:spPr>
        <p:txBody>
          <a:bodyPr>
            <a:spAutoFit/>
          </a:bodyPr>
          <a:lstStyle/>
          <a:p>
            <a:pPr marL="285750" indent="-285750">
              <a:buFont typeface="Arial" panose="020B0604020202020204" pitchFamily="34" charset="0"/>
              <a:buChar char="•"/>
            </a:pPr>
            <a:r>
              <a:rPr lang="en-US" dirty="0" smtClean="0">
                <a:solidFill>
                  <a:srgbClr val="212121"/>
                </a:solidFill>
              </a:rPr>
              <a:t>Structured </a:t>
            </a:r>
            <a:r>
              <a:rPr lang="en-US" dirty="0">
                <a:solidFill>
                  <a:srgbClr val="212121"/>
                </a:solidFill>
              </a:rPr>
              <a:t>data </a:t>
            </a:r>
            <a:r>
              <a:rPr lang="en-US" dirty="0" smtClean="0">
                <a:solidFill>
                  <a:srgbClr val="212121"/>
                </a:solidFill>
              </a:rPr>
              <a:t>files (CSV, JSON, AVRO, PARQUET etc)</a:t>
            </a:r>
          </a:p>
          <a:p>
            <a:pPr marL="285750" indent="-285750">
              <a:buFont typeface="Arial" panose="020B0604020202020204" pitchFamily="34" charset="0"/>
              <a:buChar char="•"/>
            </a:pPr>
            <a:r>
              <a:rPr lang="en-US" dirty="0" smtClean="0">
                <a:solidFill>
                  <a:srgbClr val="212121"/>
                </a:solidFill>
              </a:rPr>
              <a:t>Hive</a:t>
            </a:r>
          </a:p>
          <a:p>
            <a:pPr marL="285750" indent="-285750">
              <a:buFont typeface="Arial" panose="020B0604020202020204" pitchFamily="34" charset="0"/>
              <a:buChar char="•"/>
            </a:pPr>
            <a:r>
              <a:rPr lang="en-US" dirty="0" smtClean="0">
                <a:solidFill>
                  <a:srgbClr val="212121"/>
                </a:solidFill>
              </a:rPr>
              <a:t>Cassandra</a:t>
            </a:r>
          </a:p>
          <a:p>
            <a:pPr marL="285750" indent="-285750">
              <a:buFont typeface="Arial" panose="020B0604020202020204" pitchFamily="34" charset="0"/>
              <a:buChar char="•"/>
            </a:pPr>
            <a:r>
              <a:rPr lang="en-US" dirty="0" smtClean="0">
                <a:solidFill>
                  <a:srgbClr val="212121"/>
                </a:solidFill>
              </a:rPr>
              <a:t>Python </a:t>
            </a:r>
            <a:r>
              <a:rPr lang="en-US" dirty="0">
                <a:solidFill>
                  <a:srgbClr val="212121"/>
                </a:solidFill>
              </a:rPr>
              <a:t>Data </a:t>
            </a:r>
            <a:r>
              <a:rPr lang="en-US" dirty="0" smtClean="0">
                <a:solidFill>
                  <a:srgbClr val="212121"/>
                </a:solidFill>
              </a:rPr>
              <a:t>frame</a:t>
            </a:r>
          </a:p>
          <a:p>
            <a:pPr marL="285750" indent="-285750">
              <a:buFont typeface="Arial" panose="020B0604020202020204" pitchFamily="34" charset="0"/>
              <a:buChar char="•"/>
            </a:pPr>
            <a:r>
              <a:rPr lang="en-US" dirty="0" smtClean="0">
                <a:solidFill>
                  <a:srgbClr val="212121"/>
                </a:solidFill>
              </a:rPr>
              <a:t>RDBMS Databases </a:t>
            </a:r>
          </a:p>
          <a:p>
            <a:pPr marL="285750" indent="-285750">
              <a:buFont typeface="Arial" panose="020B0604020202020204" pitchFamily="34" charset="0"/>
              <a:buChar char="•"/>
            </a:pPr>
            <a:r>
              <a:rPr lang="en-US" dirty="0" smtClean="0">
                <a:solidFill>
                  <a:srgbClr val="212121"/>
                </a:solidFill>
              </a:rPr>
              <a:t>RDDs </a:t>
            </a:r>
            <a:endParaRPr lang="en-US" dirty="0"/>
          </a:p>
        </p:txBody>
      </p:sp>
      <p:sp>
        <p:nvSpPr>
          <p:cNvPr id="9" name="Rounded Rectangle 8"/>
          <p:cNvSpPr/>
          <p:nvPr/>
        </p:nvSpPr>
        <p:spPr>
          <a:xfrm>
            <a:off x="6417205" y="773221"/>
            <a:ext cx="3078113" cy="4910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756164" y="1006313"/>
            <a:ext cx="855115" cy="845561"/>
          </a:xfrm>
          <a:prstGeom prst="rect">
            <a:avLst/>
          </a:prstGeom>
        </p:spPr>
      </p:pic>
      <p:pic>
        <p:nvPicPr>
          <p:cNvPr id="12" name="Picture 11"/>
          <p:cNvPicPr>
            <a:picLocks noChangeAspect="1"/>
          </p:cNvPicPr>
          <p:nvPr/>
        </p:nvPicPr>
        <p:blipFill>
          <a:blip r:embed="rId3"/>
          <a:stretch>
            <a:fillRect/>
          </a:stretch>
        </p:blipFill>
        <p:spPr>
          <a:xfrm>
            <a:off x="7899163" y="2057043"/>
            <a:ext cx="953978" cy="855689"/>
          </a:xfrm>
          <a:prstGeom prst="rect">
            <a:avLst/>
          </a:prstGeom>
        </p:spPr>
      </p:pic>
      <p:pic>
        <p:nvPicPr>
          <p:cNvPr id="13" name="Picture 12"/>
          <p:cNvPicPr>
            <a:picLocks noChangeAspect="1"/>
          </p:cNvPicPr>
          <p:nvPr/>
        </p:nvPicPr>
        <p:blipFill>
          <a:blip r:embed="rId4"/>
          <a:stretch>
            <a:fillRect/>
          </a:stretch>
        </p:blipFill>
        <p:spPr>
          <a:xfrm>
            <a:off x="6562953" y="2793364"/>
            <a:ext cx="1241535" cy="649775"/>
          </a:xfrm>
          <a:prstGeom prst="rect">
            <a:avLst/>
          </a:prstGeom>
        </p:spPr>
      </p:pic>
      <p:pic>
        <p:nvPicPr>
          <p:cNvPr id="14" name="Picture 13"/>
          <p:cNvPicPr>
            <a:picLocks noChangeAspect="1"/>
          </p:cNvPicPr>
          <p:nvPr/>
        </p:nvPicPr>
        <p:blipFill>
          <a:blip r:embed="rId5"/>
          <a:stretch>
            <a:fillRect/>
          </a:stretch>
        </p:blipFill>
        <p:spPr>
          <a:xfrm>
            <a:off x="8104216" y="3737004"/>
            <a:ext cx="1122903" cy="1122903"/>
          </a:xfrm>
          <a:prstGeom prst="rect">
            <a:avLst/>
          </a:prstGeom>
        </p:spPr>
      </p:pic>
      <p:pic>
        <p:nvPicPr>
          <p:cNvPr id="15" name="Picture 14"/>
          <p:cNvPicPr>
            <a:picLocks noChangeAspect="1"/>
          </p:cNvPicPr>
          <p:nvPr/>
        </p:nvPicPr>
        <p:blipFill>
          <a:blip r:embed="rId6"/>
          <a:stretch>
            <a:fillRect/>
          </a:stretch>
        </p:blipFill>
        <p:spPr>
          <a:xfrm>
            <a:off x="6812245" y="4349346"/>
            <a:ext cx="742950" cy="428625"/>
          </a:xfrm>
          <a:prstGeom prst="rect">
            <a:avLst/>
          </a:prstGeom>
        </p:spPr>
      </p:pic>
      <p:pic>
        <p:nvPicPr>
          <p:cNvPr id="16" name="Picture 15"/>
          <p:cNvPicPr>
            <a:picLocks noChangeAspect="1"/>
          </p:cNvPicPr>
          <p:nvPr/>
        </p:nvPicPr>
        <p:blipFill>
          <a:blip r:embed="rId7"/>
          <a:stretch>
            <a:fillRect/>
          </a:stretch>
        </p:blipFill>
        <p:spPr>
          <a:xfrm>
            <a:off x="8212944" y="1012928"/>
            <a:ext cx="680709" cy="817765"/>
          </a:xfrm>
          <a:prstGeom prst="rect">
            <a:avLst/>
          </a:prstGeom>
        </p:spPr>
      </p:pic>
    </p:spTree>
    <p:extLst>
      <p:ext uri="{BB962C8B-B14F-4D97-AF65-F5344CB8AC3E}">
        <p14:creationId xmlns="" xmlns:p14="http://schemas.microsoft.com/office/powerpoint/2010/main" val="19129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a:t>
            </a:r>
            <a:endParaRPr lang="en-US" sz="3100" dirty="0">
              <a:solidFill>
                <a:schemeClr val="tx1"/>
              </a:solidFill>
            </a:endParaRPr>
          </a:p>
        </p:txBody>
      </p:sp>
    </p:spTree>
    <p:extLst>
      <p:ext uri="{BB962C8B-B14F-4D97-AF65-F5344CB8AC3E}">
        <p14:creationId xmlns="" xmlns:p14="http://schemas.microsoft.com/office/powerpoint/2010/main" val="29796124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Features ?</a:t>
            </a:r>
            <a:endParaRPr lang="en-US" sz="4000" dirty="0"/>
          </a:p>
        </p:txBody>
      </p:sp>
      <p:sp>
        <p:nvSpPr>
          <p:cNvPr id="2" name="Rectangle 1"/>
          <p:cNvSpPr/>
          <p:nvPr/>
        </p:nvSpPr>
        <p:spPr>
          <a:xfrm>
            <a:off x="632945" y="954214"/>
            <a:ext cx="8165066" cy="2308324"/>
          </a:xfrm>
          <a:prstGeom prst="rect">
            <a:avLst/>
          </a:prstGeom>
        </p:spPr>
        <p:txBody>
          <a:bodyPr wrap="square">
            <a:spAutoFit/>
          </a:bodyPr>
          <a:lstStyle/>
          <a:p>
            <a:pPr marL="342900" indent="-342900">
              <a:buAutoNum type="arabicPeriod"/>
            </a:pPr>
            <a:r>
              <a:rPr lang="en-US" dirty="0" smtClean="0">
                <a:solidFill>
                  <a:srgbClr val="212121"/>
                </a:solidFill>
              </a:rPr>
              <a:t>Distributed</a:t>
            </a:r>
          </a:p>
          <a:p>
            <a:pPr marL="342900" indent="-342900">
              <a:buAutoNum type="arabicPeriod"/>
            </a:pPr>
            <a:r>
              <a:rPr lang="en-US" dirty="0" smtClean="0">
                <a:solidFill>
                  <a:srgbClr val="212121"/>
                </a:solidFill>
              </a:rPr>
              <a:t>Lazy Evaluation</a:t>
            </a:r>
          </a:p>
          <a:p>
            <a:pPr marL="342900" indent="-342900">
              <a:buAutoNum type="arabicPeriod"/>
            </a:pPr>
            <a:r>
              <a:rPr lang="en-US" dirty="0" smtClean="0">
                <a:solidFill>
                  <a:srgbClr val="212121"/>
                </a:solidFill>
              </a:rPr>
              <a:t>Immutability</a:t>
            </a:r>
          </a:p>
          <a:p>
            <a:pPr marL="342900" indent="-342900">
              <a:buFontTx/>
              <a:buAutoNum type="arabicPeriod"/>
            </a:pPr>
            <a:r>
              <a:rPr lang="en-US" dirty="0">
                <a:solidFill>
                  <a:srgbClr val="212121"/>
                </a:solidFill>
              </a:rPr>
              <a:t>Used across the Spark </a:t>
            </a:r>
            <a:r>
              <a:rPr lang="en-US" dirty="0" smtClean="0">
                <a:solidFill>
                  <a:srgbClr val="212121"/>
                </a:solidFill>
              </a:rPr>
              <a:t>Ecosystem</a:t>
            </a:r>
          </a:p>
          <a:p>
            <a:pPr marL="342900" indent="-342900">
              <a:buFontTx/>
              <a:buAutoNum type="arabicPeriod"/>
            </a:pPr>
            <a:r>
              <a:rPr lang="en-US" dirty="0" smtClean="0">
                <a:solidFill>
                  <a:srgbClr val="212121"/>
                </a:solidFill>
              </a:rPr>
              <a:t>Polyglot</a:t>
            </a:r>
          </a:p>
          <a:p>
            <a:pPr marL="342900" indent="-342900">
              <a:buFontTx/>
              <a:buAutoNum type="arabicPeriod"/>
            </a:pPr>
            <a:r>
              <a:rPr lang="en-US" dirty="0">
                <a:solidFill>
                  <a:srgbClr val="212121"/>
                </a:solidFill>
              </a:rPr>
              <a:t>Work on Huge collection of </a:t>
            </a:r>
            <a:r>
              <a:rPr lang="en-US" dirty="0" smtClean="0">
                <a:solidFill>
                  <a:srgbClr val="212121"/>
                </a:solidFill>
              </a:rPr>
              <a:t>dataset</a:t>
            </a:r>
          </a:p>
          <a:p>
            <a:pPr marL="342900" indent="-342900">
              <a:buFontTx/>
              <a:buAutoNum type="arabicPeriod"/>
            </a:pPr>
            <a:r>
              <a:rPr lang="en-US" dirty="0" smtClean="0">
                <a:solidFill>
                  <a:srgbClr val="212121"/>
                </a:solidFill>
              </a:rPr>
              <a:t>Support both Structured and Semi-Structured Data</a:t>
            </a:r>
            <a:endParaRPr lang="en-US" dirty="0">
              <a:solidFill>
                <a:srgbClr val="212121"/>
              </a:solidFill>
            </a:endParaRPr>
          </a:p>
          <a:p>
            <a:pPr marL="342900" indent="-342900">
              <a:buAutoNum type="arabicPeriod"/>
            </a:pPr>
            <a:endParaRPr lang="en-US" dirty="0">
              <a:solidFill>
                <a:srgbClr val="212121"/>
              </a:solidFill>
            </a:endParaRPr>
          </a:p>
        </p:txBody>
      </p:sp>
    </p:spTree>
    <p:extLst>
      <p:ext uri="{BB962C8B-B14F-4D97-AF65-F5344CB8AC3E}">
        <p14:creationId xmlns="" xmlns:p14="http://schemas.microsoft.com/office/powerpoint/2010/main" val="47843056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Distributed</a:t>
            </a:r>
            <a:endParaRPr lang="en-US" sz="3100" dirty="0">
              <a:solidFill>
                <a:schemeClr val="tx1"/>
              </a:solidFill>
            </a:endParaRPr>
          </a:p>
        </p:txBody>
      </p:sp>
    </p:spTree>
    <p:extLst>
      <p:ext uri="{BB962C8B-B14F-4D97-AF65-F5344CB8AC3E}">
        <p14:creationId xmlns="" xmlns:p14="http://schemas.microsoft.com/office/powerpoint/2010/main" val="88582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lnSpc>
                <a:spcPct val="90000"/>
              </a:lnSpc>
              <a:spcBef>
                <a:spcPct val="0"/>
              </a:spcBef>
              <a:buNone/>
              <a:defRPr sz="4100">
                <a:solidFill>
                  <a:schemeClr val="tx1"/>
                </a:solidFill>
              </a:defRPr>
            </a:lvl1pPr>
          </a:lstStyle>
          <a:p>
            <a:r>
              <a:rPr lang="en-US" dirty="0" err="1"/>
              <a:t>Ch</a:t>
            </a:r>
            <a:r>
              <a:rPr lang="en-US" dirty="0"/>
              <a:t> 2 </a:t>
            </a:r>
            <a:r>
              <a:rPr lang="en-US" dirty="0" smtClean="0"/>
              <a:t>(Spark Session)</a:t>
            </a:r>
            <a:endParaRPr lang="en-US" dirty="0"/>
          </a:p>
        </p:txBody>
      </p:sp>
    </p:spTree>
    <p:extLst>
      <p:ext uri="{BB962C8B-B14F-4D97-AF65-F5344CB8AC3E}">
        <p14:creationId xmlns="" xmlns:p14="http://schemas.microsoft.com/office/powerpoint/2010/main" val="287018067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8" name="Rectangle 7"/>
          <p:cNvSpPr/>
          <p:nvPr/>
        </p:nvSpPr>
        <p:spPr>
          <a:xfrm>
            <a:off x="336827" y="807564"/>
            <a:ext cx="8445063" cy="2862322"/>
          </a:xfrm>
          <a:prstGeom prst="rect">
            <a:avLst/>
          </a:prstGeom>
        </p:spPr>
        <p:txBody>
          <a:bodyPr wrap="square">
            <a:spAutoFit/>
          </a:bodyPr>
          <a:lstStyle/>
          <a:p>
            <a:r>
              <a:rPr lang="en-US" b="1" dirty="0"/>
              <a:t>1. DataFrame is Distributed.</a:t>
            </a:r>
            <a:endParaRPr lang="en-US" b="1" dirty="0" smtClean="0">
              <a:solidFill>
                <a:srgbClr val="212121"/>
              </a:solidFill>
            </a:endParaRPr>
          </a:p>
          <a:p>
            <a:pPr marL="742950" lvl="1" indent="-285750">
              <a:buFont typeface="Arial" panose="020B0604020202020204" pitchFamily="34" charset="0"/>
              <a:buChar char="•"/>
            </a:pPr>
            <a:r>
              <a:rPr lang="en-US" dirty="0" smtClean="0">
                <a:solidFill>
                  <a:srgbClr val="212121"/>
                </a:solidFill>
              </a:rPr>
              <a:t>Like RDD, DataFrame is also distributed. </a:t>
            </a:r>
          </a:p>
          <a:p>
            <a:pPr marL="742950" lvl="1" indent="-285750">
              <a:buFont typeface="Arial" panose="020B0604020202020204" pitchFamily="34" charset="0"/>
              <a:buChar char="•"/>
            </a:pPr>
            <a:r>
              <a:rPr lang="en-US" dirty="0" smtClean="0">
                <a:solidFill>
                  <a:srgbClr val="212121"/>
                </a:solidFill>
              </a:rPr>
              <a:t>Supports HA and FT.</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 xmlns:p14="http://schemas.microsoft.com/office/powerpoint/2010/main" val="2080094453"/>
              </p:ext>
            </p:extLst>
          </p:nvPr>
        </p:nvGraphicFramePr>
        <p:xfrm>
          <a:off x="1355725" y="5726113"/>
          <a:ext cx="3436938" cy="877887"/>
        </p:xfrm>
        <a:graphic>
          <a:graphicData uri="http://schemas.openxmlformats.org/presentationml/2006/ole">
            <p:oleObj spid="_x0000_s2735" name="Packager Shell Object" showAsIcon="1" r:id="rId4" imgW="3436920" imgH="878400" progId="Package">
              <p:embed/>
            </p:oleObj>
          </a:graphicData>
        </a:graphic>
      </p:graphicFrame>
      <p:sp>
        <p:nvSpPr>
          <p:cNvPr id="61" name="TextBox 60"/>
          <p:cNvSpPr txBox="1"/>
          <p:nvPr/>
        </p:nvSpPr>
        <p:spPr>
          <a:xfrm>
            <a:off x="2246586" y="5472122"/>
            <a:ext cx="1655379" cy="369332"/>
          </a:xfrm>
          <a:prstGeom prst="rect">
            <a:avLst/>
          </a:prstGeom>
          <a:solidFill>
            <a:schemeClr val="bg1">
              <a:lumMod val="85000"/>
            </a:schemeClr>
          </a:solidFill>
        </p:spPr>
        <p:txBody>
          <a:bodyPr wrap="square" rtlCol="0">
            <a:spAutoFit/>
          </a:bodyPr>
          <a:lstStyle/>
          <a:p>
            <a:r>
              <a:rPr lang="en-US" b="1" dirty="0" smtClean="0"/>
              <a:t>Hands-on 1</a:t>
            </a:r>
            <a:endParaRPr lang="en-US" b="1" dirty="0"/>
          </a:p>
        </p:txBody>
      </p:sp>
      <p:sp>
        <p:nvSpPr>
          <p:cNvPr id="73" name="TextBox 72"/>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Tree>
    <p:extLst>
      <p:ext uri="{BB962C8B-B14F-4D97-AF65-F5344CB8AC3E}">
        <p14:creationId xmlns="" xmlns:p14="http://schemas.microsoft.com/office/powerpoint/2010/main" val="29336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9" grpId="0" animBg="1"/>
      <p:bldP spid="10" grpId="0" animBg="1"/>
      <p:bldP spid="39" grpId="0" animBg="1"/>
      <p:bldP spid="40" grpId="0" animBg="1"/>
      <p:bldP spid="42" grpId="0" animBg="1"/>
      <p:bldP spid="43" grpId="0"/>
      <p:bldP spid="46" grpId="0" animBg="1"/>
      <p:bldP spid="47" grpId="0" animBg="1"/>
      <p:bldP spid="48" grpId="0" animBg="1"/>
      <p:bldP spid="50" grpId="0"/>
      <p:bldP spid="61" grpId="0" animBg="1"/>
      <p:bldP spid="73" grpId="0"/>
      <p:bldP spid="74"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1. DataFrame is Distributed.</a:t>
            </a:r>
            <a:endParaRPr lang="en-US" sz="4000" dirty="0"/>
          </a:p>
        </p:txBody>
      </p:sp>
      <p:sp>
        <p:nvSpPr>
          <p:cNvPr id="8" name="Rectangle 7"/>
          <p:cNvSpPr/>
          <p:nvPr/>
        </p:nvSpPr>
        <p:spPr>
          <a:xfrm>
            <a:off x="336827" y="807564"/>
            <a:ext cx="8445063" cy="2031325"/>
          </a:xfrm>
          <a:prstGeom prst="rect">
            <a:avLst/>
          </a:prstGeom>
        </p:spPr>
        <p:txBody>
          <a:bodyPr wrap="square">
            <a:spAutoFit/>
          </a:bodyPr>
          <a:lstStyle/>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DataFrame</a:t>
            </a:r>
          </a:p>
          <a:p>
            <a:pPr algn="ctr"/>
            <a:r>
              <a:rPr lang="en-US" dirty="0" smtClean="0">
                <a:solidFill>
                  <a:srgbClr val="212121"/>
                </a:solidFill>
              </a:rPr>
              <a:t>300MB</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smtClean="0">
              <a:solidFill>
                <a:schemeClr val="tx1"/>
              </a:solidFill>
            </a:endParaRPr>
          </a:p>
          <a:p>
            <a:pPr algn="ctr"/>
            <a:r>
              <a:rPr lang="en-US" dirty="0" smtClean="0">
                <a:solidFill>
                  <a:schemeClr val="tx1"/>
                </a:solidFill>
              </a:rPr>
              <a:t>Partition 2</a:t>
            </a:r>
          </a:p>
          <a:p>
            <a:pPr algn="ctr"/>
            <a:r>
              <a:rPr lang="en-US" dirty="0" smtClean="0">
                <a:solidFill>
                  <a:schemeClr val="tx1"/>
                </a:solidFill>
              </a:rPr>
              <a:t>128MB</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3</a:t>
            </a:r>
          </a:p>
          <a:p>
            <a:pPr algn="ctr"/>
            <a:r>
              <a:rPr lang="en-US" dirty="0" smtClean="0">
                <a:solidFill>
                  <a:schemeClr val="tx1"/>
                </a:solidFill>
              </a:rPr>
              <a:t>46MB</a:t>
            </a:r>
            <a:endParaRPr lang="en-US" dirty="0">
              <a:solidFill>
                <a:schemeClr val="tx1"/>
              </a:solidFill>
            </a:endParaRP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smtClean="0"/>
          </a:p>
          <a:p>
            <a:pPr algn="ctr"/>
            <a:r>
              <a:rPr lang="en-US" dirty="0" smtClean="0"/>
              <a:t>Task1</a:t>
            </a:r>
          </a:p>
          <a:p>
            <a:pPr algn="ctr"/>
            <a:r>
              <a:rPr lang="en-US" i="1" dirty="0" smtClean="0">
                <a:solidFill>
                  <a:srgbClr val="212121"/>
                </a:solidFill>
              </a:rPr>
              <a:t>col%2 == 0</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solidFill>
                  <a:schemeClr val="tx1"/>
                </a:solidFill>
              </a:rPr>
              <a:t>Task2</a:t>
            </a:r>
          </a:p>
          <a:p>
            <a:pPr algn="ctr"/>
            <a:r>
              <a:rPr lang="en-US" i="1" dirty="0" smtClean="0">
                <a:solidFill>
                  <a:srgbClr val="212121"/>
                </a:solidFill>
              </a:rPr>
              <a:t>col%2 == 0</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Task3</a:t>
            </a:r>
          </a:p>
          <a:p>
            <a:pPr algn="ctr"/>
            <a:r>
              <a:rPr lang="en-US" smtClean="0">
                <a:solidFill>
                  <a:srgbClr val="212121"/>
                </a:solidFill>
              </a:rPr>
              <a:t>col%2 == 0</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a:t>
            </a:r>
            <a:r>
              <a:rPr lang="en-US" dirty="0" smtClean="0">
                <a:solidFill>
                  <a:schemeClr val="tx1"/>
                </a:solidFill>
              </a:rPr>
              <a:t>1</a:t>
            </a:r>
          </a:p>
          <a:p>
            <a:pPr algn="ctr"/>
            <a:r>
              <a:rPr lang="en-US" dirty="0" smtClean="0">
                <a:solidFill>
                  <a:schemeClr val="tx1"/>
                </a:solidFill>
              </a:rPr>
              <a:t>128MB</a:t>
            </a:r>
            <a:endParaRPr lang="en-US" dirty="0">
              <a:solidFill>
                <a:schemeClr val="tx1"/>
              </a:solidFill>
            </a:endParaRP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1</a:t>
            </a:r>
            <a:endParaRPr lang="en-US" sz="1500" dirty="0">
              <a:solidFill>
                <a:schemeClr val="tx1"/>
              </a:solidFill>
            </a:endParaRP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2</a:t>
            </a:r>
            <a:endParaRPr lang="en-US" sz="1500" dirty="0">
              <a:solidFill>
                <a:schemeClr val="tx1"/>
              </a:solidFill>
            </a:endParaRP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smtClean="0"/>
              <a:t>Worker Node 1</a:t>
            </a:r>
            <a:endParaRPr lang="en-US" sz="1500" dirty="0"/>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Task 3</a:t>
            </a:r>
            <a:endParaRPr lang="en-US" sz="1500" dirty="0">
              <a:solidFill>
                <a:schemeClr val="tx1"/>
              </a:solidFill>
            </a:endParaRP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smtClean="0"/>
              <a:t>Worker Node 2</a:t>
            </a:r>
            <a:endParaRPr lang="en-US" sz="1500" dirty="0"/>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6827" y="807564"/>
            <a:ext cx="8445063" cy="2308324"/>
          </a:xfrm>
          <a:prstGeom prst="rect">
            <a:avLst/>
          </a:prstGeom>
        </p:spPr>
        <p:txBody>
          <a:bodyPr wrap="square">
            <a:spAutoFit/>
          </a:bodyPr>
          <a:lstStyle/>
          <a:p>
            <a:r>
              <a:rPr lang="en-US" dirty="0" smtClean="0">
                <a:solidFill>
                  <a:srgbClr val="212121"/>
                </a:solidFill>
              </a:rPr>
              <a:t>Ex – Find out the even numbers.</a:t>
            </a:r>
          </a:p>
          <a:p>
            <a:endParaRPr lang="en-US" dirty="0" smtClean="0">
              <a:solidFill>
                <a:srgbClr val="212121"/>
              </a:solidFill>
            </a:endParaRPr>
          </a:p>
          <a:p>
            <a:endParaRPr lang="en-US" i="1" dirty="0" smtClean="0">
              <a:solidFill>
                <a:srgbClr val="212121"/>
              </a:solidFill>
            </a:endParaRPr>
          </a:p>
          <a:p>
            <a:r>
              <a:rPr lang="en-US" dirty="0" smtClean="0">
                <a:solidFill>
                  <a:srgbClr val="212121"/>
                </a:solidFill>
              </a:rPr>
              <a:t>                                                                                                               </a:t>
            </a: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p:txBody>
      </p:sp>
      <p:sp>
        <p:nvSpPr>
          <p:cNvPr id="32" name="TextBox 31"/>
          <p:cNvSpPr txBox="1"/>
          <p:nvPr/>
        </p:nvSpPr>
        <p:spPr>
          <a:xfrm>
            <a:off x="8071616" y="2058444"/>
            <a:ext cx="1161536" cy="323165"/>
          </a:xfrm>
          <a:prstGeom prst="rect">
            <a:avLst/>
          </a:prstGeom>
          <a:noFill/>
        </p:spPr>
        <p:txBody>
          <a:bodyPr wrap="square" rtlCol="0">
            <a:spAutoFit/>
          </a:bodyPr>
          <a:lstStyle/>
          <a:p>
            <a:r>
              <a:rPr lang="en-US" sz="1500" dirty="0" smtClean="0"/>
              <a:t>Executor</a:t>
            </a:r>
            <a:endParaRPr lang="en-US" sz="1500" dirty="0"/>
          </a:p>
        </p:txBody>
      </p:sp>
      <p:sp>
        <p:nvSpPr>
          <p:cNvPr id="33" name="TextBox 32"/>
          <p:cNvSpPr txBox="1"/>
          <p:nvPr/>
        </p:nvSpPr>
        <p:spPr>
          <a:xfrm>
            <a:off x="8062527" y="3734482"/>
            <a:ext cx="1161536" cy="323165"/>
          </a:xfrm>
          <a:prstGeom prst="rect">
            <a:avLst/>
          </a:prstGeom>
          <a:noFill/>
        </p:spPr>
        <p:txBody>
          <a:bodyPr wrap="square" rtlCol="0">
            <a:spAutoFit/>
          </a:bodyPr>
          <a:lstStyle/>
          <a:p>
            <a:r>
              <a:rPr lang="en-US" sz="1500" dirty="0" smtClean="0"/>
              <a:t>Executor</a:t>
            </a:r>
            <a:endParaRPr lang="en-US" sz="1500" dirty="0"/>
          </a:p>
        </p:txBody>
      </p:sp>
    </p:spTree>
    <p:extLst>
      <p:ext uri="{BB962C8B-B14F-4D97-AF65-F5344CB8AC3E}">
        <p14:creationId xmlns="" xmlns:p14="http://schemas.microsoft.com/office/powerpoint/2010/main" val="14624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Lazy Evaluation</a:t>
            </a:r>
            <a:endParaRPr lang="en-US" sz="3100" dirty="0">
              <a:solidFill>
                <a:schemeClr val="tx1"/>
              </a:solidFill>
            </a:endParaRPr>
          </a:p>
        </p:txBody>
      </p:sp>
    </p:spTree>
    <p:extLst>
      <p:ext uri="{BB962C8B-B14F-4D97-AF65-F5344CB8AC3E}">
        <p14:creationId xmlns="" xmlns:p14="http://schemas.microsoft.com/office/powerpoint/2010/main" val="10400678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2" name="Rectangle 1"/>
          <p:cNvSpPr/>
          <p:nvPr/>
        </p:nvSpPr>
        <p:spPr>
          <a:xfrm>
            <a:off x="848711" y="998933"/>
            <a:ext cx="9485586" cy="1477328"/>
          </a:xfrm>
          <a:prstGeom prst="rect">
            <a:avLst/>
          </a:prstGeom>
        </p:spPr>
        <p:txBody>
          <a:bodyPr wrap="square">
            <a:spAutoFit/>
          </a:bodyPr>
          <a:lstStyle/>
          <a:p>
            <a:r>
              <a:rPr lang="en-US" b="1" dirty="0" smtClean="0">
                <a:solidFill>
                  <a:srgbClr val="212121"/>
                </a:solidFill>
              </a:rPr>
              <a:t>2. Lazy </a:t>
            </a:r>
            <a:r>
              <a:rPr lang="en-US" b="1" dirty="0">
                <a:solidFill>
                  <a:srgbClr val="212121"/>
                </a:solidFill>
              </a:rPr>
              <a:t>Evaluation:</a:t>
            </a:r>
          </a:p>
          <a:p>
            <a:r>
              <a:rPr lang="en-US" dirty="0">
                <a:solidFill>
                  <a:srgbClr val="212121"/>
                </a:solidFill>
              </a:rPr>
              <a:t>       Each Transformation is a Lazy Operation. Evaluation is not started until an action is triggered.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 xmlns:p14="http://schemas.microsoft.com/office/powerpoint/2010/main" val="97756849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smtClean="0"/>
              <a:t>DataFrame Features </a:t>
            </a:r>
            <a:r>
              <a:rPr lang="en-US" sz="3500" dirty="0" err="1" smtClean="0"/>
              <a:t>Contd</a:t>
            </a:r>
            <a:r>
              <a:rPr lang="en-US" sz="3500" dirty="0" smtClean="0"/>
              <a:t> …</a:t>
            </a:r>
            <a:endParaRPr lang="en-US" sz="3500" dirty="0"/>
          </a:p>
        </p:txBody>
      </p:sp>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Tree>
    <p:extLst>
      <p:ext uri="{BB962C8B-B14F-4D97-AF65-F5344CB8AC3E}">
        <p14:creationId xmlns="" xmlns:p14="http://schemas.microsoft.com/office/powerpoint/2010/main" val="17067296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Immutability</a:t>
            </a:r>
            <a:endParaRPr lang="en-US" sz="3100" dirty="0">
              <a:solidFill>
                <a:schemeClr val="tx1"/>
              </a:solidFill>
            </a:endParaRPr>
          </a:p>
        </p:txBody>
      </p:sp>
    </p:spTree>
    <p:extLst>
      <p:ext uri="{BB962C8B-B14F-4D97-AF65-F5344CB8AC3E}">
        <p14:creationId xmlns="" xmlns:p14="http://schemas.microsoft.com/office/powerpoint/2010/main" val="349660334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636859" y="789991"/>
            <a:ext cx="8445063" cy="646331"/>
          </a:xfrm>
          <a:prstGeom prst="rect">
            <a:avLst/>
          </a:prstGeom>
        </p:spPr>
        <p:txBody>
          <a:bodyPr wrap="square">
            <a:spAutoFit/>
          </a:bodyPr>
          <a:lstStyle/>
          <a:p>
            <a:r>
              <a:rPr lang="en-US" b="1" dirty="0" smtClean="0">
                <a:solidFill>
                  <a:srgbClr val="212121"/>
                </a:solidFill>
              </a:rPr>
              <a:t>3. Immutability:</a:t>
            </a:r>
          </a:p>
          <a:p>
            <a:r>
              <a:rPr lang="en-US" dirty="0" smtClean="0">
                <a:solidFill>
                  <a:srgbClr val="212121"/>
                </a:solidFill>
              </a:rPr>
              <a:t>      DataFrames are considered to be “Immutable Storage”.</a:t>
            </a:r>
          </a:p>
        </p:txBody>
      </p:sp>
      <p:grpSp>
        <p:nvGrpSpPr>
          <p:cNvPr id="6" name="Group 5"/>
          <p:cNvGrpSpPr/>
          <p:nvPr/>
        </p:nvGrpSpPr>
        <p:grpSpPr>
          <a:xfrm>
            <a:off x="721168" y="2097377"/>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 xmlns:p14="http://schemas.microsoft.com/office/powerpoint/2010/main" val="10693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9" name="TextBox 8"/>
          <p:cNvSpPr txBox="1"/>
          <p:nvPr/>
        </p:nvSpPr>
        <p:spPr>
          <a:xfrm>
            <a:off x="4837384" y="1207199"/>
            <a:ext cx="1781504" cy="369332"/>
          </a:xfrm>
          <a:prstGeom prst="rect">
            <a:avLst/>
          </a:prstGeom>
          <a:noFill/>
        </p:spPr>
        <p:txBody>
          <a:bodyPr wrap="square" rtlCol="0">
            <a:spAutoFit/>
          </a:bodyPr>
          <a:lstStyle/>
          <a:p>
            <a:r>
              <a:rPr lang="en-US" dirty="0" smtClean="0"/>
              <a:t>Multi-Node</a:t>
            </a:r>
            <a:endParaRPr lang="en-US" dirty="0"/>
          </a:p>
        </p:txBody>
      </p:sp>
      <p:sp>
        <p:nvSpPr>
          <p:cNvPr id="61" name="Rounded Rectangle 60"/>
          <p:cNvSpPr/>
          <p:nvPr/>
        </p:nvSpPr>
        <p:spPr>
          <a:xfrm>
            <a:off x="1474076" y="1655379"/>
            <a:ext cx="9380483" cy="47060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62" name="Rounded Rectangle 61"/>
          <p:cNvSpPr/>
          <p:nvPr/>
        </p:nvSpPr>
        <p:spPr>
          <a:xfrm>
            <a:off x="2083674"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1</a:t>
            </a:r>
            <a:endParaRPr lang="en-US" sz="1500" dirty="0">
              <a:solidFill>
                <a:schemeClr val="tx1"/>
              </a:solidFill>
            </a:endParaRPr>
          </a:p>
        </p:txBody>
      </p:sp>
      <p:sp>
        <p:nvSpPr>
          <p:cNvPr id="63" name="Rounded Rectangle 62"/>
          <p:cNvSpPr/>
          <p:nvPr/>
        </p:nvSpPr>
        <p:spPr>
          <a:xfrm>
            <a:off x="2083672"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a:t>
            </a:r>
            <a:endParaRPr lang="en-US" sz="1500" dirty="0">
              <a:solidFill>
                <a:schemeClr val="tx1"/>
              </a:solidFill>
            </a:endParaRPr>
          </a:p>
        </p:txBody>
      </p:sp>
      <p:sp>
        <p:nvSpPr>
          <p:cNvPr id="64" name="Rounded Rectangle 63"/>
          <p:cNvSpPr/>
          <p:nvPr/>
        </p:nvSpPr>
        <p:spPr>
          <a:xfrm>
            <a:off x="2083673"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3</a:t>
            </a:r>
            <a:endParaRPr lang="en-US" sz="1500" dirty="0">
              <a:solidFill>
                <a:schemeClr val="tx1"/>
              </a:solidFill>
            </a:endParaRPr>
          </a:p>
        </p:txBody>
      </p:sp>
      <p:sp>
        <p:nvSpPr>
          <p:cNvPr id="65" name="Rounded Rectangle 64"/>
          <p:cNvSpPr/>
          <p:nvPr/>
        </p:nvSpPr>
        <p:spPr>
          <a:xfrm>
            <a:off x="2083674"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Data in Stage 1  on Node 2</a:t>
            </a:r>
            <a:endParaRPr lang="en-US" sz="1500" dirty="0">
              <a:solidFill>
                <a:schemeClr val="tx1"/>
              </a:solidFill>
            </a:endParaRPr>
          </a:p>
        </p:txBody>
      </p:sp>
      <p:sp>
        <p:nvSpPr>
          <p:cNvPr id="66" name="Rounded Rectangle 65"/>
          <p:cNvSpPr/>
          <p:nvPr/>
        </p:nvSpPr>
        <p:spPr>
          <a:xfrm>
            <a:off x="3725915" y="1939158"/>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Transformations 1</a:t>
            </a:r>
            <a:endParaRPr lang="en-US" sz="1500" dirty="0">
              <a:solidFill>
                <a:schemeClr val="tx1"/>
              </a:solidFill>
            </a:endParaRPr>
          </a:p>
        </p:txBody>
      </p:sp>
      <p:sp>
        <p:nvSpPr>
          <p:cNvPr id="67" name="Rounded Rectangle 66"/>
          <p:cNvSpPr/>
          <p:nvPr/>
        </p:nvSpPr>
        <p:spPr>
          <a:xfrm>
            <a:off x="5435161" y="1939157"/>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2</a:t>
            </a:r>
            <a:endParaRPr lang="en-US" sz="1500" dirty="0">
              <a:solidFill>
                <a:schemeClr val="tx1"/>
              </a:solidFill>
            </a:endParaRPr>
          </a:p>
        </p:txBody>
      </p:sp>
      <p:sp>
        <p:nvSpPr>
          <p:cNvPr id="68" name="Rounded Rectangle 67"/>
          <p:cNvSpPr/>
          <p:nvPr/>
        </p:nvSpPr>
        <p:spPr>
          <a:xfrm>
            <a:off x="7033391" y="1939156"/>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r>
              <a:rPr lang="en-US" sz="1500" dirty="0" smtClean="0">
                <a:solidFill>
                  <a:schemeClr val="tx1"/>
                </a:solidFill>
              </a:rPr>
              <a:t>…</a:t>
            </a:r>
            <a:endParaRPr lang="en-US" sz="1500" dirty="0">
              <a:solidFill>
                <a:schemeClr val="tx1"/>
              </a:solidFill>
            </a:endParaRPr>
          </a:p>
        </p:txBody>
      </p:sp>
      <p:sp>
        <p:nvSpPr>
          <p:cNvPr id="69" name="Rounded Rectangle 68"/>
          <p:cNvSpPr/>
          <p:nvPr/>
        </p:nvSpPr>
        <p:spPr>
          <a:xfrm>
            <a:off x="8798471"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sp>
        <p:nvSpPr>
          <p:cNvPr id="70" name="Rounded Rectangle 69"/>
          <p:cNvSpPr/>
          <p:nvPr/>
        </p:nvSpPr>
        <p:spPr>
          <a:xfrm>
            <a:off x="8798469"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a:t>
            </a:r>
            <a:r>
              <a:rPr lang="en-US" sz="1500" dirty="0" smtClean="0">
                <a:solidFill>
                  <a:schemeClr val="tx1"/>
                </a:solidFill>
              </a:rPr>
              <a:t>…</a:t>
            </a:r>
            <a:endParaRPr lang="en-US" sz="1500" dirty="0">
              <a:solidFill>
                <a:schemeClr val="tx1"/>
              </a:solidFill>
            </a:endParaRPr>
          </a:p>
        </p:txBody>
      </p:sp>
      <p:sp>
        <p:nvSpPr>
          <p:cNvPr id="71" name="Rounded Rectangle 70"/>
          <p:cNvSpPr/>
          <p:nvPr/>
        </p:nvSpPr>
        <p:spPr>
          <a:xfrm>
            <a:off x="8798470"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2" name="Rounded Rectangle 71"/>
          <p:cNvSpPr/>
          <p:nvPr/>
        </p:nvSpPr>
        <p:spPr>
          <a:xfrm>
            <a:off x="8798471"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a:t>
            </a:r>
            <a:r>
              <a:rPr lang="en-US" sz="1500" dirty="0" smtClean="0">
                <a:solidFill>
                  <a:schemeClr val="tx1"/>
                </a:solidFill>
              </a:rPr>
              <a:t>2 </a:t>
            </a:r>
            <a:r>
              <a:rPr lang="en-US" sz="1500" dirty="0">
                <a:solidFill>
                  <a:schemeClr val="tx1"/>
                </a:solidFill>
              </a:rPr>
              <a:t>on Node 1</a:t>
            </a:r>
          </a:p>
        </p:txBody>
      </p:sp>
      <p:cxnSp>
        <p:nvCxnSpPr>
          <p:cNvPr id="78" name="Elbow Connector 77"/>
          <p:cNvCxnSpPr>
            <a:stCxn id="63" idx="3"/>
          </p:cNvCxnSpPr>
          <p:nvPr/>
        </p:nvCxnSpPr>
        <p:spPr>
          <a:xfrm flipV="1">
            <a:off x="3195141" y="2354974"/>
            <a:ext cx="233859" cy="32545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2" idx="3"/>
            <a:endCxn id="66" idx="1"/>
          </p:cNvCxnSpPr>
          <p:nvPr/>
        </p:nvCxnSpPr>
        <p:spPr>
          <a:xfrm flipV="1">
            <a:off x="3195143" y="2360886"/>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4" idx="3"/>
          </p:cNvCxnSpPr>
          <p:nvPr/>
        </p:nvCxnSpPr>
        <p:spPr>
          <a:xfrm flipV="1">
            <a:off x="3195142" y="4453759"/>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3187262" y="3407323"/>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4" name="Left Brace 93"/>
          <p:cNvSpPr/>
          <p:nvPr/>
        </p:nvSpPr>
        <p:spPr>
          <a:xfrm rot="16200000">
            <a:off x="5505779" y="1384880"/>
            <a:ext cx="843453" cy="4068166"/>
          </a:xfrm>
          <a:prstGeom prst="leftBrace">
            <a:avLst>
              <a:gd name="adj1" fmla="val 8333"/>
              <a:gd name="adj2" fmla="val 498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p:cNvSpPr txBox="1"/>
          <p:nvPr/>
        </p:nvSpPr>
        <p:spPr>
          <a:xfrm>
            <a:off x="4713890" y="3846799"/>
            <a:ext cx="3507828" cy="323165"/>
          </a:xfrm>
          <a:prstGeom prst="rect">
            <a:avLst/>
          </a:prstGeom>
          <a:noFill/>
        </p:spPr>
        <p:txBody>
          <a:bodyPr wrap="square" rtlCol="0">
            <a:spAutoFit/>
          </a:bodyPr>
          <a:lstStyle/>
          <a:p>
            <a:r>
              <a:rPr lang="en-US" sz="1500" i="1" dirty="0" smtClean="0"/>
              <a:t>Transformation Recipe is stored</a:t>
            </a:r>
            <a:endParaRPr lang="en-US" sz="1500" i="1" dirty="0"/>
          </a:p>
        </p:txBody>
      </p:sp>
      <p:cxnSp>
        <p:nvCxnSpPr>
          <p:cNvPr id="96" name="Straight Arrow Connector 95"/>
          <p:cNvCxnSpPr>
            <a:endCxn id="69" idx="1"/>
          </p:cNvCxnSpPr>
          <p:nvPr/>
        </p:nvCxnSpPr>
        <p:spPr>
          <a:xfrm>
            <a:off x="8144860" y="2350250"/>
            <a:ext cx="653611" cy="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0" idx="1"/>
          </p:cNvCxnSpPr>
          <p:nvPr/>
        </p:nvCxnSpPr>
        <p:spPr>
          <a:xfrm rot="10800000">
            <a:off x="8568559" y="2350250"/>
            <a:ext cx="229910" cy="3259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1" idx="1"/>
          </p:cNvCxnSpPr>
          <p:nvPr/>
        </p:nvCxnSpPr>
        <p:spPr>
          <a:xfrm>
            <a:off x="8568559" y="4557616"/>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52798" y="3389893"/>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6" idx="3"/>
            <a:endCxn id="67" idx="1"/>
          </p:cNvCxnSpPr>
          <p:nvPr/>
        </p:nvCxnSpPr>
        <p:spPr>
          <a:xfrm flipV="1">
            <a:off x="4837384" y="2360885"/>
            <a:ext cx="597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68" idx="1"/>
          </p:cNvCxnSpPr>
          <p:nvPr/>
        </p:nvCxnSpPr>
        <p:spPr>
          <a:xfrm>
            <a:off x="6522653" y="2350251"/>
            <a:ext cx="51073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42252191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Features – Used Across Spark Ecosystem</a:t>
            </a:r>
            <a:endParaRPr lang="en-US" sz="3100" dirty="0">
              <a:solidFill>
                <a:schemeClr val="tx1"/>
              </a:solidFill>
            </a:endParaRPr>
          </a:p>
        </p:txBody>
      </p:sp>
    </p:spTree>
    <p:extLst>
      <p:ext uri="{BB962C8B-B14F-4D97-AF65-F5344CB8AC3E}">
        <p14:creationId xmlns="" xmlns:p14="http://schemas.microsoft.com/office/powerpoint/2010/main" val="88559517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5" name="Rectangle 4"/>
          <p:cNvSpPr/>
          <p:nvPr/>
        </p:nvSpPr>
        <p:spPr>
          <a:xfrm>
            <a:off x="636859" y="789991"/>
            <a:ext cx="6607395" cy="646331"/>
          </a:xfrm>
          <a:prstGeom prst="rect">
            <a:avLst/>
          </a:prstGeom>
        </p:spPr>
        <p:txBody>
          <a:bodyPr wrap="square">
            <a:spAutoFit/>
          </a:bodyPr>
          <a:lstStyle/>
          <a:p>
            <a:r>
              <a:rPr lang="en-US" b="1" dirty="0" smtClean="0">
                <a:solidFill>
                  <a:srgbClr val="212121"/>
                </a:solidFill>
              </a:rPr>
              <a:t>4. Used across the Spark Ecosystem</a:t>
            </a:r>
          </a:p>
          <a:p>
            <a:r>
              <a:rPr lang="en-US" b="1" dirty="0" smtClean="0">
                <a:solidFill>
                  <a:srgbClr val="212121"/>
                </a:solidFill>
              </a:rPr>
              <a:t>        </a:t>
            </a:r>
            <a:r>
              <a:rPr lang="en-US" dirty="0" smtClean="0">
                <a:solidFill>
                  <a:srgbClr val="212121"/>
                </a:solidFill>
              </a:rPr>
              <a:t>DataFrame is a unified API across all libraries in Spark.       </a:t>
            </a:r>
            <a:endParaRPr lang="en-US" dirty="0">
              <a:solidFill>
                <a:srgbClr val="C00000"/>
              </a:solidFill>
            </a:endParaRPr>
          </a:p>
        </p:txBody>
      </p:sp>
      <p:grpSp>
        <p:nvGrpSpPr>
          <p:cNvPr id="9" name="Group 8"/>
          <p:cNvGrpSpPr/>
          <p:nvPr/>
        </p:nvGrpSpPr>
        <p:grpSpPr>
          <a:xfrm>
            <a:off x="341587" y="1742169"/>
            <a:ext cx="8661174" cy="4681001"/>
            <a:chOff x="341587" y="1742169"/>
            <a:chExt cx="8661174" cy="4681001"/>
          </a:xfrm>
        </p:grpSpPr>
        <p:sp>
          <p:nvSpPr>
            <p:cNvPr id="2" name="Rounded Rectangle 1"/>
            <p:cNvSpPr/>
            <p:nvPr/>
          </p:nvSpPr>
          <p:spPr>
            <a:xfrm>
              <a:off x="3513408" y="3285610"/>
              <a:ext cx="2301765" cy="8749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solidFill>
                    <a:schemeClr val="tx1"/>
                  </a:solidFill>
                </a:rPr>
                <a:t>DataFrame</a:t>
              </a:r>
              <a:endParaRPr lang="en-US" dirty="0">
                <a:solidFill>
                  <a:schemeClr val="tx1"/>
                </a:solidFill>
              </a:endParaRPr>
            </a:p>
          </p:txBody>
        </p:sp>
        <p:sp>
          <p:nvSpPr>
            <p:cNvPr id="8" name="Rounded Rectangle 7"/>
            <p:cNvSpPr/>
            <p:nvPr/>
          </p:nvSpPr>
          <p:spPr>
            <a:xfrm>
              <a:off x="6700993" y="5548183"/>
              <a:ext cx="2301765" cy="8749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GraphX</a:t>
              </a:r>
              <a:endParaRPr lang="en-US" dirty="0"/>
            </a:p>
          </p:txBody>
        </p:sp>
        <p:sp>
          <p:nvSpPr>
            <p:cNvPr id="10" name="Rounded Rectangle 9"/>
            <p:cNvSpPr/>
            <p:nvPr/>
          </p:nvSpPr>
          <p:spPr>
            <a:xfrm>
              <a:off x="6700994" y="4367349"/>
              <a:ext cx="2301765" cy="87498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Mlib</a:t>
              </a:r>
              <a:r>
                <a:rPr lang="en-US" dirty="0" smtClean="0"/>
                <a:t>(Machine Learning)</a:t>
              </a:r>
              <a:endParaRPr lang="en-US" dirty="0"/>
            </a:p>
          </p:txBody>
        </p:sp>
        <p:sp>
          <p:nvSpPr>
            <p:cNvPr id="11" name="Rounded Rectangle 10"/>
            <p:cNvSpPr/>
            <p:nvPr/>
          </p:nvSpPr>
          <p:spPr>
            <a:xfrm>
              <a:off x="6700995" y="3064706"/>
              <a:ext cx="2301765" cy="8749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Streaming</a:t>
              </a:r>
              <a:endParaRPr lang="en-US" dirty="0"/>
            </a:p>
          </p:txBody>
        </p:sp>
        <p:sp>
          <p:nvSpPr>
            <p:cNvPr id="12" name="Rounded Rectangle 11"/>
            <p:cNvSpPr/>
            <p:nvPr/>
          </p:nvSpPr>
          <p:spPr>
            <a:xfrm>
              <a:off x="6700996" y="1742169"/>
              <a:ext cx="2301765" cy="87498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SQL</a:t>
              </a:r>
              <a:endParaRPr lang="en-US" dirty="0"/>
            </a:p>
          </p:txBody>
        </p:sp>
        <p:pic>
          <p:nvPicPr>
            <p:cNvPr id="4" name="Picture 3"/>
            <p:cNvPicPr>
              <a:picLocks noChangeAspect="1"/>
            </p:cNvPicPr>
            <p:nvPr/>
          </p:nvPicPr>
          <p:blipFill>
            <a:blip r:embed="rId3"/>
            <a:stretch>
              <a:fillRect/>
            </a:stretch>
          </p:blipFill>
          <p:spPr>
            <a:xfrm>
              <a:off x="341587" y="2952235"/>
              <a:ext cx="2286000" cy="1809750"/>
            </a:xfrm>
            <a:prstGeom prst="rect">
              <a:avLst/>
            </a:prstGeom>
          </p:spPr>
        </p:pic>
        <p:sp>
          <p:nvSpPr>
            <p:cNvPr id="7" name="TextBox 6"/>
            <p:cNvSpPr txBox="1"/>
            <p:nvPr/>
          </p:nvSpPr>
          <p:spPr>
            <a:xfrm>
              <a:off x="1319049" y="5649788"/>
              <a:ext cx="1308538" cy="646331"/>
            </a:xfrm>
            <a:prstGeom prst="rect">
              <a:avLst/>
            </a:prstGeom>
            <a:noFill/>
          </p:spPr>
          <p:txBody>
            <a:bodyPr wrap="square" rtlCol="0">
              <a:spAutoFit/>
            </a:bodyPr>
            <a:lstStyle/>
            <a:p>
              <a:r>
                <a:rPr lang="en-US" dirty="0" smtClean="0"/>
                <a:t>Spark Developer</a:t>
              </a:r>
              <a:endParaRPr lang="en-US" dirty="0"/>
            </a:p>
          </p:txBody>
        </p:sp>
        <p:cxnSp>
          <p:nvCxnSpPr>
            <p:cNvPr id="14" name="Curved Connector 13"/>
            <p:cNvCxnSpPr>
              <a:stCxn id="4" idx="2"/>
            </p:cNvCxnSpPr>
            <p:nvPr/>
          </p:nvCxnSpPr>
          <p:spPr>
            <a:xfrm rot="16200000" flipH="1">
              <a:off x="1132889" y="5113682"/>
              <a:ext cx="1071256" cy="36786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p:cNvCxnSpPr>
            <p:nvPr/>
          </p:nvCxnSpPr>
          <p:spPr>
            <a:xfrm>
              <a:off x="2627587" y="3857110"/>
              <a:ext cx="8858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2274540" y="4589921"/>
              <a:ext cx="1780775" cy="33896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5447" y="5661691"/>
              <a:ext cx="1069428" cy="646331"/>
            </a:xfrm>
            <a:prstGeom prst="rect">
              <a:avLst/>
            </a:prstGeom>
            <a:noFill/>
          </p:spPr>
          <p:txBody>
            <a:bodyPr wrap="square" rtlCol="0">
              <a:spAutoFit/>
            </a:bodyPr>
            <a:lstStyle/>
            <a:p>
              <a:r>
                <a:rPr lang="en-US" dirty="0" smtClean="0"/>
                <a:t>Single API Call</a:t>
              </a:r>
              <a:endParaRPr lang="en-US" dirty="0"/>
            </a:p>
          </p:txBody>
        </p:sp>
        <p:cxnSp>
          <p:nvCxnSpPr>
            <p:cNvPr id="23" name="Curved Connector 22"/>
            <p:cNvCxnSpPr>
              <a:stCxn id="2" idx="2"/>
            </p:cNvCxnSpPr>
            <p:nvPr/>
          </p:nvCxnSpPr>
          <p:spPr>
            <a:xfrm rot="16200000" flipH="1">
              <a:off x="4066678" y="4758210"/>
              <a:ext cx="1489191" cy="29396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42431" y="5548183"/>
              <a:ext cx="1069428" cy="369332"/>
            </a:xfrm>
            <a:prstGeom prst="rect">
              <a:avLst/>
            </a:prstGeom>
            <a:noFill/>
          </p:spPr>
          <p:txBody>
            <a:bodyPr wrap="square" rtlCol="0">
              <a:spAutoFit/>
            </a:bodyPr>
            <a:lstStyle/>
            <a:p>
              <a:r>
                <a:rPr lang="en-US" dirty="0" smtClean="0"/>
                <a:t>Learn API</a:t>
              </a:r>
              <a:endParaRPr lang="en-US" dirty="0"/>
            </a:p>
          </p:txBody>
        </p:sp>
        <p:cxnSp>
          <p:nvCxnSpPr>
            <p:cNvPr id="26" name="Elbow Connector 25"/>
            <p:cNvCxnSpPr>
              <a:stCxn id="2" idx="3"/>
              <a:endCxn id="12" idx="1"/>
            </p:cNvCxnSpPr>
            <p:nvPr/>
          </p:nvCxnSpPr>
          <p:spPr>
            <a:xfrm flipV="1">
              <a:off x="5815173" y="2179663"/>
              <a:ext cx="885823" cy="154344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8" idx="1"/>
            </p:cNvCxnSpPr>
            <p:nvPr/>
          </p:nvCxnSpPr>
          <p:spPr>
            <a:xfrm rot="16200000" flipH="1">
              <a:off x="5354024" y="4638708"/>
              <a:ext cx="2267620" cy="426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1"/>
            </p:cNvCxnSpPr>
            <p:nvPr/>
          </p:nvCxnSpPr>
          <p:spPr>
            <a:xfrm flipV="1">
              <a:off x="6288139" y="4804843"/>
              <a:ext cx="412855" cy="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274675" y="3718056"/>
              <a:ext cx="4263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6200000" flipH="1">
              <a:off x="5166020" y="2795972"/>
              <a:ext cx="1367925" cy="47624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00253" y="1889618"/>
              <a:ext cx="1896187" cy="784830"/>
            </a:xfrm>
            <a:prstGeom prst="rect">
              <a:avLst/>
            </a:prstGeom>
            <a:noFill/>
          </p:spPr>
          <p:txBody>
            <a:bodyPr wrap="square" rtlCol="0">
              <a:spAutoFit/>
            </a:bodyPr>
            <a:lstStyle/>
            <a:p>
              <a:r>
                <a:rPr lang="en-US" sz="1500" i="1" dirty="0" smtClean="0"/>
                <a:t>Use DF consistently across all Spark Libraries</a:t>
              </a:r>
              <a:endParaRPr lang="en-US" sz="1500" i="1" dirty="0"/>
            </a:p>
          </p:txBody>
        </p:sp>
      </p:grpSp>
    </p:spTree>
    <p:extLst>
      <p:ext uri="{BB962C8B-B14F-4D97-AF65-F5344CB8AC3E}">
        <p14:creationId xmlns="" xmlns:p14="http://schemas.microsoft.com/office/powerpoint/2010/main" val="10337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253500" y="304245"/>
            <a:ext cx="5891927" cy="637097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Introduction to Spark</a:t>
            </a:r>
          </a:p>
          <a:p>
            <a:pPr marL="742950" lvl="1" indent="-285750">
              <a:buFont typeface="Wingdings" panose="05000000000000000000" pitchFamily="2" charset="2"/>
              <a:buChar char="v"/>
            </a:pPr>
            <a:r>
              <a:rPr lang="en-US" sz="1700" b="1" i="1" dirty="0" smtClean="0"/>
              <a:t>Why Spark was developed</a:t>
            </a:r>
          </a:p>
          <a:p>
            <a:pPr marL="742950" lvl="1" indent="-285750">
              <a:buFont typeface="Wingdings" panose="05000000000000000000" pitchFamily="2" charset="2"/>
              <a:buChar char="v"/>
            </a:pPr>
            <a:r>
              <a:rPr lang="en-US" sz="1700" b="1" i="1" dirty="0" smtClean="0"/>
              <a:t>What is Spark/Spark Features</a:t>
            </a:r>
          </a:p>
          <a:p>
            <a:pPr marL="742950" lvl="1" indent="-285750">
              <a:buFont typeface="Wingdings" panose="05000000000000000000" pitchFamily="2" charset="2"/>
              <a:buChar char="v"/>
            </a:pPr>
            <a:r>
              <a:rPr lang="en-US" sz="1700" b="1" i="1" dirty="0" smtClean="0"/>
              <a:t>Spark Components</a:t>
            </a:r>
          </a:p>
          <a:p>
            <a:pPr marL="285750" indent="-285750">
              <a:buFont typeface="Arial" panose="020B0604020202020204" pitchFamily="34" charset="0"/>
              <a:buChar char="•"/>
            </a:pPr>
            <a:r>
              <a:rPr lang="en-US" sz="1700" b="1" i="1" dirty="0" smtClean="0"/>
              <a:t>Spark Session</a:t>
            </a:r>
          </a:p>
          <a:p>
            <a:pPr marL="742950" lvl="1" indent="-285750">
              <a:buFont typeface="Wingdings" panose="05000000000000000000" pitchFamily="2" charset="2"/>
              <a:buChar char="v"/>
            </a:pPr>
            <a:r>
              <a:rPr lang="en-US" sz="1700" b="1" i="1" dirty="0" smtClean="0"/>
              <a:t>Spark Context</a:t>
            </a:r>
          </a:p>
          <a:p>
            <a:pPr marL="742950" lvl="1" indent="-285750">
              <a:buFont typeface="Wingdings" panose="05000000000000000000" pitchFamily="2" charset="2"/>
              <a:buChar char="v"/>
            </a:pPr>
            <a:r>
              <a:rPr lang="en-US" sz="1700" b="1" i="1" dirty="0" smtClean="0"/>
              <a:t>Spark Session</a:t>
            </a:r>
          </a:p>
          <a:p>
            <a:pPr marL="742950" lvl="1" indent="-285750">
              <a:buFont typeface="Wingdings" panose="05000000000000000000" pitchFamily="2" charset="2"/>
              <a:buChar char="v"/>
            </a:pPr>
            <a:r>
              <a:rPr lang="en-US" sz="1700" b="1" i="1" dirty="0" smtClean="0"/>
              <a:t>spark-submit</a:t>
            </a:r>
          </a:p>
          <a:p>
            <a:pPr marL="285750" indent="-285750">
              <a:buFont typeface="Arial" panose="020B0604020202020204" pitchFamily="34" charset="0"/>
              <a:buChar char="•"/>
            </a:pPr>
            <a:r>
              <a:rPr lang="en-US" sz="1700" b="1" i="1" dirty="0" smtClean="0"/>
              <a:t>RDD Fundamentals</a:t>
            </a:r>
          </a:p>
          <a:p>
            <a:pPr marL="742950" lvl="1" indent="-285750">
              <a:buFont typeface="Wingdings" panose="05000000000000000000" pitchFamily="2" charset="2"/>
              <a:buChar char="v"/>
            </a:pPr>
            <a:r>
              <a:rPr lang="en-US" sz="1700" b="1" i="1" dirty="0" smtClean="0"/>
              <a:t>What is RDD</a:t>
            </a:r>
          </a:p>
          <a:p>
            <a:pPr marL="742950" lvl="1" indent="-285750">
              <a:buFont typeface="Wingdings" panose="05000000000000000000" pitchFamily="2" charset="2"/>
              <a:buChar char="v"/>
            </a:pPr>
            <a:r>
              <a:rPr lang="en-US" sz="1700" b="1" i="1" dirty="0" smtClean="0"/>
              <a:t>RDD Features</a:t>
            </a:r>
          </a:p>
          <a:p>
            <a:pPr marL="742950" lvl="1" indent="-285750">
              <a:buFont typeface="Wingdings" panose="05000000000000000000" pitchFamily="2" charset="2"/>
              <a:buChar char="v"/>
            </a:pPr>
            <a:r>
              <a:rPr lang="en-US" sz="1700" b="1" i="1" dirty="0" smtClean="0"/>
              <a:t>When to use RDDs</a:t>
            </a:r>
          </a:p>
          <a:p>
            <a:pPr marL="742950" lvl="1" indent="-285750">
              <a:buFont typeface="Wingdings" panose="05000000000000000000" pitchFamily="2" charset="2"/>
              <a:buChar char="v"/>
            </a:pPr>
            <a:r>
              <a:rPr lang="en-US" sz="1700" b="1" i="1" dirty="0"/>
              <a:t>RDD Properties and Problems</a:t>
            </a:r>
          </a:p>
          <a:p>
            <a:pPr marL="285750" indent="-285750">
              <a:buFont typeface="Arial" panose="020B0604020202020204" pitchFamily="34" charset="0"/>
              <a:buChar char="•"/>
            </a:pPr>
            <a:r>
              <a:rPr lang="en-US" sz="1700" b="1" i="1" dirty="0" smtClean="0"/>
              <a:t>Create RDD</a:t>
            </a:r>
          </a:p>
          <a:p>
            <a:pPr marL="285750" indent="-285750">
              <a:buFont typeface="Arial" panose="020B0604020202020204" pitchFamily="34" charset="0"/>
              <a:buChar char="•"/>
            </a:pPr>
            <a:r>
              <a:rPr lang="en-US" sz="1700" b="1" i="1" dirty="0" smtClean="0"/>
              <a:t>RDD Operations</a:t>
            </a:r>
          </a:p>
          <a:p>
            <a:pPr marL="742950" lvl="1" indent="-285750">
              <a:buFont typeface="Wingdings" panose="05000000000000000000" pitchFamily="2" charset="2"/>
              <a:buChar char="v"/>
            </a:pPr>
            <a:r>
              <a:rPr lang="en-US" sz="1700" b="1" i="1" dirty="0" smtClean="0"/>
              <a:t>Transformations and Actions</a:t>
            </a:r>
            <a:endParaRPr lang="en-US" sz="1700" b="1" i="1" dirty="0"/>
          </a:p>
          <a:p>
            <a:pPr marL="1657350" lvl="3" indent="-285750">
              <a:buFont typeface="Wingdings" panose="05000000000000000000" pitchFamily="2" charset="2"/>
              <a:buChar char="ü"/>
            </a:pPr>
            <a:r>
              <a:rPr lang="en-US" sz="1700" i="1" dirty="0"/>
              <a:t>Row Level Transformations (map</a:t>
            </a:r>
            <a:r>
              <a:rPr lang="en-US" sz="1700" i="1" dirty="0" smtClean="0"/>
              <a:t>, flatMap, filter</a:t>
            </a:r>
            <a:r>
              <a:rPr lang="en-US" sz="1700" i="1" dirty="0"/>
              <a:t>)</a:t>
            </a:r>
          </a:p>
          <a:p>
            <a:pPr marL="1657350" lvl="3" indent="-285750">
              <a:buFont typeface="Wingdings" panose="05000000000000000000" pitchFamily="2" charset="2"/>
              <a:buChar char="ü"/>
            </a:pPr>
            <a:r>
              <a:rPr lang="en-US" sz="1700" i="1" dirty="0" smtClean="0"/>
              <a:t>Join (join, cogroup, </a:t>
            </a:r>
            <a:r>
              <a:rPr lang="en-US" sz="1700" i="1" dirty="0" err="1" smtClean="0"/>
              <a:t>cartesian</a:t>
            </a:r>
            <a:r>
              <a:rPr lang="en-US" sz="1700" i="1" dirty="0" smtClean="0"/>
              <a:t>)</a:t>
            </a:r>
          </a:p>
          <a:p>
            <a:pPr marL="1657350" lvl="3" indent="-285750">
              <a:buFont typeface="Wingdings" panose="05000000000000000000" pitchFamily="2" charset="2"/>
              <a:buChar char="ü"/>
            </a:pPr>
            <a:r>
              <a:rPr lang="en-US" sz="1700" i="1" dirty="0" smtClean="0"/>
              <a:t>Total Aggregations (Count, reduce)</a:t>
            </a:r>
          </a:p>
          <a:p>
            <a:pPr marL="1657350" lvl="3" indent="-285750">
              <a:buFont typeface="Wingdings" panose="05000000000000000000" pitchFamily="2" charset="2"/>
              <a:buChar char="ü"/>
            </a:pPr>
            <a:r>
              <a:rPr lang="en-US" sz="1700" i="1" dirty="0" smtClean="0"/>
              <a:t>Shuffle and Combiner</a:t>
            </a:r>
            <a:endParaRPr lang="en-US" sz="1700" i="1" dirty="0"/>
          </a:p>
          <a:p>
            <a:pPr marL="1657350" lvl="3" indent="-285750">
              <a:buFont typeface="Wingdings" panose="05000000000000000000" pitchFamily="2" charset="2"/>
              <a:buChar char="ü"/>
            </a:pPr>
            <a:r>
              <a:rPr lang="en-US" sz="1700" i="1" dirty="0" smtClean="0"/>
              <a:t>Key Aggregations </a:t>
            </a:r>
            <a:r>
              <a:rPr lang="en-US" sz="1700" i="1" dirty="0"/>
              <a:t>(groupByKey </a:t>
            </a:r>
            <a:r>
              <a:rPr lang="en-US" sz="1700" i="1" dirty="0" smtClean="0"/>
              <a:t>,reduceByKey</a:t>
            </a:r>
            <a:r>
              <a:rPr lang="en-US" sz="1700" i="1" dirty="0"/>
              <a:t>, </a:t>
            </a:r>
            <a:r>
              <a:rPr lang="en-US" sz="1700" i="1" dirty="0" smtClean="0"/>
              <a:t>aggregrateByKey, </a:t>
            </a:r>
            <a:r>
              <a:rPr lang="en-US" sz="1700" i="1" dirty="0" err="1" smtClean="0"/>
              <a:t>countByKey</a:t>
            </a:r>
            <a:r>
              <a:rPr lang="en-US" sz="1700" i="1" dirty="0"/>
              <a:t>)</a:t>
            </a:r>
          </a:p>
          <a:p>
            <a:pPr marL="1657350" lvl="3" indent="-285750">
              <a:buFont typeface="Wingdings" panose="05000000000000000000" pitchFamily="2" charset="2"/>
              <a:buChar char="ü"/>
            </a:pPr>
            <a:r>
              <a:rPr lang="en-US" sz="1700" i="1" dirty="0" smtClean="0"/>
              <a:t>Ranking</a:t>
            </a:r>
            <a:endParaRPr lang="en-US" sz="1700" i="1" dirty="0"/>
          </a:p>
        </p:txBody>
      </p:sp>
    </p:spTree>
    <p:extLst>
      <p:ext uri="{BB962C8B-B14F-4D97-AF65-F5344CB8AC3E}">
        <p14:creationId xmlns="" xmlns:p14="http://schemas.microsoft.com/office/powerpoint/2010/main" val="570811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662" y="889196"/>
            <a:ext cx="11155879" cy="5907020"/>
          </a:xfrm>
        </p:spPr>
        <p:txBody>
          <a:bodyPr>
            <a:noAutofit/>
          </a:bodyPr>
          <a:lstStyle/>
          <a:p>
            <a:pPr lvl="1" algn="just">
              <a:buFont typeface="Wingdings" panose="05000000000000000000" pitchFamily="2" charset="2"/>
              <a:buChar char="ü"/>
            </a:pPr>
            <a:r>
              <a:rPr lang="en-US" sz="1700" dirty="0"/>
              <a:t>The first thing a Spark program </a:t>
            </a:r>
            <a:r>
              <a:rPr lang="en-US" sz="1700" dirty="0" smtClean="0"/>
              <a:t>is </a:t>
            </a:r>
            <a:r>
              <a:rPr lang="en-US" sz="1700" dirty="0"/>
              <a:t>to create a </a:t>
            </a:r>
            <a:r>
              <a:rPr lang="en-US" sz="1700" b="1" dirty="0" smtClean="0"/>
              <a:t>SparkContext object</a:t>
            </a:r>
            <a:r>
              <a:rPr lang="en-US" sz="1700" dirty="0"/>
              <a:t>, which tells Spark how to access a </a:t>
            </a:r>
            <a:r>
              <a:rPr lang="en-US" sz="1700" dirty="0" smtClean="0"/>
              <a:t>cluster. </a:t>
            </a:r>
          </a:p>
          <a:p>
            <a:pPr lvl="1" algn="just">
              <a:buFont typeface="Wingdings" panose="05000000000000000000" pitchFamily="2" charset="2"/>
              <a:buChar char="ü"/>
            </a:pPr>
            <a:r>
              <a:rPr lang="en-US" sz="1700" dirty="0" smtClean="0"/>
              <a:t>When we run any spark application, the driver program starts, which has the main() function and the SparkContext gets initiated here. </a:t>
            </a:r>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smtClean="0"/>
          </a:p>
          <a:p>
            <a:pPr lvl="1" algn="just">
              <a:buFont typeface="Wingdings" panose="05000000000000000000" pitchFamily="2" charset="2"/>
              <a:buChar char="ü"/>
            </a:pPr>
            <a:r>
              <a:rPr lang="en-US" sz="1700" dirty="0" smtClean="0"/>
              <a:t>Prior to 2.0, to create SparkContext we first need to build a SparkConf object that contains information about the application. (This is old way of doing.)</a:t>
            </a:r>
          </a:p>
          <a:p>
            <a:pPr marL="457200" lvl="1" indent="0" algn="just">
              <a:buNone/>
            </a:pPr>
            <a:r>
              <a:rPr lang="en-US" sz="1800" dirty="0" smtClean="0"/>
              <a:t>            conf </a:t>
            </a:r>
            <a:r>
              <a:rPr lang="en-US" sz="1800" dirty="0"/>
              <a:t>= SparkConf().setAppName(</a:t>
            </a:r>
            <a:r>
              <a:rPr lang="en-US" sz="1800" dirty="0" err="1"/>
              <a:t>appName</a:t>
            </a:r>
            <a:r>
              <a:rPr lang="en-US" sz="1800" dirty="0"/>
              <a:t>).</a:t>
            </a:r>
            <a:r>
              <a:rPr lang="en-US" sz="1800" dirty="0" err="1"/>
              <a:t>setMaster</a:t>
            </a:r>
            <a:r>
              <a:rPr lang="en-US" sz="1800" dirty="0"/>
              <a:t>(master)</a:t>
            </a:r>
          </a:p>
          <a:p>
            <a:pPr marL="457200" lvl="1" indent="0" algn="just">
              <a:buNone/>
            </a:pPr>
            <a:r>
              <a:rPr lang="en-US" sz="1800" dirty="0"/>
              <a:t>      </a:t>
            </a:r>
            <a:r>
              <a:rPr lang="en-US" sz="1800" dirty="0" smtClean="0"/>
              <a:t>      </a:t>
            </a:r>
            <a:r>
              <a:rPr lang="en-US" sz="1800" dirty="0" err="1" smtClean="0"/>
              <a:t>sc</a:t>
            </a:r>
            <a:r>
              <a:rPr lang="en-US" sz="1800" dirty="0" smtClean="0"/>
              <a:t> </a:t>
            </a:r>
            <a:r>
              <a:rPr lang="en-US" sz="1800" dirty="0"/>
              <a:t>= SparkContext(conf=conf)</a:t>
            </a:r>
          </a:p>
          <a:p>
            <a:pPr lvl="1" algn="just">
              <a:buFont typeface="Wingdings" panose="05000000000000000000" pitchFamily="2" charset="2"/>
              <a:buChar char="ü"/>
            </a:pPr>
            <a:endParaRPr lang="en-US" sz="17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pic>
        <p:nvPicPr>
          <p:cNvPr id="2" name="Picture 1"/>
          <p:cNvPicPr>
            <a:picLocks noChangeAspect="1"/>
          </p:cNvPicPr>
          <p:nvPr/>
        </p:nvPicPr>
        <p:blipFill>
          <a:blip r:embed="rId2"/>
          <a:stretch>
            <a:fillRect/>
          </a:stretch>
        </p:blipFill>
        <p:spPr>
          <a:xfrm>
            <a:off x="1882897" y="1969063"/>
            <a:ext cx="4721311" cy="2253353"/>
          </a:xfrm>
          <a:prstGeom prst="rect">
            <a:avLst/>
          </a:prstGeom>
        </p:spPr>
      </p:pic>
    </p:spTree>
    <p:extLst>
      <p:ext uri="{BB962C8B-B14F-4D97-AF65-F5344CB8AC3E}">
        <p14:creationId xmlns="" xmlns:p14="http://schemas.microsoft.com/office/powerpoint/2010/main" val="3108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452157" y="767993"/>
            <a:ext cx="9359463" cy="1631216"/>
          </a:xfrm>
          <a:prstGeom prst="rect">
            <a:avLst/>
          </a:prstGeom>
        </p:spPr>
        <p:txBody>
          <a:bodyPr wrap="square">
            <a:spAutoFit/>
          </a:bodyPr>
          <a:lstStyle/>
          <a:p>
            <a:r>
              <a:rPr lang="en-US" b="1" dirty="0" smtClean="0">
                <a:solidFill>
                  <a:srgbClr val="212121"/>
                </a:solidFill>
              </a:rPr>
              <a:t>5. Polyglot</a:t>
            </a:r>
            <a:r>
              <a:rPr lang="en-US" dirty="0" smtClean="0">
                <a:solidFill>
                  <a:srgbClr val="212121"/>
                </a:solidFill>
              </a:rPr>
              <a:t>: </a:t>
            </a:r>
          </a:p>
          <a:p>
            <a:r>
              <a:rPr lang="en-US" dirty="0">
                <a:solidFill>
                  <a:srgbClr val="212121"/>
                </a:solidFill>
              </a:rPr>
              <a:t> </a:t>
            </a:r>
            <a:r>
              <a:rPr lang="en-US" dirty="0" smtClean="0">
                <a:solidFill>
                  <a:srgbClr val="212121"/>
                </a:solidFill>
              </a:rPr>
              <a:t>          Support multiple Languages -  Scala, Python, Java, R.</a:t>
            </a:r>
          </a:p>
          <a:p>
            <a:pPr>
              <a:spcBef>
                <a:spcPts val="600"/>
              </a:spcBef>
            </a:pPr>
            <a:r>
              <a:rPr lang="en-US" b="1" dirty="0" smtClean="0">
                <a:solidFill>
                  <a:srgbClr val="212121"/>
                </a:solidFill>
              </a:rPr>
              <a:t>6</a:t>
            </a:r>
            <a:r>
              <a:rPr lang="en-US" dirty="0" smtClean="0">
                <a:solidFill>
                  <a:srgbClr val="212121"/>
                </a:solidFill>
              </a:rPr>
              <a:t>. Works on Huge collection of dataset, feasible to work with a </a:t>
            </a:r>
            <a:r>
              <a:rPr lang="en-US" dirty="0" smtClean="0">
                <a:solidFill>
                  <a:srgbClr val="FF0000"/>
                </a:solidFill>
              </a:rPr>
              <a:t>wide</a:t>
            </a:r>
            <a:r>
              <a:rPr lang="en-US" dirty="0" smtClean="0">
                <a:solidFill>
                  <a:srgbClr val="212121"/>
                </a:solidFill>
              </a:rPr>
              <a:t> file.</a:t>
            </a:r>
          </a:p>
          <a:p>
            <a:pPr>
              <a:spcBef>
                <a:spcPts val="600"/>
              </a:spcBef>
            </a:pPr>
            <a:r>
              <a:rPr lang="en-US" b="1" dirty="0" smtClean="0">
                <a:solidFill>
                  <a:srgbClr val="212121"/>
                </a:solidFill>
              </a:rPr>
              <a:t>7</a:t>
            </a:r>
            <a:r>
              <a:rPr lang="en-US" dirty="0" smtClean="0">
                <a:solidFill>
                  <a:srgbClr val="212121"/>
                </a:solidFill>
              </a:rPr>
              <a:t>. Supports both Structured and Semi structured data (JSON, XML etc).</a:t>
            </a:r>
          </a:p>
          <a:p>
            <a:pPr lvl="1"/>
            <a:endParaRPr lang="en-US" dirty="0">
              <a:solidFill>
                <a:srgbClr val="212121"/>
              </a:solidFill>
            </a:endParaRPr>
          </a:p>
        </p:txBody>
      </p:sp>
    </p:spTree>
    <p:extLst>
      <p:ext uri="{BB962C8B-B14F-4D97-AF65-F5344CB8AC3E}">
        <p14:creationId xmlns="" xmlns:p14="http://schemas.microsoft.com/office/powerpoint/2010/main" val="18130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Hands-On</a:t>
            </a:r>
            <a:endParaRPr lang="en-US" sz="4000" dirty="0"/>
          </a:p>
        </p:txBody>
      </p:sp>
      <p:sp>
        <p:nvSpPr>
          <p:cNvPr id="2" name="Rectangle 1"/>
          <p:cNvSpPr/>
          <p:nvPr/>
        </p:nvSpPr>
        <p:spPr>
          <a:xfrm>
            <a:off x="517635" y="1596921"/>
            <a:ext cx="7034049" cy="2585323"/>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rPr>
              <a:t>Common functions on Data Frames</a:t>
            </a:r>
          </a:p>
          <a:p>
            <a:pPr marL="742950" lvl="1" indent="-285750">
              <a:buFont typeface="Arial" panose="020B0604020202020204" pitchFamily="34" charset="0"/>
              <a:buChar char="•"/>
            </a:pPr>
            <a:r>
              <a:rPr lang="en-US" dirty="0" err="1">
                <a:solidFill>
                  <a:srgbClr val="212121"/>
                </a:solidFill>
              </a:rPr>
              <a:t>printSchema</a:t>
            </a:r>
            <a:r>
              <a:rPr lang="en-US" dirty="0">
                <a:solidFill>
                  <a:srgbClr val="212121"/>
                </a:solidFill>
              </a:rPr>
              <a:t> – to print the column names and data types of data frame</a:t>
            </a:r>
          </a:p>
          <a:p>
            <a:pPr marL="742950" lvl="1" indent="-285750">
              <a:buFont typeface="Arial" panose="020B0604020202020204" pitchFamily="34" charset="0"/>
              <a:buChar char="•"/>
            </a:pPr>
            <a:r>
              <a:rPr lang="en-US" dirty="0">
                <a:solidFill>
                  <a:srgbClr val="212121"/>
                </a:solidFill>
              </a:rPr>
              <a:t>show – to preview data (default 20 records)</a:t>
            </a:r>
          </a:p>
          <a:p>
            <a:pPr marL="742950" lvl="1" indent="-285750">
              <a:buFont typeface="Arial" panose="020B0604020202020204" pitchFamily="34" charset="0"/>
              <a:buChar char="•"/>
            </a:pPr>
            <a:r>
              <a:rPr lang="en-US" dirty="0">
                <a:solidFill>
                  <a:srgbClr val="212121"/>
                </a:solidFill>
              </a:rPr>
              <a:t>describe – to understand characteristics of data</a:t>
            </a:r>
          </a:p>
          <a:p>
            <a:pPr marL="742950" lvl="1" indent="-285750">
              <a:buFont typeface="Arial" panose="020B0604020202020204" pitchFamily="34" charset="0"/>
              <a:buChar char="•"/>
            </a:pPr>
            <a:r>
              <a:rPr lang="en-US" dirty="0">
                <a:solidFill>
                  <a:srgbClr val="212121"/>
                </a:solidFill>
              </a:rPr>
              <a:t>count – to get number of records</a:t>
            </a:r>
          </a:p>
          <a:p>
            <a:pPr marL="742950" lvl="1" indent="-285750">
              <a:buFont typeface="Arial" panose="020B0604020202020204" pitchFamily="34" charset="0"/>
              <a:buChar char="•"/>
            </a:pPr>
            <a:r>
              <a:rPr lang="en-US" dirty="0">
                <a:solidFill>
                  <a:srgbClr val="212121"/>
                </a:solidFill>
              </a:rPr>
              <a:t>collect – to convert data frame into Array</a:t>
            </a:r>
          </a:p>
          <a:p>
            <a:pPr marL="742950" lvl="1" indent="-285750">
              <a:buFont typeface="Arial" panose="020B0604020202020204" pitchFamily="34" charset="0"/>
              <a:buChar char="•"/>
            </a:pPr>
            <a:r>
              <a:rPr lang="en-US" dirty="0">
                <a:solidFill>
                  <a:srgbClr val="212121"/>
                </a:solidFill>
              </a:rPr>
              <a:t>t</a:t>
            </a:r>
            <a:r>
              <a:rPr lang="en-US" dirty="0" smtClean="0">
                <a:solidFill>
                  <a:srgbClr val="212121"/>
                </a:solidFill>
              </a:rPr>
              <a:t>ype</a:t>
            </a:r>
          </a:p>
          <a:p>
            <a:pPr marL="742950" lvl="1" indent="-285750">
              <a:buFont typeface="Arial" panose="020B0604020202020204" pitchFamily="34" charset="0"/>
              <a:buChar char="•"/>
            </a:pPr>
            <a:r>
              <a:rPr lang="en-US" dirty="0" err="1" smtClean="0">
                <a:solidFill>
                  <a:srgbClr val="212121"/>
                </a:solidFill>
              </a:rPr>
              <a:t>dtypes</a:t>
            </a:r>
            <a:endParaRPr lang="en-US" dirty="0">
              <a:solidFill>
                <a:srgbClr val="212121"/>
              </a:solidFill>
            </a:endParaRPr>
          </a:p>
        </p:txBody>
      </p:sp>
      <p:graphicFrame>
        <p:nvGraphicFramePr>
          <p:cNvPr id="5" name="Table 4"/>
          <p:cNvGraphicFramePr>
            <a:graphicFrameLocks noGrp="1"/>
          </p:cNvGraphicFramePr>
          <p:nvPr>
            <p:extLst>
              <p:ext uri="{D42A27DB-BD31-4B8C-83A1-F6EECF244321}">
                <p14:modId xmlns="" xmlns:p14="http://schemas.microsoft.com/office/powerpoint/2010/main" val="96458797"/>
              </p:ext>
            </p:extLst>
          </p:nvPr>
        </p:nvGraphicFramePr>
        <p:xfrm>
          <a:off x="6661032" y="2328231"/>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Tree>
    <p:extLst>
      <p:ext uri="{BB962C8B-B14F-4D97-AF65-F5344CB8AC3E}">
        <p14:creationId xmlns="" xmlns:p14="http://schemas.microsoft.com/office/powerpoint/2010/main" val="228188061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Organization</a:t>
            </a:r>
            <a:endParaRPr lang="en-US" sz="3100" dirty="0">
              <a:solidFill>
                <a:schemeClr val="tx1"/>
              </a:solidFill>
            </a:endParaRPr>
          </a:p>
        </p:txBody>
      </p:sp>
    </p:spTree>
    <p:extLst>
      <p:ext uri="{BB962C8B-B14F-4D97-AF65-F5344CB8AC3E}">
        <p14:creationId xmlns="" xmlns:p14="http://schemas.microsoft.com/office/powerpoint/2010/main" val="237937286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4" name="TextBox 3"/>
          <p:cNvSpPr txBox="1"/>
          <p:nvPr/>
        </p:nvSpPr>
        <p:spPr>
          <a:xfrm>
            <a:off x="376048" y="716063"/>
            <a:ext cx="4735207" cy="4247317"/>
          </a:xfrm>
          <a:prstGeom prst="rect">
            <a:avLst/>
          </a:prstGeom>
          <a:noFill/>
        </p:spPr>
        <p:txBody>
          <a:bodyPr wrap="none" rtlCol="0">
            <a:spAutoFit/>
          </a:bodyPr>
          <a:lstStyle/>
          <a:p>
            <a:pPr marL="285750" indent="-285750">
              <a:buFont typeface="Arial" panose="020B0604020202020204" pitchFamily="34" charset="0"/>
              <a:buChar char="•"/>
            </a:pPr>
            <a:r>
              <a:rPr lang="en-US" dirty="0" smtClean="0"/>
              <a:t>A DataFrame has 3 levels to organize and </a:t>
            </a:r>
          </a:p>
          <a:p>
            <a:r>
              <a:rPr lang="en-US" dirty="0"/>
              <a:t> </a:t>
            </a:r>
            <a:r>
              <a:rPr lang="en-US" dirty="0" smtClean="0"/>
              <a:t>     process its data  - Schema, Storage and API.</a:t>
            </a:r>
          </a:p>
          <a:p>
            <a:pPr marL="285750" indent="-285750">
              <a:buFont typeface="Arial" panose="020B0604020202020204" pitchFamily="34" charset="0"/>
              <a:buChar char="•"/>
            </a:pPr>
            <a:r>
              <a:rPr lang="en-US" dirty="0" smtClean="0"/>
              <a:t>Schema: </a:t>
            </a:r>
          </a:p>
          <a:p>
            <a:pPr marL="742950" lvl="1" indent="-285750">
              <a:buFont typeface="Wingdings" panose="05000000000000000000" pitchFamily="2" charset="2"/>
              <a:buChar char="ü"/>
            </a:pPr>
            <a:r>
              <a:rPr lang="en-US" dirty="0" smtClean="0"/>
              <a:t>DataFrame is Implemented as a dataset</a:t>
            </a:r>
          </a:p>
          <a:p>
            <a:r>
              <a:rPr lang="en-US" dirty="0"/>
              <a:t> </a:t>
            </a:r>
            <a:r>
              <a:rPr lang="en-US" dirty="0" smtClean="0"/>
              <a:t>     of rows.</a:t>
            </a:r>
          </a:p>
          <a:p>
            <a:pPr marL="742950" lvl="1" indent="-285750">
              <a:buFont typeface="Wingdings" panose="05000000000000000000" pitchFamily="2" charset="2"/>
              <a:buChar char="ü"/>
            </a:pPr>
            <a:r>
              <a:rPr lang="en-US" dirty="0" smtClean="0"/>
              <a:t>Each column is named and typed. </a:t>
            </a:r>
          </a:p>
          <a:p>
            <a:pPr marL="285750" indent="-285750">
              <a:buFont typeface="Arial" panose="020B0604020202020204" pitchFamily="34" charset="0"/>
              <a:buChar char="•"/>
            </a:pPr>
            <a:r>
              <a:rPr lang="en-US" dirty="0" smtClean="0"/>
              <a:t>Storage:</a:t>
            </a:r>
          </a:p>
          <a:p>
            <a:pPr marL="742950" lvl="1" indent="-285750">
              <a:buFont typeface="Wingdings" panose="05000000000000000000" pitchFamily="2" charset="2"/>
              <a:buChar char="ü"/>
            </a:pPr>
            <a:r>
              <a:rPr lang="en-US" dirty="0" smtClean="0"/>
              <a:t>Storage is distributed and data is stored </a:t>
            </a:r>
          </a:p>
          <a:p>
            <a:r>
              <a:rPr lang="en-US" dirty="0"/>
              <a:t> </a:t>
            </a:r>
            <a:r>
              <a:rPr lang="en-US" dirty="0" smtClean="0"/>
              <a:t>     in partitions. </a:t>
            </a:r>
          </a:p>
          <a:p>
            <a:pPr marL="742950" lvl="1" indent="-285750">
              <a:buFont typeface="Wingdings" panose="05000000000000000000" pitchFamily="2" charset="2"/>
              <a:buChar char="ü"/>
            </a:pPr>
            <a:r>
              <a:rPr lang="en-US" dirty="0" smtClean="0"/>
              <a:t>Storage in Memory and Disc or off-heap </a:t>
            </a:r>
          </a:p>
          <a:p>
            <a:pPr lvl="1"/>
            <a:r>
              <a:rPr lang="en-US" dirty="0" smtClean="0"/>
              <a:t>or any of these 3 combinations.</a:t>
            </a:r>
          </a:p>
          <a:p>
            <a:pPr marL="285750" indent="-285750">
              <a:buFont typeface="Arial" panose="020B0604020202020204" pitchFamily="34" charset="0"/>
              <a:buChar char="•"/>
            </a:pPr>
            <a:r>
              <a:rPr lang="en-US" dirty="0" smtClean="0"/>
              <a:t>API </a:t>
            </a:r>
          </a:p>
          <a:p>
            <a:pPr marL="742950" lvl="1" indent="-285750">
              <a:buFont typeface="Wingdings" panose="05000000000000000000" pitchFamily="2" charset="2"/>
              <a:buChar char="ü"/>
            </a:pPr>
            <a:r>
              <a:rPr lang="en-US" dirty="0" smtClean="0"/>
              <a:t>Used to process the data.</a:t>
            </a:r>
          </a:p>
          <a:p>
            <a:pPr marL="285750" indent="-285750">
              <a:buFont typeface="Arial" panose="020B0604020202020204" pitchFamily="34" charset="0"/>
              <a:buChar char="•"/>
            </a:pPr>
            <a:endParaRPr lang="en-US" dirty="0" smtClean="0"/>
          </a:p>
          <a:p>
            <a:endParaRPr lang="en-US" dirty="0"/>
          </a:p>
        </p:txBody>
      </p:sp>
      <p:sp>
        <p:nvSpPr>
          <p:cNvPr id="2" name="Flowchart: Alternate Process 1"/>
          <p:cNvSpPr/>
          <p:nvPr/>
        </p:nvSpPr>
        <p:spPr>
          <a:xfrm>
            <a:off x="5043542" y="5842013"/>
            <a:ext cx="4270506" cy="7837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t>DataFrame APIs  </a:t>
            </a:r>
            <a:endParaRPr lang="en-US" sz="2300" dirty="0"/>
          </a:p>
        </p:txBody>
      </p:sp>
      <p:grpSp>
        <p:nvGrpSpPr>
          <p:cNvPr id="57" name="Group 56"/>
          <p:cNvGrpSpPr/>
          <p:nvPr/>
        </p:nvGrpSpPr>
        <p:grpSpPr>
          <a:xfrm>
            <a:off x="5033649" y="1016765"/>
            <a:ext cx="6836994" cy="2490336"/>
            <a:chOff x="5033649" y="1016765"/>
            <a:chExt cx="6836994" cy="2490336"/>
          </a:xfrm>
        </p:grpSpPr>
        <p:sp>
          <p:nvSpPr>
            <p:cNvPr id="22" name="Rectangle 21"/>
            <p:cNvSpPr/>
            <p:nvPr/>
          </p:nvSpPr>
          <p:spPr>
            <a:xfrm>
              <a:off x="5033649" y="1789861"/>
              <a:ext cx="4271821" cy="16824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034964" y="1016765"/>
              <a:ext cx="4271821" cy="7816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127338"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ObjectID</a:t>
              </a:r>
            </a:p>
            <a:p>
              <a:pPr algn="ctr"/>
              <a:r>
                <a:rPr lang="en-US" sz="1500" i="1" dirty="0" smtClean="0">
                  <a:solidFill>
                    <a:schemeClr val="tx1"/>
                  </a:solidFill>
                </a:rPr>
                <a:t>String</a:t>
              </a:r>
              <a:endParaRPr lang="en-US" sz="1500" i="1" dirty="0">
                <a:solidFill>
                  <a:schemeClr val="tx1"/>
                </a:solidFill>
              </a:endParaRPr>
            </a:p>
          </p:txBody>
        </p:sp>
        <p:sp>
          <p:nvSpPr>
            <p:cNvPr id="15" name="Rounded Rectangle 14"/>
            <p:cNvSpPr/>
            <p:nvPr/>
          </p:nvSpPr>
          <p:spPr>
            <a:xfrm>
              <a:off x="7163300" y="1112953"/>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Age</a:t>
              </a:r>
            </a:p>
            <a:p>
              <a:pPr algn="ctr"/>
              <a:r>
                <a:rPr lang="en-US" sz="1500" i="1" dirty="0" smtClean="0">
                  <a:solidFill>
                    <a:schemeClr val="tx1"/>
                  </a:solidFill>
                </a:rPr>
                <a:t>Long</a:t>
              </a:r>
              <a:endParaRPr lang="en-US" sz="1500" i="1" dirty="0">
                <a:solidFill>
                  <a:schemeClr val="tx1"/>
                </a:solidFill>
              </a:endParaRPr>
            </a:p>
          </p:txBody>
        </p:sp>
        <p:sp>
          <p:nvSpPr>
            <p:cNvPr id="16" name="Rounded Rectangle 15"/>
            <p:cNvSpPr/>
            <p:nvPr/>
          </p:nvSpPr>
          <p:spPr>
            <a:xfrm>
              <a:off x="6145319"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Name</a:t>
              </a:r>
            </a:p>
            <a:p>
              <a:pPr algn="ctr"/>
              <a:r>
                <a:rPr lang="en-US" sz="1500" i="1" dirty="0" smtClean="0">
                  <a:solidFill>
                    <a:schemeClr val="tx1"/>
                  </a:solidFill>
                </a:rPr>
                <a:t>String</a:t>
              </a:r>
              <a:endParaRPr lang="en-US" sz="1500" i="1" dirty="0">
                <a:solidFill>
                  <a:schemeClr val="tx1"/>
                </a:solidFill>
              </a:endParaRPr>
            </a:p>
          </p:txBody>
        </p:sp>
        <p:sp>
          <p:nvSpPr>
            <p:cNvPr id="17" name="Rounded Rectangle 16"/>
            <p:cNvSpPr/>
            <p:nvPr/>
          </p:nvSpPr>
          <p:spPr>
            <a:xfrm>
              <a:off x="8160182" y="1082376"/>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a:t>
              </a:r>
            </a:p>
            <a:p>
              <a:pPr algn="ctr"/>
              <a:r>
                <a:rPr lang="en-US" sz="1500" i="1" dirty="0" smtClean="0">
                  <a:solidFill>
                    <a:schemeClr val="tx1"/>
                  </a:solidFill>
                </a:rPr>
                <a:t>String</a:t>
              </a:r>
              <a:endParaRPr lang="en-US" sz="1500" i="1" dirty="0"/>
            </a:p>
          </p:txBody>
        </p:sp>
        <p:sp>
          <p:nvSpPr>
            <p:cNvPr id="23" name="Rounded Rectangle 22"/>
            <p:cNvSpPr/>
            <p:nvPr/>
          </p:nvSpPr>
          <p:spPr>
            <a:xfrm>
              <a:off x="5127338" y="1848043"/>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#1</a:t>
              </a:r>
              <a:endParaRPr lang="en-US" sz="1500" dirty="0">
                <a:solidFill>
                  <a:schemeClr val="tx1"/>
                </a:solidFill>
              </a:endParaRPr>
            </a:p>
          </p:txBody>
        </p:sp>
        <p:sp>
          <p:nvSpPr>
            <p:cNvPr id="24" name="Rounded Rectangle 23"/>
            <p:cNvSpPr/>
            <p:nvPr/>
          </p:nvSpPr>
          <p:spPr>
            <a:xfrm>
              <a:off x="5127338" y="2642871"/>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#3</a:t>
              </a:r>
              <a:endParaRPr lang="en-US" sz="1500" dirty="0">
                <a:solidFill>
                  <a:schemeClr val="tx1"/>
                </a:solidFill>
              </a:endParaRPr>
            </a:p>
          </p:txBody>
        </p:sp>
        <p:sp>
          <p:nvSpPr>
            <p:cNvPr id="25" name="Rounded Rectangle 24"/>
            <p:cNvSpPr/>
            <p:nvPr/>
          </p:nvSpPr>
          <p:spPr>
            <a:xfrm>
              <a:off x="5124709" y="2245866"/>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#2  </a:t>
              </a:r>
              <a:endParaRPr lang="en-US" sz="1500" dirty="0">
                <a:solidFill>
                  <a:schemeClr val="tx1"/>
                </a:solidFill>
              </a:endParaRPr>
            </a:p>
          </p:txBody>
        </p:sp>
        <p:sp>
          <p:nvSpPr>
            <p:cNvPr id="26" name="Rounded Rectangle 25"/>
            <p:cNvSpPr/>
            <p:nvPr/>
          </p:nvSpPr>
          <p:spPr>
            <a:xfrm>
              <a:off x="5127338" y="3049159"/>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Row #4</a:t>
              </a:r>
              <a:endParaRPr lang="en-US" sz="1500" dirty="0">
                <a:solidFill>
                  <a:schemeClr val="tx1"/>
                </a:solidFill>
              </a:endParaRPr>
            </a:p>
          </p:txBody>
        </p:sp>
        <p:sp>
          <p:nvSpPr>
            <p:cNvPr id="48" name="Flowchart: Alternate Process 47"/>
            <p:cNvSpPr/>
            <p:nvPr/>
          </p:nvSpPr>
          <p:spPr>
            <a:xfrm>
              <a:off x="10227237" y="1896734"/>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Schema</a:t>
              </a:r>
            </a:p>
            <a:p>
              <a:pPr algn="ctr"/>
              <a:r>
                <a:rPr lang="en-US" i="1" dirty="0" smtClean="0">
                  <a:solidFill>
                    <a:schemeClr val="accent4">
                      <a:lumMod val="60000"/>
                      <a:lumOff val="40000"/>
                    </a:schemeClr>
                  </a:solidFill>
                </a:rPr>
                <a:t>Dataset&lt;Row&gt;</a:t>
              </a:r>
              <a:endParaRPr lang="en-US" i="1" dirty="0">
                <a:solidFill>
                  <a:schemeClr val="accent4">
                    <a:lumMod val="60000"/>
                    <a:lumOff val="40000"/>
                  </a:schemeClr>
                </a:solidFill>
              </a:endParaRPr>
            </a:p>
          </p:txBody>
        </p:sp>
        <p:sp>
          <p:nvSpPr>
            <p:cNvPr id="50" name="Right Bracket 49"/>
            <p:cNvSpPr/>
            <p:nvPr/>
          </p:nvSpPr>
          <p:spPr>
            <a:xfrm>
              <a:off x="9538393" y="1058664"/>
              <a:ext cx="457236" cy="244843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0" name="Group 59"/>
          <p:cNvGrpSpPr/>
          <p:nvPr/>
        </p:nvGrpSpPr>
        <p:grpSpPr>
          <a:xfrm>
            <a:off x="5043542" y="3618898"/>
            <a:ext cx="6828416" cy="1991980"/>
            <a:chOff x="5042227" y="3658174"/>
            <a:chExt cx="6828416" cy="1991980"/>
          </a:xfrm>
        </p:grpSpPr>
        <p:grpSp>
          <p:nvGrpSpPr>
            <p:cNvPr id="58" name="Group 57"/>
            <p:cNvGrpSpPr/>
            <p:nvPr/>
          </p:nvGrpSpPr>
          <p:grpSpPr>
            <a:xfrm>
              <a:off x="5042227" y="3684319"/>
              <a:ext cx="6828416" cy="1965835"/>
              <a:chOff x="5042227" y="3684319"/>
              <a:chExt cx="6828416" cy="1965835"/>
            </a:xfrm>
          </p:grpSpPr>
          <p:sp>
            <p:nvSpPr>
              <p:cNvPr id="28" name="Rectangle 27"/>
              <p:cNvSpPr/>
              <p:nvPr/>
            </p:nvSpPr>
            <p:spPr>
              <a:xfrm>
                <a:off x="5042227" y="3684319"/>
                <a:ext cx="4271821" cy="1965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dirty="0" smtClean="0"/>
              </a:p>
              <a:p>
                <a:endParaRPr lang="en-US" sz="1300" dirty="0"/>
              </a:p>
            </p:txBody>
          </p:sp>
          <p:sp>
            <p:nvSpPr>
              <p:cNvPr id="29" name="Rounded Rectangle 28"/>
              <p:cNvSpPr/>
              <p:nvPr/>
            </p:nvSpPr>
            <p:spPr>
              <a:xfrm>
                <a:off x="6027175"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smtClean="0">
                    <a:solidFill>
                      <a:schemeClr val="tx1"/>
                    </a:solidFill>
                  </a:rPr>
                  <a:t>    35</a:t>
                </a:r>
                <a:endParaRPr lang="en-US" sz="1500" dirty="0">
                  <a:solidFill>
                    <a:schemeClr val="tx1"/>
                  </a:solidFill>
                </a:endParaRPr>
              </a:p>
            </p:txBody>
          </p:sp>
          <p:sp>
            <p:nvSpPr>
              <p:cNvPr id="33" name="Rounded Rectangle 32"/>
              <p:cNvSpPr/>
              <p:nvPr/>
            </p:nvSpPr>
            <p:spPr>
              <a:xfrm>
                <a:off x="515436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schemeClr val="tx1"/>
                  </a:solidFill>
                </a:endParaRPr>
              </a:p>
              <a:p>
                <a:pPr algn="just"/>
                <a:r>
                  <a:rPr lang="en-US" sz="1500" dirty="0" smtClean="0">
                    <a:solidFill>
                      <a:schemeClr val="tx1"/>
                    </a:solidFill>
                  </a:rPr>
                  <a:t>Alicia</a:t>
                </a:r>
              </a:p>
              <a:p>
                <a:pPr algn="ctr"/>
                <a:endParaRPr lang="en-US" sz="1500" dirty="0">
                  <a:solidFill>
                    <a:schemeClr val="tx1"/>
                  </a:solidFill>
                </a:endParaRPr>
              </a:p>
            </p:txBody>
          </p:sp>
          <p:sp>
            <p:nvSpPr>
              <p:cNvPr id="34" name="Rounded Rectangle 33"/>
              <p:cNvSpPr/>
              <p:nvPr/>
            </p:nvSpPr>
            <p:spPr>
              <a:xfrm>
                <a:off x="6944399" y="397541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35" name="Rounded Rectangle 34"/>
              <p:cNvSpPr/>
              <p:nvPr/>
            </p:nvSpPr>
            <p:spPr>
              <a:xfrm>
                <a:off x="783257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37" name="TextBox 36"/>
              <p:cNvSpPr txBox="1"/>
              <p:nvPr/>
            </p:nvSpPr>
            <p:spPr>
              <a:xfrm>
                <a:off x="6340690" y="4446526"/>
                <a:ext cx="1601015" cy="292388"/>
              </a:xfrm>
              <a:prstGeom prst="rect">
                <a:avLst/>
              </a:prstGeom>
              <a:noFill/>
            </p:spPr>
            <p:txBody>
              <a:bodyPr wrap="square" rtlCol="0">
                <a:spAutoFit/>
              </a:bodyPr>
              <a:lstStyle/>
              <a:p>
                <a:r>
                  <a:rPr lang="en-US" sz="1300" dirty="0" smtClean="0"/>
                  <a:t>Partition #2</a:t>
                </a:r>
                <a:endParaRPr lang="en-US" sz="1300" dirty="0"/>
              </a:p>
            </p:txBody>
          </p:sp>
          <p:sp>
            <p:nvSpPr>
              <p:cNvPr id="38" name="Rounded Rectangle 37"/>
              <p:cNvSpPr/>
              <p:nvPr/>
            </p:nvSpPr>
            <p:spPr>
              <a:xfrm>
                <a:off x="6027175"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31</a:t>
                </a:r>
                <a:endParaRPr lang="en-US" sz="1500" dirty="0">
                  <a:solidFill>
                    <a:schemeClr val="tx1"/>
                  </a:solidFill>
                </a:endParaRPr>
              </a:p>
            </p:txBody>
          </p:sp>
          <p:sp>
            <p:nvSpPr>
              <p:cNvPr id="39" name="Rounded Rectangle 38"/>
              <p:cNvSpPr/>
              <p:nvPr/>
            </p:nvSpPr>
            <p:spPr>
              <a:xfrm>
                <a:off x="515436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Sai</a:t>
                </a:r>
                <a:endParaRPr lang="en-US" sz="1500" dirty="0">
                  <a:solidFill>
                    <a:schemeClr val="tx1"/>
                  </a:solidFill>
                </a:endParaRPr>
              </a:p>
            </p:txBody>
          </p:sp>
          <p:sp>
            <p:nvSpPr>
              <p:cNvPr id="40" name="Rounded Rectangle 39"/>
              <p:cNvSpPr/>
              <p:nvPr/>
            </p:nvSpPr>
            <p:spPr>
              <a:xfrm>
                <a:off x="6944399" y="478134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1" name="Rounded Rectangle 40"/>
              <p:cNvSpPr/>
              <p:nvPr/>
            </p:nvSpPr>
            <p:spPr>
              <a:xfrm>
                <a:off x="783257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7" name="TextBox 46"/>
              <p:cNvSpPr txBox="1"/>
              <p:nvPr/>
            </p:nvSpPr>
            <p:spPr>
              <a:xfrm>
                <a:off x="6615375" y="5197261"/>
                <a:ext cx="1104405" cy="369332"/>
              </a:xfrm>
              <a:prstGeom prst="rect">
                <a:avLst/>
              </a:prstGeom>
              <a:noFill/>
            </p:spPr>
            <p:txBody>
              <a:bodyPr wrap="square" rtlCol="0">
                <a:spAutoFit/>
              </a:bodyPr>
              <a:lstStyle/>
              <a:p>
                <a:r>
                  <a:rPr lang="en-US" dirty="0" smtClean="0"/>
                  <a:t>  …..</a:t>
                </a:r>
                <a:endParaRPr lang="en-US" dirty="0"/>
              </a:p>
            </p:txBody>
          </p:sp>
          <p:sp>
            <p:nvSpPr>
              <p:cNvPr id="49" name="Flowchart: Alternate Process 48"/>
              <p:cNvSpPr/>
              <p:nvPr/>
            </p:nvSpPr>
            <p:spPr>
              <a:xfrm>
                <a:off x="10227237" y="4248025"/>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smtClean="0"/>
                  <a:t>Storage</a:t>
                </a:r>
                <a:endParaRPr lang="en-US" sz="2300" dirty="0"/>
              </a:p>
            </p:txBody>
          </p:sp>
          <p:sp>
            <p:nvSpPr>
              <p:cNvPr id="51" name="Right Bracket 50"/>
              <p:cNvSpPr/>
              <p:nvPr/>
            </p:nvSpPr>
            <p:spPr>
              <a:xfrm>
                <a:off x="9552995" y="3684320"/>
                <a:ext cx="457236" cy="196583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9" name="TextBox 58"/>
            <p:cNvSpPr txBox="1"/>
            <p:nvPr/>
          </p:nvSpPr>
          <p:spPr>
            <a:xfrm>
              <a:off x="6310711" y="3658174"/>
              <a:ext cx="1601015" cy="292388"/>
            </a:xfrm>
            <a:prstGeom prst="rect">
              <a:avLst/>
            </a:prstGeom>
            <a:noFill/>
          </p:spPr>
          <p:txBody>
            <a:bodyPr wrap="square" rtlCol="0">
              <a:spAutoFit/>
            </a:bodyPr>
            <a:lstStyle/>
            <a:p>
              <a:r>
                <a:rPr lang="en-US" sz="1300" dirty="0" smtClean="0"/>
                <a:t>Partition #1</a:t>
              </a:r>
              <a:endParaRPr lang="en-US" sz="1300" dirty="0"/>
            </a:p>
          </p:txBody>
        </p:sp>
      </p:grpSp>
    </p:spTree>
    <p:extLst>
      <p:ext uri="{BB962C8B-B14F-4D97-AF65-F5344CB8AC3E}">
        <p14:creationId xmlns="" xmlns:p14="http://schemas.microsoft.com/office/powerpoint/2010/main" val="708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8324" y="641268"/>
            <a:ext cx="10692713" cy="1969770"/>
          </a:xfrm>
          <a:prstGeom prst="rect">
            <a:avLst/>
          </a:prstGeom>
        </p:spPr>
        <p:txBody>
          <a:bodyPr wrap="square">
            <a:spAutoFit/>
          </a:bodyPr>
          <a:lstStyle/>
          <a:p>
            <a:pPr lvl="1"/>
            <a:r>
              <a:rPr lang="en-US" sz="1500" dirty="0" err="1" smtClean="0"/>
              <a:t>StorageLevel</a:t>
            </a:r>
            <a:r>
              <a:rPr lang="en-US" sz="1500" dirty="0" smtClean="0"/>
              <a:t>(</a:t>
            </a:r>
            <a:r>
              <a:rPr lang="en-US" sz="1600" i="1" dirty="0" err="1"/>
              <a:t>useDisk</a:t>
            </a:r>
            <a:r>
              <a:rPr lang="en-US" sz="1600" i="1" dirty="0"/>
              <a:t>, </a:t>
            </a:r>
            <a:r>
              <a:rPr lang="en-US" sz="1600" i="1" dirty="0" err="1"/>
              <a:t>useMemory</a:t>
            </a:r>
            <a:r>
              <a:rPr lang="en-US" sz="1600" i="1" dirty="0"/>
              <a:t>, </a:t>
            </a:r>
            <a:r>
              <a:rPr lang="en-US" sz="1600" i="1" dirty="0" err="1"/>
              <a:t>useOffHeap</a:t>
            </a:r>
            <a:r>
              <a:rPr lang="en-US" sz="1600" i="1" dirty="0"/>
              <a:t>, deserialized, </a:t>
            </a:r>
            <a:r>
              <a:rPr lang="en-US" sz="1600" i="1" dirty="0" smtClean="0"/>
              <a:t>replication=1</a:t>
            </a:r>
            <a:r>
              <a:rPr lang="en-US" sz="1600" dirty="0" smtClean="0"/>
              <a:t>)</a:t>
            </a:r>
            <a:endParaRPr lang="en-US" sz="1500" dirty="0" smtClean="0"/>
          </a:p>
          <a:p>
            <a:pPr marL="742950" lvl="1" indent="-285750" algn="just">
              <a:buFont typeface="Arial" panose="020B0604020202020204" pitchFamily="34" charset="0"/>
              <a:buChar char="•"/>
            </a:pPr>
            <a:r>
              <a:rPr lang="en-US" sz="1500" dirty="0" smtClean="0"/>
              <a:t>Data can be stored either in Disk or Memory or off-heap memory or any of these combinations.</a:t>
            </a:r>
          </a:p>
          <a:p>
            <a:pPr marL="742950" lvl="1" indent="-285750" algn="just">
              <a:buFont typeface="Arial" panose="020B0604020202020204" pitchFamily="34" charset="0"/>
              <a:buChar char="•"/>
            </a:pPr>
            <a:r>
              <a:rPr lang="en-US" sz="1500" dirty="0"/>
              <a:t>Off-Heap Memory is a segment of memory lies outside the </a:t>
            </a:r>
            <a:r>
              <a:rPr lang="en-US" sz="1500" dirty="0" err="1" smtClean="0"/>
              <a:t>JVM,but</a:t>
            </a:r>
            <a:r>
              <a:rPr lang="en-US" sz="1500" dirty="0" smtClean="0"/>
              <a:t> </a:t>
            </a:r>
            <a:r>
              <a:rPr lang="en-US" sz="1500" dirty="0"/>
              <a:t>is used by JVM for certain use-cases. </a:t>
            </a:r>
            <a:r>
              <a:rPr lang="en-US" sz="1500" dirty="0" smtClean="0"/>
              <a:t>Off-Heap </a:t>
            </a:r>
            <a:r>
              <a:rPr lang="en-US" sz="1500" dirty="0"/>
              <a:t>memory can be used by Spark explicitly as well to store serialized data-frames and RDDs.</a:t>
            </a:r>
            <a:endParaRPr lang="en-US" sz="1500" dirty="0" smtClean="0"/>
          </a:p>
          <a:p>
            <a:pPr marL="742950" lvl="1" indent="-285750" algn="just">
              <a:buFont typeface="Arial" panose="020B0604020202020204" pitchFamily="34" charset="0"/>
              <a:buChar char="•"/>
            </a:pPr>
            <a:r>
              <a:rPr lang="en-US" sz="1500" dirty="0" smtClean="0"/>
              <a:t>Data can be stored in Serialized or </a:t>
            </a:r>
            <a:r>
              <a:rPr lang="en-US" sz="1600" dirty="0"/>
              <a:t>deserialized</a:t>
            </a:r>
            <a:r>
              <a:rPr lang="en-US" sz="1500" dirty="0"/>
              <a:t>. Serilization is a way to convert a java object in memory to series of </a:t>
            </a:r>
            <a:r>
              <a:rPr lang="en-US" sz="1500" dirty="0" smtClean="0"/>
              <a:t>bits. The </a:t>
            </a:r>
            <a:r>
              <a:rPr lang="en-US" sz="1500" dirty="0"/>
              <a:t>deserialization is </a:t>
            </a:r>
            <a:r>
              <a:rPr lang="en-US" sz="1500" dirty="0" smtClean="0"/>
              <a:t>the </a:t>
            </a:r>
            <a:r>
              <a:rPr lang="en-US" sz="1500" dirty="0"/>
              <a:t>process of bringing those bits into memory as an </a:t>
            </a:r>
            <a:r>
              <a:rPr lang="en-US" sz="1500" dirty="0" smtClean="0"/>
              <a:t>object. Whenever </a:t>
            </a:r>
            <a:r>
              <a:rPr lang="en-US" sz="1500" dirty="0"/>
              <a:t>we are talking about 'deserialized' RDD/DF we are always referring to </a:t>
            </a:r>
            <a:r>
              <a:rPr lang="en-US" sz="1500" dirty="0" smtClean="0"/>
              <a:t>RDD/DFs </a:t>
            </a:r>
            <a:r>
              <a:rPr lang="en-US" sz="1500" dirty="0"/>
              <a:t>in memory.  </a:t>
            </a:r>
            <a:endParaRPr lang="en-US" sz="1500" dirty="0" smtClean="0"/>
          </a:p>
          <a:p>
            <a:pPr marL="742950" lvl="1" indent="-285750" algn="just">
              <a:buFont typeface="Arial" panose="020B0604020202020204" pitchFamily="34" charset="0"/>
              <a:buChar char="•"/>
            </a:pPr>
            <a:r>
              <a:rPr lang="en-US" sz="1500" dirty="0"/>
              <a:t>Use the replicated storage levels if you want fast fault </a:t>
            </a:r>
            <a:r>
              <a:rPr lang="en-US" sz="1500" dirty="0" smtClean="0"/>
              <a:t>recovery.</a:t>
            </a:r>
            <a:endParaRPr lang="en-US" sz="1500"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grpSp>
        <p:nvGrpSpPr>
          <p:cNvPr id="11" name="Group 10"/>
          <p:cNvGrpSpPr/>
          <p:nvPr/>
        </p:nvGrpSpPr>
        <p:grpSpPr>
          <a:xfrm>
            <a:off x="1359831" y="2816983"/>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Default Storage</a:t>
              </a:r>
              <a:endParaRPr lang="en-US" dirty="0"/>
            </a:p>
          </p:txBody>
        </p:sp>
      </p:grpSp>
    </p:spTree>
    <p:extLst>
      <p:ext uri="{BB962C8B-B14F-4D97-AF65-F5344CB8AC3E}">
        <p14:creationId xmlns="" xmlns:p14="http://schemas.microsoft.com/office/powerpoint/2010/main" val="19678038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DataFrame Organization of Data</a:t>
            </a:r>
            <a:endParaRPr lang="en-US" sz="4000" dirty="0"/>
          </a:p>
        </p:txBody>
      </p:sp>
      <p:sp>
        <p:nvSpPr>
          <p:cNvPr id="8" name="Rectangle 7"/>
          <p:cNvSpPr/>
          <p:nvPr/>
        </p:nvSpPr>
        <p:spPr>
          <a:xfrm>
            <a:off x="342403" y="900452"/>
            <a:ext cx="6096000" cy="1015663"/>
          </a:xfrm>
          <a:prstGeom prst="rect">
            <a:avLst/>
          </a:prstGeom>
        </p:spPr>
        <p:txBody>
          <a:bodyPr>
            <a:spAutoFit/>
          </a:bodyPr>
          <a:lstStyle/>
          <a:p>
            <a:pPr lvl="1"/>
            <a:r>
              <a:rPr lang="en-US" sz="1500" dirty="0" smtClean="0"/>
              <a:t>from </a:t>
            </a:r>
            <a:r>
              <a:rPr lang="en-US" sz="1500" dirty="0"/>
              <a:t>pyspark import </a:t>
            </a:r>
            <a:r>
              <a:rPr lang="en-US" sz="1500" dirty="0" err="1" smtClean="0"/>
              <a:t>StorageLevel</a:t>
            </a:r>
            <a:endParaRPr lang="en-US" sz="1500" dirty="0" smtClean="0"/>
          </a:p>
          <a:p>
            <a:pPr lvl="1"/>
            <a:r>
              <a:rPr lang="en-US" sz="1500" dirty="0" err="1"/>
              <a:t>d</a:t>
            </a:r>
            <a:r>
              <a:rPr lang="en-US" sz="1500" dirty="0" err="1" smtClean="0"/>
              <a:t>f</a:t>
            </a:r>
            <a:r>
              <a:rPr lang="en-US" sz="1500" dirty="0" smtClean="0"/>
              <a:t> =  </a:t>
            </a:r>
            <a:r>
              <a:rPr lang="en-US" sz="1500" dirty="0" err="1" smtClean="0"/>
              <a:t>spark.range</a:t>
            </a:r>
            <a:r>
              <a:rPr lang="en-US" sz="1500" dirty="0" smtClean="0"/>
              <a:t>(10)</a:t>
            </a:r>
          </a:p>
          <a:p>
            <a:pPr lvl="1"/>
            <a:r>
              <a:rPr lang="en-US" sz="1500" dirty="0" err="1" smtClean="0"/>
              <a:t>df.rdd.persist</a:t>
            </a:r>
            <a:r>
              <a:rPr lang="en-US" sz="1500" dirty="0" smtClean="0"/>
              <a:t>(). </a:t>
            </a:r>
            <a:r>
              <a:rPr lang="en-US" sz="1500" dirty="0" err="1"/>
              <a:t>getStorageLevel</a:t>
            </a:r>
            <a:r>
              <a:rPr lang="en-US" sz="1500" dirty="0"/>
              <a:t>()</a:t>
            </a:r>
          </a:p>
          <a:p>
            <a:pPr lvl="1"/>
            <a:r>
              <a:rPr lang="en-US" sz="1500" dirty="0" err="1" smtClean="0"/>
              <a:t>df.rdd.persist</a:t>
            </a:r>
            <a:r>
              <a:rPr lang="en-US" sz="1500" dirty="0" smtClean="0"/>
              <a:t>(StorageLevel.MEMORY_AND_DISK_2). </a:t>
            </a:r>
            <a:r>
              <a:rPr lang="en-US" sz="1500" dirty="0" err="1"/>
              <a:t>getStorageLevel</a:t>
            </a:r>
            <a:r>
              <a:rPr lang="en-US" sz="1500" dirty="0" smtClean="0"/>
              <a:t>()</a:t>
            </a:r>
            <a:endParaRPr lang="en-US" sz="1500" dirty="0"/>
          </a:p>
        </p:txBody>
      </p:sp>
    </p:spTree>
    <p:extLst>
      <p:ext uri="{BB962C8B-B14F-4D97-AF65-F5344CB8AC3E}">
        <p14:creationId xmlns="" xmlns:p14="http://schemas.microsoft.com/office/powerpoint/2010/main" val="192182740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Tree>
    <p:extLst>
      <p:ext uri="{BB962C8B-B14F-4D97-AF65-F5344CB8AC3E}">
        <p14:creationId xmlns="" xmlns:p14="http://schemas.microsoft.com/office/powerpoint/2010/main" val="34482235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 is the new entry point to work with RDD, DataFrame and all other functionalities.</a:t>
            </a:r>
          </a:p>
          <a:p>
            <a:pPr marL="285750" indent="-285750">
              <a:buFont typeface="Wingdings" panose="05000000000000000000" pitchFamily="2" charset="2"/>
              <a:buChar char="§"/>
            </a:pPr>
            <a:r>
              <a:rPr lang="en-US" dirty="0" smtClean="0"/>
              <a:t>Prior to 2.0, SparkContext used to be an entry point.</a:t>
            </a:r>
          </a:p>
          <a:p>
            <a:pPr marL="285750" indent="-285750">
              <a:buFont typeface="Wingdings" panose="05000000000000000000" pitchFamily="2" charset="2"/>
              <a:buChar char="§"/>
            </a:pPr>
            <a:r>
              <a:rPr lang="en-US" dirty="0" smtClean="0"/>
              <a:t>Almost all the APIs available in SparkContext, SQLContext, HiveContext are now available in SparkSession.</a:t>
            </a:r>
          </a:p>
          <a:p>
            <a:r>
              <a:rPr lang="en-US" dirty="0"/>
              <a:t> </a:t>
            </a:r>
            <a:r>
              <a:rPr lang="en-US" dirty="0" smtClean="0"/>
              <a:t>      </a:t>
            </a: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smtClean="0"/>
              <a:t>By Default, Spark Shell provides a “spark” object which is an instance of SparkSession class.  </a:t>
            </a:r>
          </a:p>
          <a:p>
            <a:pPr marL="285750" indent="-285750">
              <a:buFont typeface="Wingdings" panose="05000000000000000000" pitchFamily="2" charset="2"/>
              <a:buChar char="§"/>
            </a:pPr>
            <a:endParaRPr lang="en-US" dirty="0"/>
          </a:p>
        </p:txBody>
      </p:sp>
      <p:grpSp>
        <p:nvGrpSpPr>
          <p:cNvPr id="2" name="Group 1"/>
          <p:cNvGrpSpPr/>
          <p:nvPr/>
        </p:nvGrpSpPr>
        <p:grpSpPr>
          <a:xfrm>
            <a:off x="2109259" y="3289512"/>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Tree>
    <p:extLst>
      <p:ext uri="{BB962C8B-B14F-4D97-AF65-F5344CB8AC3E}">
        <p14:creationId xmlns="" xmlns:p14="http://schemas.microsoft.com/office/powerpoint/2010/main" val="39838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Tree>
    <p:extLst>
      <p:ext uri="{BB962C8B-B14F-4D97-AF65-F5344CB8AC3E}">
        <p14:creationId xmlns="" xmlns:p14="http://schemas.microsoft.com/office/powerpoint/2010/main" val="374383839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Tree>
    <p:extLst>
      <p:ext uri="{BB962C8B-B14F-4D97-AF65-F5344CB8AC3E}">
        <p14:creationId xmlns="" xmlns:p14="http://schemas.microsoft.com/office/powerpoint/2010/main" val="2086800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7" y="609111"/>
            <a:ext cx="11167968" cy="4518462"/>
          </a:xfrm>
        </p:spPr>
        <p:txBody>
          <a:bodyPr>
            <a:noAutofit/>
          </a:bodyPr>
          <a:lstStyle/>
          <a:p>
            <a:pPr marL="457200" lvl="1" indent="0" algn="just">
              <a:buNone/>
            </a:pPr>
            <a:r>
              <a:rPr lang="en-US" sz="2000" dirty="0" smtClean="0"/>
              <a:t>        </a:t>
            </a:r>
          </a:p>
          <a:p>
            <a:pPr lvl="1" algn="just">
              <a:buFont typeface="Wingdings" panose="05000000000000000000" pitchFamily="2" charset="2"/>
              <a:buChar char="ü"/>
            </a:pPr>
            <a:r>
              <a:rPr lang="en-US" sz="1700" dirty="0"/>
              <a:t>In spark 2.0 and onwards, we can create the a spark object using SparkSession class. Then using this object we can access the </a:t>
            </a:r>
            <a:r>
              <a:rPr lang="en-US" sz="1700" dirty="0" smtClean="0"/>
              <a:t>SparkContext</a:t>
            </a:r>
            <a:r>
              <a:rPr lang="en-US" sz="1700" dirty="0"/>
              <a:t>.</a:t>
            </a:r>
          </a:p>
          <a:p>
            <a:pPr marL="0" indent="0">
              <a:spcBef>
                <a:spcPts val="0"/>
              </a:spcBef>
              <a:buNone/>
            </a:pPr>
            <a:r>
              <a:rPr lang="en-US" sz="1700" dirty="0"/>
              <a:t>                            from </a:t>
            </a:r>
            <a:r>
              <a:rPr lang="en-US" sz="1700" dirty="0" err="1"/>
              <a:t>pyspark.sql</a:t>
            </a:r>
            <a:r>
              <a:rPr lang="en-US" sz="1700" dirty="0"/>
              <a:t> import SparkSession</a:t>
            </a:r>
          </a:p>
          <a:p>
            <a:pPr marL="0" indent="0">
              <a:spcBef>
                <a:spcPts val="0"/>
              </a:spcBef>
              <a:buNone/>
            </a:pPr>
            <a:r>
              <a:rPr lang="en-US" sz="1700" dirty="0"/>
              <a:t>                            spark = SparkSession \</a:t>
            </a:r>
          </a:p>
          <a:p>
            <a:pPr marL="0" indent="0">
              <a:spcBef>
                <a:spcPts val="0"/>
              </a:spcBef>
              <a:buNone/>
            </a:pPr>
            <a:r>
              <a:rPr lang="en-US" sz="1700" dirty="0"/>
              <a:t>                                     .builder \</a:t>
            </a:r>
          </a:p>
          <a:p>
            <a:pPr marL="0" indent="0">
              <a:spcBef>
                <a:spcPts val="0"/>
              </a:spcBef>
              <a:buNone/>
            </a:pPr>
            <a:r>
              <a:rPr lang="en-US" sz="1700" dirty="0"/>
              <a:t>                                     .master('yarn') \</a:t>
            </a:r>
          </a:p>
          <a:p>
            <a:pPr marL="0" indent="0">
              <a:spcBef>
                <a:spcPts val="0"/>
              </a:spcBef>
              <a:buNone/>
            </a:pPr>
            <a:r>
              <a:rPr lang="en-US" sz="1700" dirty="0"/>
              <a:t>                                    .</a:t>
            </a:r>
            <a:r>
              <a:rPr lang="en-US" sz="1700" dirty="0" err="1"/>
              <a:t>appName</a:t>
            </a:r>
            <a:r>
              <a:rPr lang="en-US" sz="1700" dirty="0"/>
              <a:t>("Python Spark SQL basic example") \</a:t>
            </a:r>
          </a:p>
          <a:p>
            <a:pPr marL="0" indent="0">
              <a:spcBef>
                <a:spcPts val="0"/>
              </a:spcBef>
              <a:buNone/>
            </a:pPr>
            <a:r>
              <a:rPr lang="en-US" sz="1700" dirty="0"/>
              <a:t>                                    .</a:t>
            </a:r>
            <a:r>
              <a:rPr lang="en-US" sz="1700" dirty="0" err="1"/>
              <a:t>getOrCreate</a:t>
            </a:r>
            <a:r>
              <a:rPr lang="en-US" sz="1700" dirty="0"/>
              <a:t>()</a:t>
            </a:r>
          </a:p>
          <a:p>
            <a:pPr lvl="1">
              <a:buFont typeface="Wingdings" panose="05000000000000000000" pitchFamily="2" charset="2"/>
              <a:buChar char="ü"/>
            </a:pPr>
            <a:r>
              <a:rPr lang="en-US" sz="1700" dirty="0"/>
              <a:t>  </a:t>
            </a:r>
            <a:r>
              <a:rPr lang="en-US" sz="1700" dirty="0" err="1"/>
              <a:t>spark.sparkContext</a:t>
            </a:r>
            <a:endParaRPr lang="en-US" sz="1700" dirty="0"/>
          </a:p>
          <a:p>
            <a:pPr lvl="2" algn="just">
              <a:buFont typeface="Wingdings" panose="05000000000000000000" pitchFamily="2" charset="2"/>
              <a:buChar char="ü"/>
            </a:pPr>
            <a:endParaRPr lang="en-US" sz="1300" dirty="0"/>
          </a:p>
          <a:p>
            <a:pPr marL="914400" lvl="2" indent="0" algn="just">
              <a:buNone/>
            </a:pPr>
            <a:endParaRPr lang="en-US" sz="16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spTree>
    <p:extLst>
      <p:ext uri="{BB962C8B-B14F-4D97-AF65-F5344CB8AC3E}">
        <p14:creationId xmlns="" xmlns:p14="http://schemas.microsoft.com/office/powerpoint/2010/main" val="33838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 xmlns:p14="http://schemas.microsoft.com/office/powerpoint/2010/main" val="217106397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Tree>
    <p:extLst>
      <p:ext uri="{BB962C8B-B14F-4D97-AF65-F5344CB8AC3E}">
        <p14:creationId xmlns="" xmlns:p14="http://schemas.microsoft.com/office/powerpoint/2010/main" val="377722431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Tree>
    <p:extLst>
      <p:ext uri="{BB962C8B-B14F-4D97-AF65-F5344CB8AC3E}">
        <p14:creationId xmlns="" xmlns:p14="http://schemas.microsoft.com/office/powerpoint/2010/main" val="105685806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585323"/>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endParaRPr lang="en-US" dirty="0"/>
          </a:p>
        </p:txBody>
      </p:sp>
    </p:spTree>
    <p:extLst>
      <p:ext uri="{BB962C8B-B14F-4D97-AF65-F5344CB8AC3E}">
        <p14:creationId xmlns="" xmlns:p14="http://schemas.microsoft.com/office/powerpoint/2010/main" val="300947069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352856503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124064362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82865252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Commonly Used Functions</a:t>
            </a:r>
          </a:p>
        </p:txBody>
      </p:sp>
    </p:spTree>
    <p:extLst>
      <p:ext uri="{BB962C8B-B14F-4D97-AF65-F5344CB8AC3E}">
        <p14:creationId xmlns="" xmlns:p14="http://schemas.microsoft.com/office/powerpoint/2010/main" val="109676004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Commonly Used Functions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endParaRPr lang="en-US" dirty="0" smtClean="0"/>
          </a:p>
          <a:p>
            <a:r>
              <a:rPr lang="en-US" b="1" dirty="0" smtClean="0"/>
              <a:t>                   </a:t>
            </a:r>
            <a:r>
              <a:rPr lang="en-US" dirty="0" smtClean="0"/>
              <a:t>Returns Spark version where your application is running.</a:t>
            </a:r>
          </a:p>
          <a:p>
            <a:pPr marL="285750" indent="-285750">
              <a:buFont typeface="Arial" panose="020B0604020202020204" pitchFamily="34" charset="0"/>
              <a:buChar char="•"/>
            </a:pPr>
            <a:r>
              <a:rPr lang="en-US" b="1" dirty="0" smtClean="0"/>
              <a:t>range</a:t>
            </a:r>
            <a:r>
              <a:rPr lang="en-US" b="1" dirty="0"/>
              <a:t>(): </a:t>
            </a:r>
            <a:endParaRPr lang="en-US" b="1" dirty="0" smtClean="0"/>
          </a:p>
          <a:p>
            <a:r>
              <a:rPr lang="en-US" b="1" dirty="0" smtClean="0"/>
              <a:t>	</a:t>
            </a:r>
            <a:r>
              <a:rPr lang="en-US" dirty="0" smtClean="0"/>
              <a:t>This creates a </a:t>
            </a:r>
            <a:r>
              <a:rPr lang="en-US" dirty="0" err="1" smtClean="0"/>
              <a:t>DatFrame</a:t>
            </a:r>
            <a:r>
              <a:rPr lang="en-US" dirty="0" smtClean="0"/>
              <a:t> with a range of values.</a:t>
            </a:r>
          </a:p>
          <a:p>
            <a:pPr marL="285750" indent="-285750">
              <a:buFont typeface="Arial" panose="020B0604020202020204" pitchFamily="34" charset="0"/>
              <a:buChar char="•"/>
            </a:pPr>
            <a:r>
              <a:rPr lang="en-US" b="1" dirty="0" err="1" smtClean="0"/>
              <a:t>createDataFrame</a:t>
            </a:r>
            <a:r>
              <a:rPr lang="en-US" b="1" dirty="0" smtClean="0"/>
              <a:t>() : </a:t>
            </a:r>
          </a:p>
          <a:p>
            <a:r>
              <a:rPr lang="en-US" b="1" dirty="0"/>
              <a:t>	</a:t>
            </a:r>
            <a:r>
              <a:rPr lang="en-US" dirty="0" smtClean="0"/>
              <a:t>This</a:t>
            </a:r>
            <a:r>
              <a:rPr lang="en-US" dirty="0"/>
              <a:t> creates a DataFrame from a </a:t>
            </a:r>
            <a:r>
              <a:rPr lang="en-US" dirty="0" smtClean="0"/>
              <a:t>collection(list, </a:t>
            </a:r>
            <a:r>
              <a:rPr lang="en-US" dirty="0" err="1" smtClean="0"/>
              <a:t>dict</a:t>
            </a:r>
            <a:r>
              <a:rPr lang="en-US" dirty="0" smtClean="0"/>
              <a:t>),</a:t>
            </a:r>
            <a:r>
              <a:rPr lang="en-US" dirty="0"/>
              <a:t> </a:t>
            </a:r>
            <a:r>
              <a:rPr lang="en-US" dirty="0" smtClean="0"/>
              <a:t>RDD or Python Pandas.</a:t>
            </a:r>
          </a:p>
          <a:p>
            <a:pPr marL="285750" indent="-285750">
              <a:buFont typeface="Arial" panose="020B0604020202020204" pitchFamily="34" charset="0"/>
              <a:buChar char="•"/>
            </a:pPr>
            <a:r>
              <a:rPr lang="en-US" b="1" dirty="0" err="1"/>
              <a:t>s</a:t>
            </a:r>
            <a:r>
              <a:rPr lang="en-US" b="1" dirty="0" err="1" smtClean="0"/>
              <a:t>ql</a:t>
            </a:r>
            <a:r>
              <a:rPr lang="en-US" b="1" dirty="0" smtClean="0"/>
              <a:t>() : </a:t>
            </a:r>
          </a:p>
          <a:p>
            <a:r>
              <a:rPr lang="en-US" b="1" dirty="0"/>
              <a:t>	</a:t>
            </a:r>
            <a:r>
              <a:rPr lang="en-US" dirty="0" smtClean="0"/>
              <a:t>Returns a </a:t>
            </a:r>
            <a:r>
              <a:rPr lang="en-US" dirty="0" err="1" smtClean="0"/>
              <a:t>dataframe</a:t>
            </a:r>
            <a:r>
              <a:rPr lang="en-US" dirty="0" smtClean="0"/>
              <a:t> representing the result of a given query.</a:t>
            </a:r>
          </a:p>
          <a:p>
            <a:pPr marL="285750" indent="-285750">
              <a:buFont typeface="Arial" panose="020B0604020202020204" pitchFamily="34" charset="0"/>
              <a:buChar char="•"/>
            </a:pPr>
            <a:r>
              <a:rPr lang="en-US" b="1" dirty="0"/>
              <a:t>t</a:t>
            </a:r>
            <a:r>
              <a:rPr lang="en-US" b="1" dirty="0" smtClean="0"/>
              <a:t>able(): </a:t>
            </a:r>
          </a:p>
          <a:p>
            <a:r>
              <a:rPr lang="en-US" b="1" dirty="0"/>
              <a:t>	</a:t>
            </a:r>
            <a:r>
              <a:rPr lang="en-US" dirty="0" smtClean="0"/>
              <a:t>Returns the specified table as </a:t>
            </a:r>
            <a:r>
              <a:rPr lang="en-US" dirty="0" err="1" smtClean="0"/>
              <a:t>dataframe</a:t>
            </a:r>
            <a:r>
              <a:rPr lang="en-US" dirty="0" smtClean="0"/>
              <a:t>.</a:t>
            </a:r>
          </a:p>
          <a:p>
            <a:pPr marL="285750" indent="-285750">
              <a:buFont typeface="Arial" panose="020B0604020202020204" pitchFamily="34" charset="0"/>
              <a:buChar char="•"/>
            </a:pPr>
            <a:r>
              <a:rPr lang="en-US" b="1" dirty="0" err="1" smtClean="0"/>
              <a:t>sparkContext</a:t>
            </a:r>
            <a:r>
              <a:rPr lang="en-US" dirty="0" smtClean="0"/>
              <a:t>: </a:t>
            </a:r>
          </a:p>
          <a:p>
            <a:r>
              <a:rPr lang="en-US" dirty="0"/>
              <a:t>	</a:t>
            </a:r>
            <a:r>
              <a:rPr lang="en-US" dirty="0" smtClean="0"/>
              <a:t>Returns </a:t>
            </a:r>
            <a:r>
              <a:rPr lang="en-US" dirty="0" err="1" smtClean="0"/>
              <a:t>sparkContext</a:t>
            </a:r>
            <a:endParaRPr lang="en-US" dirty="0" smtClean="0"/>
          </a:p>
          <a:p>
            <a:pPr marL="285750" indent="-285750">
              <a:buFont typeface="Arial" panose="020B0604020202020204" pitchFamily="34" charset="0"/>
              <a:buChar char="•"/>
            </a:pPr>
            <a:r>
              <a:rPr lang="en-US" b="1" dirty="0"/>
              <a:t>c</a:t>
            </a:r>
            <a:r>
              <a:rPr lang="en-US" b="1" dirty="0" smtClean="0"/>
              <a:t>onf(): </a:t>
            </a:r>
          </a:p>
          <a:p>
            <a:r>
              <a:rPr lang="en-US" b="1" dirty="0"/>
              <a:t>	</a:t>
            </a:r>
            <a:r>
              <a:rPr lang="en-US" dirty="0" smtClean="0"/>
              <a:t>Runtime configuration (get and set). </a:t>
            </a:r>
          </a:p>
          <a:p>
            <a:r>
              <a:rPr lang="en-US" dirty="0"/>
              <a:t> </a:t>
            </a:r>
            <a:r>
              <a:rPr lang="en-US" dirty="0" smtClean="0"/>
              <a:t>                     Ex- </a:t>
            </a:r>
            <a:r>
              <a:rPr lang="en-US" dirty="0" err="1"/>
              <a:t>spark.sql.shuffle.partitions</a:t>
            </a:r>
            <a:endParaRPr lang="en-US" dirty="0" smtClean="0"/>
          </a:p>
          <a:p>
            <a:pPr marL="285750" indent="-285750">
              <a:buFont typeface="Arial" panose="020B0604020202020204" pitchFamily="34" charset="0"/>
              <a:buChar char="•"/>
            </a:pPr>
            <a:r>
              <a:rPr lang="en-US" b="1" dirty="0"/>
              <a:t>read(): </a:t>
            </a:r>
            <a:r>
              <a:rPr lang="en-US" dirty="0" smtClean="0"/>
              <a:t>Used to load a </a:t>
            </a:r>
            <a:r>
              <a:rPr lang="en-US" dirty="0" err="1" smtClean="0"/>
              <a:t>dataframe</a:t>
            </a:r>
            <a:r>
              <a:rPr lang="en-US" dirty="0" smtClean="0"/>
              <a:t> from external storage systems.</a:t>
            </a:r>
          </a:p>
          <a:p>
            <a:pPr marL="285750" indent="-285750">
              <a:buFont typeface="Arial" panose="020B0604020202020204" pitchFamily="34" charset="0"/>
              <a:buChar char="•"/>
            </a:pPr>
            <a:r>
              <a:rPr lang="en-US" b="1" dirty="0" err="1" smtClean="0"/>
              <a:t>udf</a:t>
            </a:r>
            <a:r>
              <a:rPr lang="en-US" b="1" dirty="0"/>
              <a:t>() </a:t>
            </a:r>
            <a:r>
              <a:rPr lang="en-US" dirty="0"/>
              <a:t>: 	Dedicated section for this.</a:t>
            </a:r>
          </a:p>
          <a:p>
            <a:pPr marL="285750" indent="-285750">
              <a:buFont typeface="Arial" panose="020B0604020202020204" pitchFamily="34" charset="0"/>
              <a:buChar char="•"/>
            </a:pPr>
            <a:r>
              <a:rPr lang="en-US" b="1" dirty="0" err="1" smtClean="0"/>
              <a:t>newSession</a:t>
            </a:r>
            <a:r>
              <a:rPr lang="en-US" b="1" dirty="0" smtClean="0"/>
              <a:t>() </a:t>
            </a:r>
          </a:p>
          <a:p>
            <a:pPr marL="285750" indent="-285750">
              <a:buFont typeface="Arial" panose="020B0604020202020204" pitchFamily="34" charset="0"/>
              <a:buChar char="•"/>
            </a:pPr>
            <a:r>
              <a:rPr lang="en-US" b="1" dirty="0" smtClean="0"/>
              <a:t>stop</a:t>
            </a:r>
            <a:r>
              <a:rPr lang="en-US" b="1" dirty="0"/>
              <a:t>() : </a:t>
            </a:r>
            <a:r>
              <a:rPr lang="en-US" dirty="0" smtClean="0"/>
              <a:t>Stop </a:t>
            </a:r>
            <a:r>
              <a:rPr lang="en-US" dirty="0"/>
              <a:t>the underlying SparkContext</a:t>
            </a:r>
            <a:r>
              <a:rPr lang="en-US" dirty="0" smtClean="0"/>
              <a:t>.</a:t>
            </a:r>
          </a:p>
          <a:p>
            <a:pPr marL="285750" indent="-285750">
              <a:buFont typeface="Arial" panose="020B0604020202020204" pitchFamily="34" charset="0"/>
              <a:buChar char="•"/>
            </a:pPr>
            <a:r>
              <a:rPr lang="en-US" b="1" dirty="0"/>
              <a:t>catalog</a:t>
            </a:r>
            <a:r>
              <a:rPr lang="en-US" b="1" dirty="0" smtClean="0"/>
              <a:t>()</a:t>
            </a:r>
            <a:endParaRPr lang="en-US" dirty="0"/>
          </a:p>
        </p:txBody>
      </p:sp>
      <p:sp>
        <p:nvSpPr>
          <p:cNvPr id="5" name="Rectangle 4"/>
          <p:cNvSpPr/>
          <p:nvPr/>
        </p:nvSpPr>
        <p:spPr>
          <a:xfrm>
            <a:off x="612651" y="2438399"/>
            <a:ext cx="8303740" cy="60136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6629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Version</a:t>
            </a:r>
            <a:endParaRPr lang="en-US" sz="3100" dirty="0">
              <a:solidFill>
                <a:schemeClr val="tx1"/>
              </a:solidFill>
            </a:endParaRPr>
          </a:p>
        </p:txBody>
      </p:sp>
    </p:spTree>
    <p:extLst>
      <p:ext uri="{BB962C8B-B14F-4D97-AF65-F5344CB8AC3E}">
        <p14:creationId xmlns="" xmlns:p14="http://schemas.microsoft.com/office/powerpoint/2010/main" val="9237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smtClean="0"/>
              <a:t>Introduction </a:t>
            </a:r>
            <a:r>
              <a:rPr lang="en-US" dirty="0"/>
              <a:t/>
            </a:r>
            <a:br>
              <a:rPr lang="en-US" dirty="0"/>
            </a:br>
            <a:r>
              <a:rPr lang="en-US" dirty="0" smtClean="0"/>
              <a:t>To </a:t>
            </a:r>
            <a:br>
              <a:rPr lang="en-US" dirty="0" smtClean="0"/>
            </a:br>
            <a:r>
              <a:rPr lang="en-US" dirty="0" smtClean="0"/>
              <a:t>Spark Session</a:t>
            </a:r>
            <a:endParaRPr lang="en-US" dirty="0"/>
          </a:p>
        </p:txBody>
      </p:sp>
    </p:spTree>
    <p:extLst>
      <p:ext uri="{BB962C8B-B14F-4D97-AF65-F5344CB8AC3E}">
        <p14:creationId xmlns="" xmlns:p14="http://schemas.microsoft.com/office/powerpoint/2010/main" val="1021227432"/>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version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v</a:t>
            </a:r>
            <a:r>
              <a:rPr lang="en-US" b="1" dirty="0" smtClean="0"/>
              <a:t>ersion:  </a:t>
            </a:r>
            <a:r>
              <a:rPr lang="en-US" dirty="0"/>
              <a:t>Returns Spark version where your application is running.</a:t>
            </a:r>
          </a:p>
          <a:p>
            <a:r>
              <a:rPr lang="en-US" b="1" dirty="0" smtClean="0"/>
              <a:t>                   </a:t>
            </a:r>
            <a:r>
              <a:rPr lang="en-US" dirty="0" err="1" smtClean="0"/>
              <a:t>spark.SparkContext.version</a:t>
            </a:r>
            <a:endParaRPr lang="en-US" dirty="0" smtClean="0"/>
          </a:p>
          <a:p>
            <a:r>
              <a:rPr lang="en-US" dirty="0"/>
              <a:t> </a:t>
            </a:r>
            <a:r>
              <a:rPr lang="en-US" dirty="0" smtClean="0"/>
              <a:t>                  </a:t>
            </a:r>
            <a:r>
              <a:rPr lang="en-US" dirty="0" err="1" smtClean="0"/>
              <a:t>sc.version</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 xmlns:p14="http://schemas.microsoft.com/office/powerpoint/2010/main" val="286864505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range</a:t>
            </a:r>
            <a:endParaRPr lang="en-US" sz="3100" dirty="0">
              <a:solidFill>
                <a:schemeClr val="tx1"/>
              </a:solidFill>
            </a:endParaRPr>
          </a:p>
        </p:txBody>
      </p:sp>
    </p:spTree>
    <p:extLst>
      <p:ext uri="{BB962C8B-B14F-4D97-AF65-F5344CB8AC3E}">
        <p14:creationId xmlns="" xmlns:p14="http://schemas.microsoft.com/office/powerpoint/2010/main" val="61851584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range()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83057"/>
            <a:ext cx="9042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r>
              <a:rPr lang="en-US" dirty="0" smtClean="0"/>
              <a:t>.</a:t>
            </a:r>
          </a:p>
          <a:p>
            <a:r>
              <a:rPr lang="en-US" dirty="0"/>
              <a:t> </a:t>
            </a:r>
            <a:r>
              <a:rPr lang="en-US" dirty="0" smtClean="0"/>
              <a:t>                 Ex- 1 : </a:t>
            </a:r>
          </a:p>
          <a:p>
            <a:r>
              <a:rPr lang="en-US" dirty="0"/>
              <a:t> </a:t>
            </a:r>
            <a:r>
              <a:rPr lang="en-US" dirty="0" smtClean="0"/>
              <a:t>                     </a:t>
            </a:r>
            <a:r>
              <a:rPr lang="en-US" dirty="0" err="1" smtClean="0"/>
              <a:t>df</a:t>
            </a:r>
            <a:r>
              <a:rPr lang="en-US" dirty="0" smtClean="0"/>
              <a:t> = </a:t>
            </a:r>
            <a:r>
              <a:rPr lang="en-US" dirty="0" err="1" smtClean="0"/>
              <a:t>spark.range</a:t>
            </a:r>
            <a:r>
              <a:rPr lang="en-US" dirty="0" smtClean="0"/>
              <a:t>(1,10,2)</a:t>
            </a:r>
          </a:p>
          <a:p>
            <a:r>
              <a:rPr lang="en-US" dirty="0"/>
              <a:t> </a:t>
            </a:r>
            <a:r>
              <a:rPr lang="en-US" dirty="0" smtClean="0"/>
              <a:t>                  Ex-2:</a:t>
            </a:r>
          </a:p>
          <a:p>
            <a:r>
              <a:rPr lang="en-US" dirty="0"/>
              <a:t> </a:t>
            </a:r>
            <a:r>
              <a:rPr lang="en-US" dirty="0" smtClean="0"/>
              <a:t>                     </a:t>
            </a:r>
            <a:r>
              <a:rPr lang="en-US" dirty="0" err="1" smtClean="0"/>
              <a:t>df</a:t>
            </a:r>
            <a:r>
              <a:rPr lang="en-US" dirty="0" smtClean="0"/>
              <a:t> =</a:t>
            </a:r>
            <a:r>
              <a:rPr lang="en-US" dirty="0" err="1" smtClean="0"/>
              <a:t>spark.range</a:t>
            </a:r>
            <a:r>
              <a:rPr lang="en-US" dirty="0" smtClean="0"/>
              <a:t>(10)   </a:t>
            </a:r>
            <a:endParaRPr lang="en-US" dirty="0"/>
          </a:p>
          <a:p>
            <a:pPr marL="285750" indent="-285750">
              <a:buFont typeface="Arial" panose="020B0604020202020204" pitchFamily="34" charset="0"/>
              <a:buChar char="•"/>
            </a:pPr>
            <a:endParaRPr lang="en-US" dirty="0"/>
          </a:p>
        </p:txBody>
      </p:sp>
    </p:spTree>
    <p:extLst>
      <p:ext uri="{BB962C8B-B14F-4D97-AF65-F5344CB8AC3E}">
        <p14:creationId xmlns="" xmlns:p14="http://schemas.microsoft.com/office/powerpoint/2010/main" val="402404561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SparkSession - </a:t>
            </a:r>
            <a:r>
              <a:rPr lang="en-US" sz="3100" dirty="0" err="1" smtClean="0">
                <a:solidFill>
                  <a:schemeClr val="tx1"/>
                </a:solidFill>
              </a:rPr>
              <a:t>createDataFrame</a:t>
            </a:r>
            <a:endParaRPr lang="en-US" sz="3100" dirty="0">
              <a:solidFill>
                <a:schemeClr val="tx1"/>
              </a:solidFill>
            </a:endParaRPr>
          </a:p>
        </p:txBody>
      </p:sp>
    </p:spTree>
    <p:extLst>
      <p:ext uri="{BB962C8B-B14F-4D97-AF65-F5344CB8AC3E}">
        <p14:creationId xmlns="" xmlns:p14="http://schemas.microsoft.com/office/powerpoint/2010/main" val="92918773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err="1"/>
              <a:t>createDataFrame</a:t>
            </a:r>
            <a:r>
              <a:rPr lang="en-US" b="1" dirty="0"/>
              <a:t>() : </a:t>
            </a:r>
            <a:endParaRPr lang="en-US" b="1" dirty="0" smtClean="0"/>
          </a:p>
          <a:p>
            <a:r>
              <a:rPr lang="en-US" b="1" dirty="0" smtClean="0"/>
              <a:t>       </a:t>
            </a:r>
            <a:r>
              <a:rPr lang="en-US" dirty="0" smtClean="0"/>
              <a:t>This</a:t>
            </a:r>
            <a:r>
              <a:rPr lang="en-US" dirty="0"/>
              <a:t> creates a DataFrame from a collection(list, </a:t>
            </a:r>
            <a:r>
              <a:rPr lang="en-US" dirty="0" err="1"/>
              <a:t>dict</a:t>
            </a:r>
            <a:r>
              <a:rPr lang="en-US" dirty="0"/>
              <a:t>), RDD or Python Pandas</a:t>
            </a:r>
            <a:r>
              <a:rPr lang="en-US" dirty="0" smtClean="0"/>
              <a:t>.</a:t>
            </a:r>
          </a:p>
          <a:p>
            <a:endParaRPr lang="en-US" dirty="0" smtClean="0"/>
          </a:p>
          <a:p>
            <a:r>
              <a:rPr lang="en-US" dirty="0"/>
              <a:t> </a:t>
            </a:r>
            <a:r>
              <a:rPr lang="en-US" dirty="0" smtClean="0"/>
              <a:t>           </a:t>
            </a:r>
            <a:r>
              <a:rPr lang="en-US" sz="1500" dirty="0" smtClean="0"/>
              <a:t>Ex-1 : Using Python List</a:t>
            </a:r>
          </a:p>
          <a:p>
            <a:r>
              <a:rPr lang="en-US" sz="1500" dirty="0"/>
              <a:t> </a:t>
            </a:r>
            <a:r>
              <a:rPr lang="en-US" sz="1500" dirty="0" smtClean="0"/>
              <a:t>              </a:t>
            </a:r>
            <a:r>
              <a:rPr lang="en-US" sz="1500" dirty="0" err="1"/>
              <a:t>lst</a:t>
            </a:r>
            <a:r>
              <a:rPr lang="en-US" sz="1500" dirty="0"/>
              <a:t> = </a:t>
            </a:r>
            <a:r>
              <a:rPr lang="en-US" sz="1500" dirty="0" smtClean="0"/>
              <a:t>((</a:t>
            </a:r>
            <a:r>
              <a:rPr lang="en-US" sz="1500" dirty="0"/>
              <a:t>'Robert',35),('James',25</a:t>
            </a:r>
            <a:r>
              <a:rPr lang="en-US" sz="1500" dirty="0" smtClean="0"/>
              <a:t>))</a:t>
            </a:r>
            <a:endParaRPr lang="en-US" sz="1500" dirty="0"/>
          </a:p>
          <a:p>
            <a:r>
              <a:rPr lang="en-US" sz="1500" dirty="0"/>
              <a:t>               </a:t>
            </a:r>
            <a:r>
              <a:rPr lang="en-US" sz="1500" dirty="0" err="1" smtClean="0"/>
              <a:t>spark.createDataFrame</a:t>
            </a:r>
            <a:r>
              <a:rPr lang="en-US" sz="1500" dirty="0" smtClean="0"/>
              <a:t>(data=</a:t>
            </a:r>
            <a:r>
              <a:rPr lang="en-US" sz="1500" dirty="0" err="1" smtClean="0"/>
              <a:t>lst</a:t>
            </a:r>
            <a:r>
              <a:rPr lang="en-US" sz="1500" dirty="0"/>
              <a:t>), </a:t>
            </a:r>
            <a:endParaRPr lang="en-US" sz="1500" dirty="0" smtClean="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Out Schema</a:t>
            </a:r>
          </a:p>
          <a:p>
            <a:r>
              <a:rPr lang="en-US" sz="1500" dirty="0"/>
              <a:t> </a:t>
            </a:r>
            <a:r>
              <a:rPr lang="en-US" sz="1500" dirty="0" smtClean="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smtClean="0"/>
              <a:t>=('</a:t>
            </a:r>
            <a:r>
              <a:rPr lang="en-US" sz="1500" dirty="0" err="1" smtClean="0"/>
              <a:t>Name</a:t>
            </a:r>
            <a:r>
              <a:rPr lang="en-US" sz="1500" dirty="0" err="1"/>
              <a:t>','Age</a:t>
            </a:r>
            <a:r>
              <a:rPr lang="en-US" sz="1500" dirty="0" smtClean="0"/>
              <a:t>'))  ##With Schema</a:t>
            </a:r>
          </a:p>
          <a:p>
            <a:endParaRPr lang="en-US" sz="1500" dirty="0"/>
          </a:p>
          <a:p>
            <a:r>
              <a:rPr lang="en-US" sz="1500" dirty="0" smtClean="0"/>
              <a:t>             Ex-2 </a:t>
            </a:r>
            <a:r>
              <a:rPr lang="en-US" sz="1500" dirty="0"/>
              <a:t>: Using Python </a:t>
            </a:r>
            <a:r>
              <a:rPr lang="en-US" sz="1500" dirty="0" err="1" smtClean="0"/>
              <a:t>Dict</a:t>
            </a:r>
            <a:endParaRPr lang="en-US" sz="1500" dirty="0" smtClean="0"/>
          </a:p>
          <a:p>
            <a:r>
              <a:rPr lang="en-US" sz="1500" dirty="0"/>
              <a:t> </a:t>
            </a:r>
            <a:r>
              <a:rPr lang="en-US" sz="1500" dirty="0" smtClean="0"/>
              <a:t>               </a:t>
            </a:r>
            <a:r>
              <a:rPr lang="en-US" sz="1500" dirty="0" err="1"/>
              <a:t>dict</a:t>
            </a:r>
            <a:r>
              <a:rPr lang="en-US" sz="1500" dirty="0"/>
              <a:t> = </a:t>
            </a:r>
            <a:r>
              <a:rPr lang="en-US" sz="1500" dirty="0" smtClean="0"/>
              <a:t>({"</a:t>
            </a:r>
            <a:r>
              <a:rPr lang="en-US" sz="1500" dirty="0"/>
              <a:t>name":"robert","age":25}, {"name" : "</a:t>
            </a:r>
            <a:r>
              <a:rPr lang="en-US" sz="1500" dirty="0" err="1"/>
              <a:t>james</a:t>
            </a:r>
            <a:r>
              <a:rPr lang="en-US" sz="1500" dirty="0" smtClean="0"/>
              <a:t>","</a:t>
            </a:r>
            <a:r>
              <a:rPr lang="en-US" sz="1500" dirty="0"/>
              <a:t>age" : 31</a:t>
            </a:r>
            <a:r>
              <a:rPr lang="en-US" sz="1500" dirty="0" smtClean="0"/>
              <a:t>})</a:t>
            </a:r>
            <a:endParaRPr lang="en-US" sz="1500" dirty="0"/>
          </a:p>
          <a:p>
            <a:r>
              <a:rPr lang="en-US" sz="1500" dirty="0"/>
              <a:t>                </a:t>
            </a:r>
            <a:r>
              <a:rPr lang="en-US" sz="1500" dirty="0" err="1" smtClean="0"/>
              <a:t>df</a:t>
            </a:r>
            <a:r>
              <a:rPr lang="en-US" sz="1500" dirty="0" smtClean="0"/>
              <a:t> </a:t>
            </a:r>
            <a:r>
              <a:rPr lang="en-US" sz="1500" dirty="0"/>
              <a:t>= </a:t>
            </a:r>
            <a:r>
              <a:rPr lang="en-US" sz="1500" dirty="0" err="1"/>
              <a:t>spark.createDataFrame</a:t>
            </a:r>
            <a:r>
              <a:rPr lang="en-US" sz="1500" dirty="0"/>
              <a:t>(</a:t>
            </a:r>
            <a:r>
              <a:rPr lang="en-US" sz="1500" dirty="0" err="1"/>
              <a:t>dict</a:t>
            </a:r>
            <a:r>
              <a:rPr lang="en-US" sz="1500" dirty="0" smtClean="0"/>
              <a:t>)</a:t>
            </a:r>
          </a:p>
          <a:p>
            <a:endParaRPr lang="en-US" sz="1500" dirty="0"/>
          </a:p>
          <a:p>
            <a:r>
              <a:rPr lang="en-US" sz="1500" dirty="0" smtClean="0"/>
              <a:t>             Ex-3: Using RDD</a:t>
            </a:r>
          </a:p>
          <a:p>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a:t>
            </a:r>
            <a:r>
              <a:rPr lang="en-US" sz="1500" dirty="0" err="1"/>
              <a:t>lst</a:t>
            </a:r>
            <a:r>
              <a:rPr lang="en-US" sz="1500" dirty="0"/>
              <a:t>)</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rdd,schema</a:t>
            </a:r>
            <a:r>
              <a:rPr lang="en-US" sz="1500" dirty="0"/>
              <a:t>=('name string</a:t>
            </a:r>
            <a:r>
              <a:rPr lang="en-US" sz="1500" dirty="0" smtClean="0"/>
              <a:t>, age </a:t>
            </a:r>
            <a:r>
              <a:rPr lang="en-US" sz="1500" dirty="0"/>
              <a:t>long</a:t>
            </a:r>
            <a:r>
              <a:rPr lang="en-US" sz="1500" dirty="0" smtClean="0"/>
              <a:t>'))</a:t>
            </a:r>
          </a:p>
          <a:p>
            <a:r>
              <a:rPr lang="en-US" sz="1500" dirty="0" smtClean="0"/>
              <a:t>             </a:t>
            </a:r>
          </a:p>
          <a:p>
            <a:r>
              <a:rPr lang="en-US" sz="1500" dirty="0"/>
              <a:t> </a:t>
            </a:r>
            <a:r>
              <a:rPr lang="en-US" sz="1500" dirty="0" smtClean="0"/>
              <a:t>            Ex-4: </a:t>
            </a:r>
            <a:r>
              <a:rPr lang="en-US" sz="1500" dirty="0"/>
              <a:t>Using </a:t>
            </a:r>
            <a:r>
              <a:rPr lang="en-US" sz="1500" dirty="0" smtClean="0"/>
              <a:t>Row in RDD</a:t>
            </a:r>
          </a:p>
          <a:p>
            <a:r>
              <a:rPr lang="en-US" sz="1500" dirty="0"/>
              <a:t> </a:t>
            </a:r>
            <a:r>
              <a:rPr lang="en-US" sz="1500" dirty="0" smtClean="0"/>
              <a:t>                       #Row </a:t>
            </a:r>
            <a:r>
              <a:rPr lang="en-US" sz="1500" dirty="0"/>
              <a:t>is used to create row Object using named arguments.</a:t>
            </a:r>
          </a:p>
          <a:p>
            <a:r>
              <a:rPr lang="en-US" sz="1500" dirty="0"/>
              <a:t>                        from </a:t>
            </a:r>
            <a:r>
              <a:rPr lang="en-US" sz="1500" dirty="0" err="1"/>
              <a:t>pyspark.sql</a:t>
            </a:r>
            <a:r>
              <a:rPr lang="en-US" sz="1500" dirty="0"/>
              <a:t> import Row</a:t>
            </a:r>
          </a:p>
          <a:p>
            <a:r>
              <a:rPr lang="en-US" sz="1500" dirty="0"/>
              <a:t>                        </a:t>
            </a:r>
            <a:r>
              <a:rPr lang="en-US" sz="1500" dirty="0" err="1"/>
              <a:t>rdd</a:t>
            </a:r>
            <a:r>
              <a:rPr lang="en-US" sz="1500" dirty="0"/>
              <a:t> = </a:t>
            </a:r>
            <a:r>
              <a:rPr lang="en-US" sz="1500" dirty="0" err="1"/>
              <a:t>sc.parallelize</a:t>
            </a:r>
            <a:r>
              <a:rPr lang="en-US" sz="1500" dirty="0" smtClean="0"/>
              <a:t>((</a:t>
            </a:r>
            <a:r>
              <a:rPr lang="en-US" sz="1500" dirty="0"/>
              <a:t>Row(name=</a:t>
            </a:r>
            <a:r>
              <a:rPr lang="en-US" sz="1500" dirty="0" smtClean="0"/>
              <a:t>'</a:t>
            </a:r>
            <a:r>
              <a:rPr lang="en-US" sz="1500" dirty="0" err="1" smtClean="0"/>
              <a:t>James</a:t>
            </a:r>
            <a:r>
              <a:rPr lang="en-US" sz="1500" dirty="0" err="1"/>
              <a:t>'</a:t>
            </a:r>
            <a:r>
              <a:rPr lang="en-US" sz="1500" dirty="0" err="1" smtClean="0"/>
              <a:t>,</a:t>
            </a:r>
            <a:r>
              <a:rPr lang="en-US" sz="1500" dirty="0" err="1"/>
              <a:t>age</a:t>
            </a:r>
            <a:r>
              <a:rPr lang="en-US" sz="1500" dirty="0"/>
              <a:t>=31),Row(name='</a:t>
            </a:r>
            <a:r>
              <a:rPr lang="en-US" sz="1500" dirty="0" err="1"/>
              <a:t>Robert',age</a:t>
            </a:r>
            <a:r>
              <a:rPr lang="en-US" sz="1500" dirty="0"/>
              <a:t>=55</a:t>
            </a:r>
            <a:r>
              <a:rPr lang="en-US" sz="1500" dirty="0" smtClean="0"/>
              <a:t>)))</a:t>
            </a:r>
            <a:endParaRPr lang="en-US" sz="1500" dirty="0"/>
          </a:p>
          <a:p>
            <a:r>
              <a:rPr lang="en-US" sz="1500" dirty="0"/>
              <a:t>                       </a:t>
            </a:r>
            <a:r>
              <a:rPr lang="en-US" sz="1500" dirty="0" smtClean="0"/>
              <a:t> </a:t>
            </a:r>
            <a:r>
              <a:rPr lang="en-US" sz="1500" dirty="0" err="1" smtClean="0"/>
              <a:t>df</a:t>
            </a:r>
            <a:r>
              <a:rPr lang="en-US" sz="1500" dirty="0" smtClean="0"/>
              <a:t> </a:t>
            </a:r>
            <a:r>
              <a:rPr lang="en-US" sz="1500" dirty="0"/>
              <a:t>=  </a:t>
            </a:r>
            <a:r>
              <a:rPr lang="en-US" sz="1500" dirty="0" err="1"/>
              <a:t>spark.createDataFrame</a:t>
            </a:r>
            <a:r>
              <a:rPr lang="en-US" sz="1500" dirty="0"/>
              <a:t>(data=</a:t>
            </a:r>
            <a:r>
              <a:rPr lang="en-US" sz="1500" dirty="0" err="1"/>
              <a:t>rdd</a:t>
            </a:r>
            <a:r>
              <a:rPr lang="en-US" sz="1500" dirty="0" smtClean="0"/>
              <a:t>)</a:t>
            </a:r>
            <a:endParaRPr lang="en-US" sz="1500" dirty="0"/>
          </a:p>
        </p:txBody>
      </p:sp>
    </p:spTree>
    <p:extLst>
      <p:ext uri="{BB962C8B-B14F-4D97-AF65-F5344CB8AC3E}">
        <p14:creationId xmlns="" xmlns:p14="http://schemas.microsoft.com/office/powerpoint/2010/main" val="419031866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createDataFrame</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0372849"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Ex-5 : Using Python Pandas </a:t>
            </a:r>
            <a:r>
              <a:rPr lang="en-US" dirty="0" err="1" smtClean="0"/>
              <a:t>DamaFrame</a:t>
            </a:r>
            <a:endParaRPr lang="en-US" dirty="0" smtClean="0"/>
          </a:p>
          <a:p>
            <a:r>
              <a:rPr lang="en-US" dirty="0"/>
              <a:t> </a:t>
            </a:r>
            <a:r>
              <a:rPr lang="en-US" dirty="0" smtClean="0"/>
              <a:t>             </a:t>
            </a:r>
            <a:r>
              <a:rPr lang="en-US" dirty="0"/>
              <a:t>Pandas </a:t>
            </a:r>
            <a:r>
              <a:rPr lang="en-US" dirty="0" err="1"/>
              <a:t>dataframe</a:t>
            </a:r>
            <a:r>
              <a:rPr lang="en-US" dirty="0"/>
              <a:t> is a two dimensional structure with named rows and columns. So data is aligned in a tabular fashion in rows and columns</a:t>
            </a:r>
          </a:p>
          <a:p>
            <a:endParaRPr lang="en-US" dirty="0" smtClean="0"/>
          </a:p>
          <a:p>
            <a:r>
              <a:rPr lang="en-US" dirty="0"/>
              <a:t>              import pandas as </a:t>
            </a:r>
            <a:r>
              <a:rPr lang="en-US" dirty="0" err="1"/>
              <a:t>pd</a:t>
            </a:r>
            <a:endParaRPr lang="en-US" dirty="0"/>
          </a:p>
          <a:p>
            <a:r>
              <a:rPr lang="en-US" dirty="0" smtClean="0"/>
              <a:t>              data </a:t>
            </a:r>
            <a:r>
              <a:rPr lang="en-US" dirty="0"/>
              <a:t>= </a:t>
            </a:r>
            <a:r>
              <a:rPr lang="en-US" dirty="0" smtClean="0"/>
              <a:t>(('tom</a:t>
            </a:r>
            <a:r>
              <a:rPr lang="en-US" dirty="0"/>
              <a:t>', </a:t>
            </a:r>
            <a:r>
              <a:rPr lang="en-US" dirty="0" smtClean="0"/>
              <a:t>10), ('nick</a:t>
            </a:r>
            <a:r>
              <a:rPr lang="en-US" dirty="0"/>
              <a:t>', </a:t>
            </a:r>
            <a:r>
              <a:rPr lang="en-US" dirty="0" smtClean="0"/>
              <a:t>15), ('</a:t>
            </a:r>
            <a:r>
              <a:rPr lang="en-US" dirty="0" err="1" smtClean="0"/>
              <a:t>juli</a:t>
            </a:r>
            <a:r>
              <a:rPr lang="en-US" dirty="0"/>
              <a:t>', </a:t>
            </a:r>
            <a:r>
              <a:rPr lang="en-US" dirty="0" smtClean="0"/>
              <a:t>14))</a:t>
            </a:r>
            <a:endParaRPr lang="en-US" dirty="0"/>
          </a:p>
          <a:p>
            <a:r>
              <a:rPr lang="en-US" dirty="0" smtClean="0"/>
              <a:t>              </a:t>
            </a:r>
            <a:r>
              <a:rPr lang="en-US" dirty="0" err="1" smtClean="0"/>
              <a:t>df_pandas</a:t>
            </a:r>
            <a:r>
              <a:rPr lang="en-US" dirty="0" smtClean="0"/>
              <a:t> </a:t>
            </a:r>
            <a:r>
              <a:rPr lang="en-US" dirty="0"/>
              <a:t>= </a:t>
            </a:r>
            <a:r>
              <a:rPr lang="en-US" dirty="0" err="1"/>
              <a:t>pd.DataFrame</a:t>
            </a:r>
            <a:r>
              <a:rPr lang="en-US" dirty="0"/>
              <a:t>(</a:t>
            </a:r>
            <a:r>
              <a:rPr lang="en-US" dirty="0" err="1"/>
              <a:t>data,columns</a:t>
            </a:r>
            <a:r>
              <a:rPr lang="en-US" dirty="0" smtClean="0"/>
              <a:t>=('</a:t>
            </a:r>
            <a:r>
              <a:rPr lang="en-US" dirty="0" err="1" smtClean="0"/>
              <a:t>Name</a:t>
            </a:r>
            <a:r>
              <a:rPr lang="en-US" dirty="0" err="1"/>
              <a:t>','Age</a:t>
            </a:r>
            <a:r>
              <a:rPr lang="en-US" dirty="0" smtClean="0"/>
              <a:t>'))</a:t>
            </a:r>
            <a:endParaRPr lang="en-US" dirty="0"/>
          </a:p>
          <a:p>
            <a:r>
              <a:rPr lang="en-US" dirty="0" smtClean="0"/>
              <a:t>              </a:t>
            </a:r>
            <a:r>
              <a:rPr lang="en-US" dirty="0" err="1" smtClean="0"/>
              <a:t>df</a:t>
            </a:r>
            <a:r>
              <a:rPr lang="en-US" dirty="0" smtClean="0"/>
              <a:t> </a:t>
            </a:r>
            <a:r>
              <a:rPr lang="en-US" dirty="0"/>
              <a:t>= </a:t>
            </a:r>
            <a:r>
              <a:rPr lang="en-US" dirty="0" err="1"/>
              <a:t>spark.createDataFrame</a:t>
            </a:r>
            <a:r>
              <a:rPr lang="en-US" dirty="0"/>
              <a:t>(data=</a:t>
            </a:r>
            <a:r>
              <a:rPr lang="en-US" dirty="0" err="1"/>
              <a:t>df_pandas</a:t>
            </a:r>
            <a:r>
              <a:rPr lang="en-US" dirty="0"/>
              <a:t>)</a:t>
            </a:r>
          </a:p>
          <a:p>
            <a:endParaRPr lang="en-US" dirty="0"/>
          </a:p>
        </p:txBody>
      </p:sp>
    </p:spTree>
    <p:extLst>
      <p:ext uri="{BB962C8B-B14F-4D97-AF65-F5344CB8AC3E}">
        <p14:creationId xmlns="" xmlns:p14="http://schemas.microsoft.com/office/powerpoint/2010/main" val="193102034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fontScale="90000"/>
          </a:bodyPr>
          <a:lstStyle/>
          <a:p>
            <a:r>
              <a:rPr lang="en-US" sz="4000" b="1" dirty="0" smtClean="0"/>
              <a:t>Performance: Pandas DataFrame Vs Spark DataFrame</a:t>
            </a:r>
            <a:endParaRPr lang="en-US" sz="4000" dirty="0"/>
          </a:p>
        </p:txBody>
      </p:sp>
      <p:pic>
        <p:nvPicPr>
          <p:cNvPr id="2" name="Picture 1"/>
          <p:cNvPicPr>
            <a:picLocks noChangeAspect="1"/>
          </p:cNvPicPr>
          <p:nvPr/>
        </p:nvPicPr>
        <p:blipFill>
          <a:blip r:embed="rId3"/>
          <a:stretch>
            <a:fillRect/>
          </a:stretch>
        </p:blipFill>
        <p:spPr>
          <a:xfrm>
            <a:off x="582554" y="1305014"/>
            <a:ext cx="5551546" cy="3449311"/>
          </a:xfrm>
          <a:prstGeom prst="rect">
            <a:avLst/>
          </a:prstGeom>
          <a:ln>
            <a:solidFill>
              <a:schemeClr val="tx1"/>
            </a:solidFill>
          </a:ln>
        </p:spPr>
      </p:pic>
      <p:sp>
        <p:nvSpPr>
          <p:cNvPr id="5" name="TextBox 4"/>
          <p:cNvSpPr txBox="1"/>
          <p:nvPr/>
        </p:nvSpPr>
        <p:spPr>
          <a:xfrm>
            <a:off x="5702300" y="5651500"/>
            <a:ext cx="2796791" cy="369332"/>
          </a:xfrm>
          <a:prstGeom prst="rect">
            <a:avLst/>
          </a:prstGeom>
          <a:noFill/>
        </p:spPr>
        <p:txBody>
          <a:bodyPr wrap="none" rtlCol="0">
            <a:spAutoFit/>
          </a:bodyPr>
          <a:lstStyle/>
          <a:p>
            <a:r>
              <a:rPr lang="en-US" dirty="0" smtClean="0"/>
              <a:t>Source: www.databrics.com</a:t>
            </a:r>
            <a:endParaRPr lang="en-US" dirty="0"/>
          </a:p>
        </p:txBody>
      </p:sp>
      <p:pic>
        <p:nvPicPr>
          <p:cNvPr id="6" name="Picture 5"/>
          <p:cNvPicPr>
            <a:picLocks noChangeAspect="1"/>
          </p:cNvPicPr>
          <p:nvPr/>
        </p:nvPicPr>
        <p:blipFill>
          <a:blip r:embed="rId4"/>
          <a:stretch>
            <a:fillRect/>
          </a:stretch>
        </p:blipFill>
        <p:spPr>
          <a:xfrm>
            <a:off x="6340606" y="1305014"/>
            <a:ext cx="5640513" cy="3391931"/>
          </a:xfrm>
          <a:prstGeom prst="rect">
            <a:avLst/>
          </a:prstGeom>
          <a:ln>
            <a:solidFill>
              <a:schemeClr val="tx1"/>
            </a:solidFill>
          </a:ln>
        </p:spPr>
      </p:pic>
    </p:spTree>
    <p:extLst>
      <p:ext uri="{BB962C8B-B14F-4D97-AF65-F5344CB8AC3E}">
        <p14:creationId xmlns="" xmlns:p14="http://schemas.microsoft.com/office/powerpoint/2010/main" val="3200175301"/>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sql</a:t>
            </a:r>
            <a:r>
              <a:rPr lang="en-US" sz="4000" dirty="0" smtClean="0"/>
              <a:t>()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1" y="716063"/>
            <a:ext cx="11261850"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t>sql</a:t>
            </a:r>
            <a:r>
              <a:rPr lang="en-US" b="1" dirty="0" smtClean="0"/>
              <a:t>() </a:t>
            </a:r>
            <a:r>
              <a:rPr lang="en-US" b="1" dirty="0"/>
              <a:t>: </a:t>
            </a:r>
          </a:p>
          <a:p>
            <a:r>
              <a:rPr lang="en-US" b="1" dirty="0" smtClean="0"/>
              <a:t>         </a:t>
            </a:r>
            <a:r>
              <a:rPr lang="en-US" dirty="0" smtClean="0"/>
              <a:t>Returns </a:t>
            </a:r>
            <a:r>
              <a:rPr lang="en-US" dirty="0"/>
              <a:t>a </a:t>
            </a:r>
            <a:r>
              <a:rPr lang="en-US" dirty="0" err="1"/>
              <a:t>dataframe</a:t>
            </a:r>
            <a:r>
              <a:rPr lang="en-US" dirty="0"/>
              <a:t> representing the result of a given query</a:t>
            </a:r>
            <a:r>
              <a:rPr lang="en-US" dirty="0" smtClean="0"/>
              <a:t>.</a:t>
            </a:r>
          </a:p>
          <a:p>
            <a:endParaRPr lang="en-US" dirty="0"/>
          </a:p>
          <a:p>
            <a:r>
              <a:rPr lang="en-US" dirty="0" smtClean="0"/>
              <a:t>         Ex-1:</a:t>
            </a:r>
          </a:p>
          <a:p>
            <a:r>
              <a:rPr lang="en-US" dirty="0" smtClean="0"/>
              <a:t>            </a:t>
            </a:r>
            <a:r>
              <a:rPr lang="en-US" dirty="0"/>
              <a:t>lst1 = </a:t>
            </a:r>
            <a:r>
              <a:rPr lang="en-US" dirty="0" smtClean="0"/>
              <a:t>((</a:t>
            </a:r>
            <a:r>
              <a:rPr lang="en-US" dirty="0"/>
              <a:t>'Robert',35),('James',25</a:t>
            </a:r>
            <a:r>
              <a:rPr lang="en-US" dirty="0" smtClean="0"/>
              <a:t>)) </a:t>
            </a:r>
            <a:endParaRPr lang="en-US" dirty="0"/>
          </a:p>
          <a:p>
            <a:r>
              <a:rPr lang="en-US" dirty="0"/>
              <a:t>            lst2= </a:t>
            </a:r>
            <a:r>
              <a:rPr lang="en-US" dirty="0" smtClean="0"/>
              <a:t>((</a:t>
            </a:r>
            <a:r>
              <a:rPr lang="en-US" dirty="0"/>
              <a:t>'Robert',101),('James',102</a:t>
            </a:r>
            <a:r>
              <a:rPr lang="en-US" dirty="0" smtClean="0"/>
              <a:t>))</a:t>
            </a:r>
          </a:p>
          <a:p>
            <a:endParaRPr lang="en-US" dirty="0" smtClean="0"/>
          </a:p>
          <a:p>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a:t>            </a:t>
            </a:r>
            <a:r>
              <a:rPr lang="en-US" dirty="0" err="1"/>
              <a:t>df_emp.createOrReplaceTempView</a:t>
            </a:r>
            <a:r>
              <a:rPr lang="en-US" dirty="0"/>
              <a:t>("</a:t>
            </a:r>
            <a:r>
              <a:rPr lang="en-US" dirty="0" err="1"/>
              <a:t>dept</a:t>
            </a:r>
            <a:r>
              <a:rPr lang="en-US" dirty="0"/>
              <a:t>")</a:t>
            </a:r>
          </a:p>
          <a:p>
            <a:endParaRPr lang="en-US" dirty="0"/>
          </a:p>
          <a:p>
            <a:r>
              <a:rPr lang="en-US" dirty="0"/>
              <a:t>            </a:t>
            </a:r>
            <a:r>
              <a:rPr lang="en-US" dirty="0" err="1"/>
              <a:t>df_dept</a:t>
            </a:r>
            <a:r>
              <a:rPr lang="en-US" dirty="0"/>
              <a:t> = </a:t>
            </a:r>
            <a:r>
              <a:rPr lang="en-US" dirty="0" err="1"/>
              <a:t>spark.createDataFrame</a:t>
            </a:r>
            <a:r>
              <a:rPr lang="en-US" dirty="0"/>
              <a:t>(data=lst2,schema</a:t>
            </a:r>
            <a:r>
              <a:rPr lang="en-US" dirty="0" smtClean="0"/>
              <a:t>=(‘</a:t>
            </a:r>
            <a:r>
              <a:rPr lang="en-US" dirty="0" err="1"/>
              <a:t>EmpName</a:t>
            </a:r>
            <a:r>
              <a:rPr lang="en-US" dirty="0"/>
              <a:t>',’</a:t>
            </a:r>
            <a:r>
              <a:rPr lang="en-US" dirty="0" err="1"/>
              <a:t>DeptNo</a:t>
            </a:r>
            <a:r>
              <a:rPr lang="en-US" dirty="0" smtClean="0"/>
              <a:t>'))</a:t>
            </a:r>
            <a:endParaRPr lang="en-US" dirty="0"/>
          </a:p>
          <a:p>
            <a:r>
              <a:rPr lang="en-US" dirty="0"/>
              <a:t>            </a:t>
            </a:r>
            <a:r>
              <a:rPr lang="en-US" dirty="0" err="1"/>
              <a:t>df_dept.createOrReplaceTempView</a:t>
            </a:r>
            <a:r>
              <a:rPr lang="en-US" dirty="0"/>
              <a:t>("</a:t>
            </a:r>
            <a:r>
              <a:rPr lang="en-US" dirty="0" err="1"/>
              <a:t>dept</a:t>
            </a:r>
            <a:r>
              <a:rPr lang="en-US" dirty="0"/>
              <a:t>")</a:t>
            </a:r>
          </a:p>
          <a:p>
            <a:endParaRPr lang="en-US" dirty="0"/>
          </a:p>
          <a:p>
            <a:r>
              <a:rPr lang="en-US" dirty="0"/>
              <a:t>            </a:t>
            </a:r>
            <a:r>
              <a:rPr lang="en-US" dirty="0" err="1"/>
              <a:t>df_joined</a:t>
            </a:r>
            <a:r>
              <a:rPr lang="en-US" dirty="0"/>
              <a:t> = </a:t>
            </a:r>
            <a:r>
              <a:rPr lang="en-US" dirty="0" err="1"/>
              <a:t>spark.sql</a:t>
            </a:r>
            <a:r>
              <a:rPr lang="en-US" dirty="0"/>
              <a:t> (""" select </a:t>
            </a:r>
            <a:r>
              <a:rPr lang="en-US" dirty="0" err="1"/>
              <a:t>e.name,e.age,d.dept</a:t>
            </a:r>
            <a:r>
              <a:rPr lang="en-US" dirty="0"/>
              <a:t> from </a:t>
            </a:r>
            <a:r>
              <a:rPr lang="en-US" dirty="0" err="1"/>
              <a:t>emp</a:t>
            </a:r>
            <a:r>
              <a:rPr lang="en-US" dirty="0"/>
              <a:t> e join </a:t>
            </a:r>
            <a:r>
              <a:rPr lang="en-US" dirty="0" err="1"/>
              <a:t>dept</a:t>
            </a:r>
            <a:r>
              <a:rPr lang="en-US" dirty="0"/>
              <a:t> d where e.name = d.name </a:t>
            </a:r>
            <a:r>
              <a:rPr lang="en-US" dirty="0" smtClean="0"/>
              <a:t>""")</a:t>
            </a:r>
          </a:p>
          <a:p>
            <a:endParaRPr lang="en-US" dirty="0"/>
          </a:p>
          <a:p>
            <a:r>
              <a:rPr lang="en-US" dirty="0" smtClean="0"/>
              <a:t>             </a:t>
            </a:r>
            <a:r>
              <a:rPr lang="en-US" dirty="0" err="1" smtClean="0"/>
              <a:t>createOrReplaceTempView</a:t>
            </a:r>
            <a:r>
              <a:rPr lang="en-US" dirty="0"/>
              <a:t>("table1</a:t>
            </a:r>
            <a:r>
              <a:rPr lang="en-US" dirty="0" smtClean="0"/>
              <a:t>") //Creates the view in the current database and valid for only one session.</a:t>
            </a:r>
          </a:p>
          <a:p>
            <a:endParaRPr lang="en-US" dirty="0"/>
          </a:p>
          <a:p>
            <a:r>
              <a:rPr lang="en-US" dirty="0" smtClean="0"/>
              <a:t>             </a:t>
            </a:r>
            <a:r>
              <a:rPr lang="en-US" dirty="0" err="1" smtClean="0"/>
              <a:t>createOrReplaceGlobalTempView</a:t>
            </a:r>
            <a:r>
              <a:rPr lang="en-US" dirty="0"/>
              <a:t>(“table1</a:t>
            </a:r>
            <a:r>
              <a:rPr lang="en-US" dirty="0" smtClean="0"/>
              <a:t>”)  //Creates the views in </a:t>
            </a:r>
            <a:r>
              <a:rPr lang="en-US" dirty="0" err="1" smtClean="0"/>
              <a:t>global_temp</a:t>
            </a:r>
            <a:r>
              <a:rPr lang="en-US" dirty="0" smtClean="0"/>
              <a:t> database. </a:t>
            </a:r>
          </a:p>
          <a:p>
            <a:r>
              <a:rPr lang="en-US" dirty="0"/>
              <a:t> </a:t>
            </a:r>
            <a:r>
              <a:rPr lang="en-US" dirty="0" smtClean="0"/>
              <a:t>                                                                              // Valid across all sessions of      an application.</a:t>
            </a:r>
            <a:endParaRPr lang="en-US" dirty="0"/>
          </a:p>
          <a:p>
            <a:r>
              <a:rPr lang="en-US" dirty="0" smtClean="0"/>
              <a:t>         Ex-2:  Using Hive Table</a:t>
            </a:r>
          </a:p>
          <a:p>
            <a:r>
              <a:rPr lang="en-US" dirty="0"/>
              <a:t> </a:t>
            </a:r>
            <a:r>
              <a:rPr lang="en-US" dirty="0" smtClean="0"/>
              <a:t>          </a:t>
            </a:r>
            <a:r>
              <a:rPr lang="en-US" dirty="0" err="1" smtClean="0"/>
              <a:t>df</a:t>
            </a:r>
            <a:r>
              <a:rPr lang="en-US" dirty="0" smtClean="0"/>
              <a:t> = </a:t>
            </a:r>
            <a:r>
              <a:rPr lang="en-US" dirty="0" err="1" smtClean="0"/>
              <a:t>spark.sql</a:t>
            </a:r>
            <a:r>
              <a:rPr lang="en-US" dirty="0" smtClean="0"/>
              <a:t> (“”” select * from </a:t>
            </a:r>
            <a:r>
              <a:rPr lang="en-US" dirty="0" err="1" smtClean="0"/>
              <a:t>emp</a:t>
            </a:r>
            <a:r>
              <a:rPr lang="en-US" dirty="0" smtClean="0"/>
              <a:t> “””)</a:t>
            </a:r>
          </a:p>
          <a:p>
            <a:r>
              <a:rPr lang="en-US" dirty="0"/>
              <a:t> </a:t>
            </a:r>
            <a:r>
              <a:rPr lang="en-US" dirty="0" smtClean="0"/>
              <a:t>           </a:t>
            </a:r>
            <a:endParaRPr lang="en-US" dirty="0"/>
          </a:p>
          <a:p>
            <a:endParaRPr lang="en-US" dirty="0"/>
          </a:p>
        </p:txBody>
      </p:sp>
    </p:spTree>
    <p:extLst>
      <p:ext uri="{BB962C8B-B14F-4D97-AF65-F5344CB8AC3E}">
        <p14:creationId xmlns="" xmlns:p14="http://schemas.microsoft.com/office/powerpoint/2010/main" val="397703392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table()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table() </a:t>
            </a:r>
            <a:r>
              <a:rPr lang="en-US" b="1" dirty="0"/>
              <a:t>: </a:t>
            </a:r>
            <a:endParaRPr lang="en-US" b="1" dirty="0" smtClean="0"/>
          </a:p>
          <a:p>
            <a:r>
              <a:rPr lang="en-US" b="1" dirty="0" smtClean="0"/>
              <a:t>          </a:t>
            </a:r>
            <a:r>
              <a:rPr lang="en-US" dirty="0"/>
              <a:t>Returns the specified table as </a:t>
            </a:r>
            <a:r>
              <a:rPr lang="en-US" dirty="0" err="1"/>
              <a:t>dataframe</a:t>
            </a:r>
            <a:r>
              <a:rPr lang="en-US" dirty="0" smtClean="0"/>
              <a:t>.</a:t>
            </a:r>
          </a:p>
          <a:p>
            <a:endParaRPr lang="en-US" dirty="0"/>
          </a:p>
          <a:p>
            <a:r>
              <a:rPr lang="en-US" dirty="0" smtClean="0"/>
              <a:t>           Ex-1:  </a:t>
            </a:r>
          </a:p>
          <a:p>
            <a:r>
              <a:rPr lang="en-US" dirty="0"/>
              <a:t> </a:t>
            </a:r>
            <a:r>
              <a:rPr lang="en-US" dirty="0" smtClean="0"/>
              <a:t>            </a:t>
            </a:r>
            <a:r>
              <a:rPr lang="en-US" dirty="0"/>
              <a:t>lst1 = </a:t>
            </a:r>
            <a:r>
              <a:rPr lang="en-US" dirty="0" smtClean="0"/>
              <a:t>((</a:t>
            </a:r>
            <a:r>
              <a:rPr lang="en-US" dirty="0"/>
              <a:t>'Robert',35),('James',25</a:t>
            </a:r>
            <a:r>
              <a:rPr lang="en-US" dirty="0" smtClean="0"/>
              <a:t>)) </a:t>
            </a:r>
          </a:p>
          <a:p>
            <a:r>
              <a:rPr lang="en-US" dirty="0"/>
              <a:t> </a:t>
            </a:r>
            <a:r>
              <a:rPr lang="en-US" dirty="0" smtClean="0"/>
              <a:t>            </a:t>
            </a:r>
            <a:r>
              <a:rPr lang="en-US" dirty="0" err="1"/>
              <a:t>df_emp</a:t>
            </a:r>
            <a:r>
              <a:rPr lang="en-US" dirty="0"/>
              <a:t> = </a:t>
            </a:r>
            <a:r>
              <a:rPr lang="en-US" dirty="0" err="1"/>
              <a:t>spark.createDataFrame</a:t>
            </a:r>
            <a:r>
              <a:rPr lang="en-US" dirty="0"/>
              <a:t>(data=lst1,schema</a:t>
            </a:r>
            <a:r>
              <a:rPr lang="en-US" dirty="0" smtClean="0"/>
              <a:t>=(‘</a:t>
            </a:r>
            <a:r>
              <a:rPr lang="en-US" dirty="0" err="1"/>
              <a:t>EmpName</a:t>
            </a:r>
            <a:r>
              <a:rPr lang="en-US" dirty="0"/>
              <a:t>','Age</a:t>
            </a:r>
            <a:r>
              <a:rPr lang="en-US" dirty="0" smtClean="0"/>
              <a:t>'))</a:t>
            </a:r>
            <a:endParaRPr lang="en-US" dirty="0"/>
          </a:p>
          <a:p>
            <a:r>
              <a:rPr lang="en-US" dirty="0" smtClean="0"/>
              <a:t>             </a:t>
            </a:r>
            <a:r>
              <a:rPr lang="en-US" dirty="0" err="1"/>
              <a:t>df_emp.createOrReplaceTempView</a:t>
            </a:r>
            <a:r>
              <a:rPr lang="en-US" dirty="0" smtClean="0"/>
              <a:t>(“</a:t>
            </a:r>
            <a:r>
              <a:rPr lang="en-US" dirty="0" err="1" smtClean="0"/>
              <a:t>emp</a:t>
            </a:r>
            <a:r>
              <a:rPr lang="en-US" dirty="0" smtClean="0"/>
              <a:t>")</a:t>
            </a:r>
          </a:p>
          <a:p>
            <a:endParaRPr lang="en-US" dirty="0"/>
          </a:p>
          <a:p>
            <a:r>
              <a:rPr lang="en-US" dirty="0" smtClean="0"/>
              <a:t>             </a:t>
            </a:r>
            <a:r>
              <a:rPr lang="en-US" dirty="0" err="1" smtClean="0"/>
              <a:t>df_op</a:t>
            </a:r>
            <a:r>
              <a:rPr lang="en-US" dirty="0" smtClean="0"/>
              <a:t> </a:t>
            </a:r>
            <a:r>
              <a:rPr lang="en-US" dirty="0"/>
              <a:t>= </a:t>
            </a:r>
            <a:r>
              <a:rPr lang="en-US" dirty="0" err="1"/>
              <a:t>spark.table</a:t>
            </a:r>
            <a:r>
              <a:rPr lang="en-US" dirty="0" smtClean="0"/>
              <a:t>(“</a:t>
            </a:r>
            <a:r>
              <a:rPr lang="en-US" dirty="0" err="1" smtClean="0"/>
              <a:t>emp</a:t>
            </a:r>
            <a:r>
              <a:rPr lang="en-US" dirty="0" smtClean="0"/>
              <a:t>")</a:t>
            </a:r>
            <a:endParaRPr lang="en-US" dirty="0"/>
          </a:p>
          <a:p>
            <a:r>
              <a:rPr lang="en-US" dirty="0" smtClean="0"/>
              <a:t>             sorted(</a:t>
            </a:r>
            <a:r>
              <a:rPr lang="en-US" dirty="0" err="1" smtClean="0"/>
              <a:t>df_op.collect</a:t>
            </a:r>
            <a:r>
              <a:rPr lang="en-US" dirty="0"/>
              <a:t>()) == </a:t>
            </a:r>
            <a:r>
              <a:rPr lang="en-US" dirty="0" smtClean="0"/>
              <a:t>sorted(</a:t>
            </a:r>
            <a:r>
              <a:rPr lang="en-US" dirty="0" err="1" smtClean="0"/>
              <a:t>df_emp.collect</a:t>
            </a:r>
            <a:r>
              <a:rPr lang="en-US" dirty="0"/>
              <a:t>())</a:t>
            </a:r>
          </a:p>
          <a:p>
            <a:endParaRPr lang="en-US" dirty="0"/>
          </a:p>
          <a:p>
            <a:endParaRPr lang="en-US" dirty="0"/>
          </a:p>
          <a:p>
            <a:endParaRPr lang="en-US" dirty="0"/>
          </a:p>
          <a:p>
            <a:endParaRPr lang="en-US" b="1" dirty="0"/>
          </a:p>
          <a:p>
            <a:r>
              <a:rPr lang="en-US" b="1" dirty="0" smtClean="0"/>
              <a:t>         </a:t>
            </a:r>
            <a:endParaRPr lang="en-US" dirty="0"/>
          </a:p>
          <a:p>
            <a:endParaRPr lang="en-US" dirty="0"/>
          </a:p>
        </p:txBody>
      </p:sp>
    </p:spTree>
    <p:extLst>
      <p:ext uri="{BB962C8B-B14F-4D97-AF65-F5344CB8AC3E}">
        <p14:creationId xmlns="" xmlns:p14="http://schemas.microsoft.com/office/powerpoint/2010/main" val="1106385754"/>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conf()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conf(): </a:t>
            </a:r>
          </a:p>
          <a:p>
            <a:r>
              <a:rPr lang="en-US" b="1" dirty="0"/>
              <a:t>	</a:t>
            </a:r>
            <a:r>
              <a:rPr lang="en-US" dirty="0"/>
              <a:t>We can provide runtime configurations, shuffle parameters, application configurations using –</a:t>
            </a:r>
            <a:r>
              <a:rPr lang="en-US" dirty="0" smtClean="0"/>
              <a:t>conf or </a:t>
            </a:r>
            <a:r>
              <a:rPr lang="en-US" dirty="0" err="1" smtClean="0"/>
              <a:t>spark.conf</a:t>
            </a:r>
            <a:r>
              <a:rPr lang="en-US" dirty="0" smtClean="0"/>
              <a:t>(). </a:t>
            </a:r>
            <a:endParaRPr lang="en-US" dirty="0"/>
          </a:p>
          <a:p>
            <a:r>
              <a:rPr lang="en-US" dirty="0" smtClean="0"/>
              <a:t>                     Ex-1: System Defined</a:t>
            </a:r>
          </a:p>
          <a:p>
            <a:r>
              <a:rPr lang="en-US" dirty="0"/>
              <a:t> </a:t>
            </a:r>
            <a:r>
              <a:rPr lang="en-US" dirty="0" smtClean="0"/>
              <a:t>                           </a:t>
            </a:r>
            <a:r>
              <a:rPr lang="en-US" dirty="0" err="1" smtClean="0"/>
              <a:t>spark.conf.get</a:t>
            </a:r>
            <a:r>
              <a:rPr lang="en-US" dirty="0"/>
              <a:t>("</a:t>
            </a:r>
            <a:r>
              <a:rPr lang="en-US" dirty="0" err="1"/>
              <a:t>spark.sql.session.timeZone</a:t>
            </a:r>
            <a:r>
              <a:rPr lang="en-US" dirty="0"/>
              <a:t>"  </a:t>
            </a:r>
            <a:endParaRPr lang="en-US" dirty="0" smtClean="0"/>
          </a:p>
          <a:p>
            <a:r>
              <a:rPr lang="en-US" dirty="0"/>
              <a:t> </a:t>
            </a:r>
            <a:r>
              <a:rPr lang="en-US" dirty="0" smtClean="0"/>
              <a:t>                           </a:t>
            </a:r>
            <a:r>
              <a:rPr lang="en-US" dirty="0" err="1" smtClean="0"/>
              <a:t>spark.conf.get</a:t>
            </a:r>
            <a:r>
              <a:rPr lang="en-US" dirty="0"/>
              <a:t>('</a:t>
            </a:r>
            <a:r>
              <a:rPr lang="en-US" dirty="0" err="1"/>
              <a:t>spark.sql.shuffle.partitions</a:t>
            </a:r>
            <a:r>
              <a:rPr lang="en-US" dirty="0"/>
              <a:t>')</a:t>
            </a:r>
            <a:r>
              <a:rPr lang="en-US" dirty="0" smtClean="0"/>
              <a:t> </a:t>
            </a:r>
          </a:p>
          <a:p>
            <a:r>
              <a:rPr lang="en-US" dirty="0"/>
              <a:t> </a:t>
            </a:r>
            <a:r>
              <a:rPr lang="en-US" dirty="0" smtClean="0"/>
              <a:t>                           </a:t>
            </a:r>
            <a:r>
              <a:rPr lang="en-US" dirty="0" err="1" smtClean="0"/>
              <a:t>spark.conf.set</a:t>
            </a:r>
            <a:r>
              <a:rPr lang="en-US" dirty="0" smtClean="0"/>
              <a:t>(‘spark.sql.shuffle.partitions’,300)  # </a:t>
            </a:r>
            <a:r>
              <a:rPr lang="en-US" dirty="0"/>
              <a:t>configures the number of partitions that are </a:t>
            </a:r>
            <a:r>
              <a:rPr lang="en-US" dirty="0" smtClean="0"/>
              <a:t>used</a:t>
            </a:r>
          </a:p>
          <a:p>
            <a:r>
              <a:rPr lang="en-US" dirty="0"/>
              <a:t> </a:t>
            </a:r>
            <a:r>
              <a:rPr lang="en-US" dirty="0" smtClean="0"/>
              <a:t>                                                                                                                    </a:t>
            </a:r>
            <a:r>
              <a:rPr lang="en-US" dirty="0"/>
              <a:t>when shuffling data for joins or aggregations</a:t>
            </a:r>
            <a:r>
              <a:rPr lang="en-US" dirty="0" smtClean="0"/>
              <a:t>.</a:t>
            </a:r>
          </a:p>
          <a:p>
            <a:r>
              <a:rPr lang="en-US" dirty="0"/>
              <a:t> </a:t>
            </a:r>
            <a:r>
              <a:rPr lang="en-US" dirty="0" smtClean="0"/>
              <a:t>                           </a:t>
            </a:r>
            <a:r>
              <a:rPr lang="en-US" i="1" dirty="0">
                <a:hlinkClick r:id="rId3"/>
              </a:rPr>
              <a:t>https://spark.apache.org/docs/latest/sql-performance-tuning.html</a:t>
            </a:r>
            <a:endParaRPr lang="en-US" i="1" dirty="0"/>
          </a:p>
          <a:p>
            <a:endParaRPr lang="en-US" dirty="0" smtClean="0"/>
          </a:p>
          <a:p>
            <a:r>
              <a:rPr lang="en-US" dirty="0"/>
              <a:t> </a:t>
            </a:r>
            <a:r>
              <a:rPr lang="en-US" dirty="0" smtClean="0"/>
              <a:t> </a:t>
            </a:r>
          </a:p>
          <a:p>
            <a:r>
              <a:rPr lang="en-US" dirty="0"/>
              <a:t> </a:t>
            </a:r>
            <a:r>
              <a:rPr lang="en-US" dirty="0" smtClean="0"/>
              <a:t>                      Ex-2 : Spark Running on YARN Environment Variables</a:t>
            </a:r>
          </a:p>
          <a:p>
            <a:r>
              <a:rPr lang="en-US" dirty="0"/>
              <a:t> </a:t>
            </a:r>
            <a:r>
              <a:rPr lang="en-US" dirty="0" smtClean="0"/>
              <a:t>                            </a:t>
            </a:r>
            <a:r>
              <a:rPr lang="en-US" dirty="0" err="1" smtClean="0"/>
              <a:t>spark.conf.set</a:t>
            </a:r>
            <a:r>
              <a:rPr lang="en-US" dirty="0"/>
              <a:t>('</a:t>
            </a:r>
            <a:r>
              <a:rPr lang="en-US" dirty="0" err="1"/>
              <a:t>spark.yarn.appMasterEnv.HDFS_PATH','practice</a:t>
            </a:r>
            <a:r>
              <a:rPr lang="en-US" dirty="0"/>
              <a:t>/</a:t>
            </a:r>
            <a:r>
              <a:rPr lang="en-US" dirty="0" err="1"/>
              <a:t>retail_db</a:t>
            </a:r>
            <a:r>
              <a:rPr lang="en-US" dirty="0"/>
              <a:t>/orders</a:t>
            </a:r>
            <a:r>
              <a:rPr lang="en-US" dirty="0" smtClean="0"/>
              <a:t>')</a:t>
            </a:r>
          </a:p>
          <a:p>
            <a:r>
              <a:rPr lang="en-US" dirty="0" smtClean="0"/>
              <a:t>                             --conf </a:t>
            </a:r>
            <a:r>
              <a:rPr lang="en-US" dirty="0" err="1" smtClean="0"/>
              <a:t>spark.yarn.appMasterEnv.HDFS_PATH</a:t>
            </a:r>
            <a:r>
              <a:rPr lang="en-US" dirty="0" smtClean="0"/>
              <a:t>  #From spark-submit</a:t>
            </a:r>
          </a:p>
          <a:p>
            <a:r>
              <a:rPr lang="en-US" i="1" dirty="0" smtClean="0"/>
              <a:t>                             </a:t>
            </a:r>
            <a:r>
              <a:rPr lang="en-US" i="1" dirty="0" smtClean="0">
                <a:hlinkClick r:id="rId4"/>
              </a:rPr>
              <a:t>https</a:t>
            </a:r>
            <a:r>
              <a:rPr lang="en-US" i="1" dirty="0">
                <a:hlinkClick r:id="rId4"/>
              </a:rPr>
              <a:t>://spark.apache.org/docs/latest/running-on-yarn.html#configuration</a:t>
            </a:r>
            <a:endParaRPr lang="en-US" dirty="0" smtClean="0"/>
          </a:p>
          <a:p>
            <a:endParaRPr lang="en-US" dirty="0"/>
          </a:p>
          <a:p>
            <a:r>
              <a:rPr lang="en-US" i="1" dirty="0" smtClean="0"/>
              <a:t>    </a:t>
            </a:r>
            <a:endParaRPr lang="en-US" dirty="0"/>
          </a:p>
          <a:p>
            <a:endParaRPr lang="en-US" dirty="0"/>
          </a:p>
        </p:txBody>
      </p:sp>
    </p:spTree>
    <p:extLst>
      <p:ext uri="{BB962C8B-B14F-4D97-AF65-F5344CB8AC3E}">
        <p14:creationId xmlns="" xmlns:p14="http://schemas.microsoft.com/office/powerpoint/2010/main" val="3916928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extBox 4"/>
          <p:cNvSpPr txBox="1"/>
          <p:nvPr/>
        </p:nvSpPr>
        <p:spPr>
          <a:xfrm>
            <a:off x="52447" y="811228"/>
            <a:ext cx="1190954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In Spark 2.0, SparkSession(spark) is the new entry point to work with RDD, DataFrame and all other functionalities.</a:t>
            </a:r>
          </a:p>
          <a:p>
            <a:pPr marL="285750" indent="-285750">
              <a:buFont typeface="Wingdings" panose="05000000000000000000" pitchFamily="2" charset="2"/>
              <a:buChar char="§"/>
            </a:pPr>
            <a:r>
              <a:rPr lang="en-US" dirty="0" smtClean="0"/>
              <a:t>Prior to 2.0, SparkContext(</a:t>
            </a:r>
            <a:r>
              <a:rPr lang="en-US" dirty="0" err="1" smtClean="0"/>
              <a:t>sc</a:t>
            </a:r>
            <a:r>
              <a:rPr lang="en-US" dirty="0" smtClean="0"/>
              <a:t>) used to be an entry point.</a:t>
            </a:r>
          </a:p>
          <a:p>
            <a:pPr marL="285750" indent="-285750">
              <a:buFont typeface="Wingdings" panose="05000000000000000000" pitchFamily="2" charset="2"/>
              <a:buChar char="§"/>
            </a:pPr>
            <a:r>
              <a:rPr lang="en-US" b="1" dirty="0" smtClean="0"/>
              <a:t>SparkContext: </a:t>
            </a:r>
            <a:r>
              <a:rPr lang="en-US" dirty="0" smtClean="0"/>
              <a:t>Entry point to work with RDD, Accumulators and </a:t>
            </a:r>
            <a:r>
              <a:rPr lang="en-US" dirty="0"/>
              <a:t>broadcast </a:t>
            </a:r>
            <a:r>
              <a:rPr lang="en-US" dirty="0" smtClean="0"/>
              <a:t>variables (&lt; Spark 2.0).</a:t>
            </a:r>
          </a:p>
          <a:p>
            <a:r>
              <a:rPr lang="en-US" dirty="0"/>
              <a:t> </a:t>
            </a:r>
            <a:r>
              <a:rPr lang="en-US" dirty="0" smtClean="0"/>
              <a:t>     </a:t>
            </a:r>
            <a:r>
              <a:rPr lang="en-US" b="1" dirty="0" smtClean="0"/>
              <a:t>SQLContext: </a:t>
            </a:r>
            <a:r>
              <a:rPr lang="en-US" dirty="0" smtClean="0"/>
              <a:t>Used for initializing the functionalities of </a:t>
            </a:r>
            <a:r>
              <a:rPr lang="en-US" dirty="0"/>
              <a:t>Spark </a:t>
            </a:r>
            <a:r>
              <a:rPr lang="en-US" dirty="0" smtClean="0"/>
              <a:t>SQL (&lt; spark 2.0).</a:t>
            </a:r>
          </a:p>
          <a:p>
            <a:r>
              <a:rPr lang="en-US" dirty="0"/>
              <a:t> </a:t>
            </a:r>
            <a:r>
              <a:rPr lang="en-US" dirty="0" smtClean="0"/>
              <a:t>     </a:t>
            </a:r>
            <a:r>
              <a:rPr lang="en-US" b="1" dirty="0" smtClean="0"/>
              <a:t>HiveContext: </a:t>
            </a:r>
            <a:r>
              <a:rPr lang="en-US" dirty="0" smtClean="0"/>
              <a:t>Super set of SQLContext </a:t>
            </a:r>
            <a:r>
              <a:rPr lang="en-US" dirty="0"/>
              <a:t>(&lt; spark 2.0</a:t>
            </a:r>
            <a:r>
              <a:rPr lang="en-US" dirty="0" smtClean="0"/>
              <a:t>).</a:t>
            </a:r>
          </a:p>
          <a:p>
            <a:pPr marL="285750" indent="-285750">
              <a:buFont typeface="Wingdings" panose="05000000000000000000" pitchFamily="2" charset="2"/>
              <a:buChar char="§"/>
            </a:pPr>
            <a:r>
              <a:rPr lang="en-US" dirty="0"/>
              <a:t>Almost all the APIs available in SparkContext, SQLContext, HiveContext are now available in SparkSession.</a:t>
            </a:r>
          </a:p>
          <a:p>
            <a:pPr marL="285750" indent="-285750">
              <a:buFont typeface="Wingdings" panose="05000000000000000000" pitchFamily="2" charset="2"/>
              <a:buChar char="§"/>
            </a:pPr>
            <a:r>
              <a:rPr lang="en-US" dirty="0" smtClean="0"/>
              <a:t>By Default, Spark Shell provides a “spark” object which is an instance of SparkSession class (Spark 2.x).</a:t>
            </a:r>
          </a:p>
          <a:p>
            <a:r>
              <a:rPr lang="en-US" dirty="0"/>
              <a:t> </a:t>
            </a:r>
            <a:r>
              <a:rPr lang="en-US" dirty="0" smtClean="0"/>
              <a:t>     “</a:t>
            </a:r>
            <a:r>
              <a:rPr lang="en-US" dirty="0" err="1" smtClean="0"/>
              <a:t>sc</a:t>
            </a:r>
            <a:r>
              <a:rPr lang="en-US" dirty="0" smtClean="0"/>
              <a:t>” object is created for spark 1.x.  </a:t>
            </a:r>
          </a:p>
          <a:p>
            <a:pPr marL="285750" indent="-285750">
              <a:buFont typeface="Wingdings" panose="05000000000000000000" pitchFamily="2" charset="2"/>
              <a:buChar char="§"/>
            </a:pPr>
            <a:r>
              <a:rPr lang="en-US" dirty="0" smtClean="0"/>
              <a:t>While working a real project, we will have to create these objects manually.</a:t>
            </a:r>
          </a:p>
          <a:p>
            <a:pPr marL="285750" indent="-285750">
              <a:buFont typeface="Wingdings" panose="05000000000000000000" pitchFamily="2" charset="2"/>
              <a:buChar char="§"/>
            </a:pPr>
            <a:endParaRPr lang="en-US" dirty="0"/>
          </a:p>
        </p:txBody>
      </p:sp>
      <p:grpSp>
        <p:nvGrpSpPr>
          <p:cNvPr id="2" name="Group 1"/>
          <p:cNvGrpSpPr/>
          <p:nvPr/>
        </p:nvGrpSpPr>
        <p:grpSpPr>
          <a:xfrm>
            <a:off x="2545864" y="3673550"/>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smtClean="0">
                  <a:solidFill>
                    <a:schemeClr val="tx1"/>
                  </a:solidFill>
                </a:rPr>
                <a:t>SparkContext</a:t>
              </a:r>
            </a:p>
            <a:p>
              <a:pPr algn="ctr"/>
              <a:r>
                <a:rPr lang="en-US" sz="2100" dirty="0" smtClean="0">
                  <a:solidFill>
                    <a:schemeClr val="tx1"/>
                  </a:solidFill>
                </a:rPr>
                <a:t>SQLContext</a:t>
              </a:r>
            </a:p>
            <a:p>
              <a:pPr algn="ctr"/>
              <a:r>
                <a:rPr lang="en-US" sz="2100" dirty="0" smtClean="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smtClean="0"/>
                <a:t>SparkSession</a:t>
              </a:r>
            </a:p>
            <a:p>
              <a:pPr algn="ctr"/>
              <a:r>
                <a:rPr lang="en-US" sz="1300" dirty="0" smtClean="0"/>
                <a:t>(Also has these old classes but not recommended to use)</a:t>
              </a:r>
              <a:endParaRPr lang="en-US" sz="1300" dirty="0"/>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smtClean="0"/>
                <a:t>Prior to 2.0</a:t>
              </a:r>
              <a:endParaRPr lang="en-US" dirty="0"/>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smtClean="0"/>
                <a:t>2.0 and Onwards</a:t>
              </a:r>
              <a:endParaRPr lang="en-US" dirty="0"/>
            </a:p>
          </p:txBody>
        </p:sp>
      </p:grpSp>
    </p:spTree>
    <p:extLst>
      <p:ext uri="{BB962C8B-B14F-4D97-AF65-F5344CB8AC3E}">
        <p14:creationId xmlns="" xmlns:p14="http://schemas.microsoft.com/office/powerpoint/2010/main" val="41794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r</a:t>
            </a:r>
            <a:r>
              <a:rPr lang="en-US" b="1" dirty="0" smtClean="0"/>
              <a:t>ead():</a:t>
            </a:r>
            <a:r>
              <a:rPr lang="en-US" dirty="0"/>
              <a:t> Interface used to load a </a:t>
            </a:r>
            <a:r>
              <a:rPr lang="en-US" dirty="0" err="1" smtClean="0"/>
              <a:t>dataframe</a:t>
            </a:r>
            <a:r>
              <a:rPr lang="en-US" dirty="0" smtClean="0"/>
              <a:t> </a:t>
            </a:r>
            <a:r>
              <a:rPr lang="en-US" dirty="0"/>
              <a:t>from external storage </a:t>
            </a:r>
            <a:r>
              <a:rPr lang="en-US" dirty="0" smtClean="0"/>
              <a:t>systems.</a:t>
            </a:r>
          </a:p>
          <a:p>
            <a:endParaRPr lang="en-US" b="1" dirty="0"/>
          </a:p>
          <a:p>
            <a:r>
              <a:rPr lang="en-US" b="1" dirty="0" smtClean="0"/>
              <a:t>       Load a csv File:</a:t>
            </a:r>
          </a:p>
          <a:p>
            <a:r>
              <a:rPr lang="en-US" b="1" dirty="0" smtClean="0"/>
              <a:t>       </a:t>
            </a:r>
          </a:p>
          <a:p>
            <a:r>
              <a:rPr lang="en-US" b="1" dirty="0"/>
              <a:t> </a:t>
            </a:r>
            <a:r>
              <a:rPr lang="en-US" b="1" dirty="0" smtClean="0"/>
              <a:t>      Load a Text File:</a:t>
            </a:r>
          </a:p>
          <a:p>
            <a:r>
              <a:rPr lang="en-US" b="1" dirty="0"/>
              <a:t> </a:t>
            </a:r>
            <a:endParaRPr lang="en-US" b="1" dirty="0" smtClean="0"/>
          </a:p>
          <a:p>
            <a:r>
              <a:rPr lang="en-US" b="1" dirty="0"/>
              <a:t> </a:t>
            </a:r>
            <a:r>
              <a:rPr lang="en-US" b="1" dirty="0" smtClean="0"/>
              <a:t>      Load a orc File:</a:t>
            </a:r>
          </a:p>
          <a:p>
            <a:endParaRPr lang="en-US" b="1" dirty="0"/>
          </a:p>
          <a:p>
            <a:r>
              <a:rPr lang="en-US" b="1" dirty="0" smtClean="0"/>
              <a:t>       Load a Parquet File:</a:t>
            </a:r>
          </a:p>
          <a:p>
            <a:endParaRPr lang="en-US" b="1" dirty="0"/>
          </a:p>
          <a:p>
            <a:r>
              <a:rPr lang="en-US" b="1" dirty="0" smtClean="0"/>
              <a:t>       Load </a:t>
            </a:r>
            <a:r>
              <a:rPr lang="en-US" b="1" dirty="0"/>
              <a:t>a </a:t>
            </a:r>
            <a:r>
              <a:rPr lang="en-US" b="1" dirty="0" err="1"/>
              <a:t>json</a:t>
            </a:r>
            <a:r>
              <a:rPr lang="en-US" b="1" dirty="0"/>
              <a:t> File:</a:t>
            </a:r>
          </a:p>
          <a:p>
            <a:r>
              <a:rPr lang="en-US" b="1" dirty="0" smtClean="0"/>
              <a:t> </a:t>
            </a:r>
          </a:p>
          <a:p>
            <a:r>
              <a:rPr lang="en-US" b="1" dirty="0"/>
              <a:t> </a:t>
            </a:r>
            <a:r>
              <a:rPr lang="en-US" b="1" dirty="0" smtClean="0"/>
              <a:t>      Load a </a:t>
            </a:r>
            <a:r>
              <a:rPr lang="en-US" b="1" dirty="0" err="1" smtClean="0"/>
              <a:t>avro</a:t>
            </a:r>
            <a:r>
              <a:rPr lang="en-US" b="1" dirty="0" smtClean="0"/>
              <a:t> File:</a:t>
            </a:r>
          </a:p>
          <a:p>
            <a:endParaRPr lang="en-US" b="1" dirty="0"/>
          </a:p>
          <a:p>
            <a:r>
              <a:rPr lang="en-US" b="1" dirty="0" smtClean="0"/>
              <a:t>       Read a hive Table:</a:t>
            </a:r>
          </a:p>
          <a:p>
            <a:r>
              <a:rPr lang="en-US" b="1" dirty="0" smtClean="0"/>
              <a:t>         </a:t>
            </a:r>
            <a:endParaRPr lang="en-US" dirty="0"/>
          </a:p>
          <a:p>
            <a:r>
              <a:rPr lang="en-US" dirty="0" smtClean="0"/>
              <a:t>       </a:t>
            </a:r>
            <a:r>
              <a:rPr lang="en-US" b="1" dirty="0" smtClean="0"/>
              <a:t>Read a JDBC:         </a:t>
            </a:r>
            <a:endParaRPr lang="en-US" dirty="0"/>
          </a:p>
          <a:p>
            <a:endParaRPr lang="en-US" dirty="0"/>
          </a:p>
        </p:txBody>
      </p:sp>
    </p:spTree>
    <p:extLst>
      <p:ext uri="{BB962C8B-B14F-4D97-AF65-F5344CB8AC3E}">
        <p14:creationId xmlns="" xmlns:p14="http://schemas.microsoft.com/office/powerpoint/2010/main" val="5831373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csv</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4247317"/>
          </a:xfrm>
          <a:prstGeom prst="rect">
            <a:avLst/>
          </a:prstGeom>
          <a:noFill/>
        </p:spPr>
        <p:txBody>
          <a:bodyPr wrap="square" rtlCol="0">
            <a:spAutoFit/>
          </a:bodyPr>
          <a:lstStyle/>
          <a:p>
            <a:r>
              <a:rPr lang="en-US" b="1" dirty="0" smtClean="0"/>
              <a:t>Load a csv File:</a:t>
            </a:r>
          </a:p>
          <a:p>
            <a:r>
              <a:rPr lang="en-US" b="1" dirty="0"/>
              <a:t> </a:t>
            </a:r>
            <a:r>
              <a:rPr lang="en-US" b="1" dirty="0" smtClean="0"/>
              <a:t>          </a:t>
            </a:r>
            <a:r>
              <a:rPr lang="en-US" dirty="0" smtClean="0"/>
              <a:t>Ex-1: </a:t>
            </a:r>
            <a:r>
              <a:rPr lang="en-US" dirty="0" err="1" smtClean="0"/>
              <a:t>df</a:t>
            </a:r>
            <a:r>
              <a:rPr lang="en-US" dirty="0" smtClean="0"/>
              <a:t> </a:t>
            </a:r>
            <a:r>
              <a:rPr lang="en-US" dirty="0"/>
              <a:t>= </a:t>
            </a:r>
            <a:r>
              <a:rPr lang="en-US" dirty="0" err="1"/>
              <a:t>spark.read.load</a:t>
            </a:r>
            <a:r>
              <a:rPr lang="en-US" dirty="0"/>
              <a:t>(path='practice/</a:t>
            </a:r>
            <a:r>
              <a:rPr lang="en-US" dirty="0" err="1"/>
              <a:t>retail_db</a:t>
            </a:r>
            <a:r>
              <a:rPr lang="en-US" dirty="0"/>
              <a:t>/orders', format='csv', \</a:t>
            </a:r>
          </a:p>
          <a:p>
            <a:pPr lvl="1"/>
            <a:r>
              <a:rPr lang="en-US" dirty="0"/>
              <a:t>schema=('</a:t>
            </a:r>
            <a:r>
              <a:rPr lang="en-US" dirty="0" err="1"/>
              <a:t>order_id</a:t>
            </a:r>
            <a:r>
              <a:rPr lang="en-US" dirty="0"/>
              <a:t> </a:t>
            </a:r>
            <a:r>
              <a:rPr lang="en-US" dirty="0" err="1"/>
              <a:t>int,order_date</a:t>
            </a:r>
            <a:r>
              <a:rPr lang="en-US" dirty="0"/>
              <a:t> </a:t>
            </a:r>
            <a:r>
              <a:rPr lang="en-US" dirty="0" err="1"/>
              <a:t>string,order_customer_id</a:t>
            </a:r>
            <a:r>
              <a:rPr lang="en-US" dirty="0"/>
              <a:t> </a:t>
            </a:r>
            <a:r>
              <a:rPr lang="en-US" dirty="0" err="1"/>
              <a:t>int,order_status</a:t>
            </a:r>
            <a:r>
              <a:rPr lang="en-US" dirty="0"/>
              <a:t> string'))</a:t>
            </a:r>
          </a:p>
          <a:p>
            <a:pPr marL="742950" lvl="1" indent="-285750">
              <a:buFont typeface="Arial" panose="020B0604020202020204" pitchFamily="34" charset="0"/>
              <a:buChar char="•"/>
            </a:pPr>
            <a:endParaRPr lang="en-US" dirty="0"/>
          </a:p>
          <a:p>
            <a:pPr lvl="1"/>
            <a:r>
              <a:rPr lang="en-US" dirty="0" smtClean="0"/>
              <a:t>  Ex-2: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format='csv',</a:t>
            </a:r>
            <a:r>
              <a:rPr lang="en-US" dirty="0" err="1"/>
              <a:t>inferSchema</a:t>
            </a:r>
            <a:r>
              <a:rPr lang="en-US" dirty="0"/>
              <a:t>=True)</a:t>
            </a:r>
          </a:p>
          <a:p>
            <a:pPr marL="742950" lvl="1" indent="-285750">
              <a:buFont typeface="Arial" panose="020B0604020202020204" pitchFamily="34" charset="0"/>
              <a:buChar char="•"/>
            </a:pPr>
            <a:endParaRPr lang="en-US" dirty="0"/>
          </a:p>
          <a:p>
            <a:pPr lvl="1"/>
            <a:r>
              <a:rPr lang="en-US" dirty="0" smtClean="0"/>
              <a:t>  Ex-3: </a:t>
            </a:r>
            <a:r>
              <a:rPr lang="en-US" dirty="0" err="1" smtClean="0"/>
              <a:t>df</a:t>
            </a:r>
            <a:r>
              <a:rPr lang="en-US" dirty="0" smtClean="0"/>
              <a:t> </a:t>
            </a:r>
            <a:r>
              <a:rPr lang="en-US" dirty="0"/>
              <a:t>= </a:t>
            </a:r>
            <a:r>
              <a:rPr lang="en-US" dirty="0" err="1"/>
              <a:t>spark.read.load</a:t>
            </a:r>
            <a:r>
              <a:rPr lang="en-US" dirty="0"/>
              <a:t>(path</a:t>
            </a:r>
            <a:r>
              <a:rPr lang="en-US" dirty="0" smtClean="0"/>
              <a:t>='</a:t>
            </a:r>
            <a:r>
              <a:rPr lang="en-US" dirty="0"/>
              <a:t>practice/</a:t>
            </a:r>
            <a:r>
              <a:rPr lang="en-US" dirty="0" err="1"/>
              <a:t>retail_db</a:t>
            </a:r>
            <a:r>
              <a:rPr lang="en-US" dirty="0"/>
              <a:t>/orders</a:t>
            </a:r>
            <a:r>
              <a:rPr lang="en-US" dirty="0" smtClean="0"/>
              <a:t>', </a:t>
            </a:r>
            <a:r>
              <a:rPr lang="en-US" dirty="0"/>
              <a:t>format='</a:t>
            </a:r>
            <a:r>
              <a:rPr lang="en-US" dirty="0" err="1"/>
              <a:t>csv',header</a:t>
            </a:r>
            <a:r>
              <a:rPr lang="en-US" dirty="0"/>
              <a:t>=True</a:t>
            </a:r>
            <a:r>
              <a:rPr lang="en-US" dirty="0" smtClean="0"/>
              <a:t>)</a:t>
            </a:r>
          </a:p>
          <a:p>
            <a:pPr lvl="1"/>
            <a:endParaRPr lang="en-US" dirty="0"/>
          </a:p>
          <a:p>
            <a:pPr lvl="1"/>
            <a:r>
              <a:rPr lang="en-US" dirty="0" smtClean="0"/>
              <a:t>  Ex-4: </a:t>
            </a:r>
            <a:r>
              <a:rPr lang="en-US" dirty="0" err="1"/>
              <a:t>df</a:t>
            </a:r>
            <a:r>
              <a:rPr lang="en-US" dirty="0"/>
              <a:t>=</a:t>
            </a:r>
            <a:r>
              <a:rPr lang="en-US" dirty="0" err="1"/>
              <a:t>spark.read.load</a:t>
            </a:r>
            <a:r>
              <a:rPr lang="en-US" dirty="0"/>
              <a:t>('practice/</a:t>
            </a:r>
            <a:r>
              <a:rPr lang="en-US" dirty="0" err="1"/>
              <a:t>retail_db</a:t>
            </a:r>
            <a:r>
              <a:rPr lang="en-US" dirty="0"/>
              <a:t>/</a:t>
            </a:r>
            <a:r>
              <a:rPr lang="en-US" dirty="0" err="1"/>
              <a:t>testSpace.txt',format</a:t>
            </a:r>
            <a:r>
              <a:rPr lang="en-US" dirty="0"/>
              <a:t>='csv',</a:t>
            </a:r>
            <a:r>
              <a:rPr lang="en-US" dirty="0" err="1"/>
              <a:t>sep</a:t>
            </a:r>
            <a:r>
              <a:rPr lang="en-US" dirty="0"/>
              <a:t>=',',</a:t>
            </a:r>
            <a:r>
              <a:rPr lang="en-US" dirty="0" err="1"/>
              <a:t>ignoreLeadingWhiteSpace</a:t>
            </a:r>
            <a:r>
              <a:rPr lang="en-US" dirty="0"/>
              <a:t>=</a:t>
            </a:r>
            <a:r>
              <a:rPr lang="en-US" dirty="0" err="1"/>
              <a:t>True,ignoreTrailingWhiteSpace</a:t>
            </a:r>
            <a:r>
              <a:rPr lang="en-US" dirty="0"/>
              <a:t>=True</a:t>
            </a:r>
            <a:r>
              <a:rPr lang="en-US" dirty="0" smtClean="0"/>
              <a:t>)</a:t>
            </a:r>
          </a:p>
          <a:p>
            <a:pPr lvl="1"/>
            <a:endParaRPr lang="en-US" dirty="0"/>
          </a:p>
          <a:p>
            <a:pPr lvl="1"/>
            <a:endParaRPr lang="en-US" dirty="0"/>
          </a:p>
          <a:p>
            <a:pPr lvl="1"/>
            <a:endParaRPr lang="en-US" b="1" dirty="0" smtClean="0"/>
          </a:p>
          <a:p>
            <a:endParaRPr lang="en-US" dirty="0"/>
          </a:p>
        </p:txBody>
      </p:sp>
    </p:spTree>
    <p:extLst>
      <p:ext uri="{BB962C8B-B14F-4D97-AF65-F5344CB8AC3E}">
        <p14:creationId xmlns="" xmlns:p14="http://schemas.microsoft.com/office/powerpoint/2010/main" val="205677732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text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TextBox 1"/>
          <p:cNvSpPr txBox="1"/>
          <p:nvPr/>
        </p:nvSpPr>
        <p:spPr>
          <a:xfrm>
            <a:off x="90547" y="716063"/>
            <a:ext cx="11261850" cy="3724096"/>
          </a:xfrm>
          <a:prstGeom prst="rect">
            <a:avLst/>
          </a:prstGeom>
          <a:noFill/>
        </p:spPr>
        <p:txBody>
          <a:bodyPr wrap="square" rtlCol="0">
            <a:spAutoFit/>
          </a:bodyPr>
          <a:lstStyle/>
          <a:p>
            <a:r>
              <a:rPr lang="en-US" b="1" dirty="0" smtClean="0"/>
              <a:t>Load </a:t>
            </a:r>
            <a:r>
              <a:rPr lang="en-US" b="1" dirty="0"/>
              <a:t>a </a:t>
            </a:r>
            <a:r>
              <a:rPr lang="en-US" b="1" dirty="0" smtClean="0"/>
              <a:t>text File</a:t>
            </a:r>
            <a:r>
              <a:rPr lang="en-US" b="1" dirty="0"/>
              <a:t>:</a:t>
            </a:r>
          </a:p>
          <a:p>
            <a:pPr marL="800100" lvl="1" indent="-342900" algn="just">
              <a:buFont typeface="Arial" panose="020B0604020202020204" pitchFamily="34" charset="0"/>
              <a:buChar char="•"/>
            </a:pPr>
            <a:r>
              <a:rPr lang="en-US" sz="1900" dirty="0" smtClean="0"/>
              <a:t>Use </a:t>
            </a:r>
            <a:r>
              <a:rPr lang="en-US" sz="1900" dirty="0"/>
              <a:t>text file where there is fixed length.</a:t>
            </a:r>
          </a:p>
          <a:p>
            <a:pPr marL="800100" lvl="1" indent="-342900" algn="just">
              <a:buFont typeface="Arial" panose="020B0604020202020204" pitchFamily="34" charset="0"/>
              <a:buChar char="•"/>
            </a:pPr>
            <a:r>
              <a:rPr lang="en-US" sz="1900" dirty="0"/>
              <a:t>Default field name is ‘value’.</a:t>
            </a:r>
          </a:p>
          <a:p>
            <a:pPr marL="800100" lvl="1" indent="-342900" algn="just">
              <a:buFont typeface="Arial" panose="020B0604020202020204" pitchFamily="34" charset="0"/>
              <a:buChar char="•"/>
            </a:pPr>
            <a:r>
              <a:rPr lang="en-US" dirty="0"/>
              <a:t>Also you may load Into </a:t>
            </a:r>
            <a:r>
              <a:rPr lang="en-US" dirty="0" err="1"/>
              <a:t>rdd</a:t>
            </a:r>
            <a:r>
              <a:rPr lang="en-US" dirty="0"/>
              <a:t>. </a:t>
            </a:r>
          </a:p>
          <a:p>
            <a:pPr marL="800100" lvl="1" indent="-342900" algn="just">
              <a:buFont typeface="Arial" panose="020B0604020202020204" pitchFamily="34" charset="0"/>
              <a:buChar char="•"/>
            </a:pPr>
            <a:r>
              <a:rPr lang="en-US" dirty="0"/>
              <a:t>Convert to </a:t>
            </a:r>
            <a:r>
              <a:rPr lang="en-US" dirty="0" err="1"/>
              <a:t>dataframe</a:t>
            </a:r>
            <a:r>
              <a:rPr lang="en-US" dirty="0"/>
              <a:t> using </a:t>
            </a:r>
            <a:r>
              <a:rPr lang="en-US" dirty="0" err="1"/>
              <a:t>toDF</a:t>
            </a:r>
            <a:r>
              <a:rPr lang="en-US" dirty="0"/>
              <a:t>() and Row.</a:t>
            </a:r>
          </a:p>
          <a:p>
            <a:endParaRPr lang="en-US" dirty="0"/>
          </a:p>
          <a:p>
            <a:r>
              <a:rPr lang="en-US" dirty="0" err="1"/>
              <a:t>df</a:t>
            </a:r>
            <a:r>
              <a:rPr lang="en-US" dirty="0"/>
              <a:t> =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a:t>
            </a:r>
          </a:p>
          <a:p>
            <a:endParaRPr lang="en-US" dirty="0"/>
          </a:p>
          <a:p>
            <a:r>
              <a:rPr lang="en-US" dirty="0"/>
              <a:t>--Read the whole text file into a single line.</a:t>
            </a:r>
          </a:p>
          <a:p>
            <a:r>
              <a:rPr lang="en-US" dirty="0" err="1"/>
              <a:t>df</a:t>
            </a:r>
            <a:r>
              <a:rPr lang="en-US" dirty="0"/>
              <a:t> =</a:t>
            </a:r>
            <a:r>
              <a:rPr lang="en-US" dirty="0" err="1"/>
              <a:t>spark.read.load</a:t>
            </a:r>
            <a:r>
              <a:rPr lang="en-US" dirty="0" smtClean="0"/>
              <a:t>('</a:t>
            </a:r>
            <a:r>
              <a:rPr lang="en-US" dirty="0"/>
              <a:t>practice/</a:t>
            </a:r>
            <a:r>
              <a:rPr lang="en-US" dirty="0" err="1"/>
              <a:t>retail_db</a:t>
            </a:r>
            <a:r>
              <a:rPr lang="en-US" dirty="0"/>
              <a:t>/</a:t>
            </a:r>
            <a:r>
              <a:rPr lang="en-US" dirty="0" err="1"/>
              <a:t>orders</a:t>
            </a:r>
            <a:r>
              <a:rPr lang="en-US" dirty="0" err="1" smtClean="0"/>
              <a:t>',</a:t>
            </a:r>
            <a:r>
              <a:rPr lang="en-US" dirty="0" err="1"/>
              <a:t>format</a:t>
            </a:r>
            <a:r>
              <a:rPr lang="en-US" dirty="0"/>
              <a:t>='text', </a:t>
            </a:r>
            <a:r>
              <a:rPr lang="en-US" dirty="0" err="1"/>
              <a:t>wholeText</a:t>
            </a:r>
            <a:r>
              <a:rPr lang="en-US" dirty="0"/>
              <a:t>=True)</a:t>
            </a:r>
          </a:p>
          <a:p>
            <a:pPr lvl="1"/>
            <a:endParaRPr lang="en-US" dirty="0"/>
          </a:p>
          <a:p>
            <a:pPr lvl="1"/>
            <a:endParaRPr lang="en-US" b="1" dirty="0" smtClean="0"/>
          </a:p>
          <a:p>
            <a:endParaRPr lang="en-US" dirty="0"/>
          </a:p>
        </p:txBody>
      </p:sp>
    </p:spTree>
    <p:extLst>
      <p:ext uri="{BB962C8B-B14F-4D97-AF65-F5344CB8AC3E}">
        <p14:creationId xmlns="" xmlns:p14="http://schemas.microsoft.com/office/powerpoint/2010/main" val="401428480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51925"/>
            <a:ext cx="10230099" cy="4524315"/>
          </a:xfrm>
          <a:prstGeom prst="rect">
            <a:avLst/>
          </a:prstGeom>
        </p:spPr>
        <p:txBody>
          <a:bodyPr wrap="square">
            <a:spAutoFit/>
          </a:bodyPr>
          <a:lstStyle/>
          <a:p>
            <a:pPr marL="285750" indent="-285750">
              <a:buFont typeface="Arial" panose="020B0604020202020204" pitchFamily="34" charset="0"/>
              <a:buChar char="•"/>
            </a:pPr>
            <a:r>
              <a:rPr lang="en-US" b="1" dirty="0" smtClean="0"/>
              <a:t>Load a orc File</a:t>
            </a:r>
          </a:p>
          <a:p>
            <a:r>
              <a:rPr lang="en-US" dirty="0" err="1" smtClean="0"/>
              <a:t>df</a:t>
            </a:r>
            <a:r>
              <a:rPr lang="en-US" dirty="0" smtClean="0"/>
              <a:t> </a:t>
            </a:r>
            <a:r>
              <a:rPr lang="en-US" dirty="0"/>
              <a:t>= </a:t>
            </a:r>
            <a:r>
              <a:rPr lang="en-US" dirty="0" err="1" smtClean="0"/>
              <a:t>spark.read.load</a:t>
            </a:r>
            <a:r>
              <a:rPr lang="en-US" dirty="0"/>
              <a:t>('practice/</a:t>
            </a:r>
            <a:r>
              <a:rPr lang="en-US" dirty="0" err="1"/>
              <a:t>retail_db</a:t>
            </a:r>
            <a:r>
              <a:rPr lang="en-US" dirty="0"/>
              <a:t>/</a:t>
            </a:r>
            <a:r>
              <a:rPr lang="en-US" dirty="0" err="1"/>
              <a:t>orders_orc</a:t>
            </a:r>
            <a:r>
              <a:rPr lang="en-US" dirty="0" err="1" smtClean="0"/>
              <a:t>',</a:t>
            </a:r>
            <a:r>
              <a:rPr lang="en-US" dirty="0" err="1"/>
              <a:t>format</a:t>
            </a:r>
            <a:r>
              <a:rPr lang="en-US" dirty="0"/>
              <a:t>='orc')</a:t>
            </a:r>
          </a:p>
          <a:p>
            <a:endParaRPr lang="en-US" dirty="0" smtClean="0"/>
          </a:p>
          <a:p>
            <a:pPr marL="285750" indent="-285750">
              <a:buFont typeface="Arial" panose="020B0604020202020204" pitchFamily="34" charset="0"/>
              <a:buChar char="•"/>
            </a:pPr>
            <a:r>
              <a:rPr lang="en-US" b="1" dirty="0"/>
              <a:t>Load a </a:t>
            </a:r>
            <a:r>
              <a:rPr lang="en-US" b="1" dirty="0" smtClean="0"/>
              <a:t>Parquet File</a:t>
            </a:r>
            <a:endParaRPr lang="en-US" dirty="0"/>
          </a:p>
          <a:p>
            <a:r>
              <a:rPr lang="en-US" dirty="0" err="1"/>
              <a:t>df</a:t>
            </a:r>
            <a:r>
              <a:rPr lang="en-US" dirty="0"/>
              <a:t> = </a:t>
            </a:r>
            <a:r>
              <a:rPr lang="en-US" dirty="0" err="1"/>
              <a:t>spark.read.load</a:t>
            </a:r>
            <a:r>
              <a:rPr lang="en-US" dirty="0"/>
              <a:t>(</a:t>
            </a:r>
            <a:r>
              <a:rPr lang="en-US" dirty="0" smtClean="0"/>
              <a:t>'practice/</a:t>
            </a:r>
            <a:r>
              <a:rPr lang="en-US" dirty="0" err="1" smtClean="0"/>
              <a:t>retail_db</a:t>
            </a:r>
            <a:r>
              <a:rPr lang="en-US" dirty="0" smtClean="0"/>
              <a:t>/</a:t>
            </a:r>
            <a:r>
              <a:rPr lang="en-US" dirty="0" err="1" smtClean="0"/>
              <a:t>orders_parquet',</a:t>
            </a:r>
            <a:r>
              <a:rPr lang="en-US" dirty="0" err="1"/>
              <a:t>format</a:t>
            </a:r>
            <a:r>
              <a:rPr lang="en-US" dirty="0"/>
              <a:t>='parquet</a:t>
            </a:r>
            <a:r>
              <a:rPr lang="en-US" dirty="0" smtClean="0"/>
              <a:t>')</a:t>
            </a:r>
          </a:p>
          <a:p>
            <a:endParaRPr lang="en-US" dirty="0"/>
          </a:p>
          <a:p>
            <a:r>
              <a:rPr lang="en-US" dirty="0"/>
              <a:t>CSV, JSON and AVRO are Row-based File formats. Sample data in CSV:</a:t>
            </a:r>
          </a:p>
          <a:p>
            <a:r>
              <a:rPr lang="en-US" b="1" dirty="0"/>
              <a:t>ID,FIRST_NAME,AGE</a:t>
            </a:r>
          </a:p>
          <a:p>
            <a:r>
              <a:rPr lang="en-US" dirty="0"/>
              <a:t>1, Matthew, 19</a:t>
            </a:r>
          </a:p>
          <a:p>
            <a:r>
              <a:rPr lang="en-US" dirty="0"/>
              <a:t>2, Joe,25</a:t>
            </a:r>
          </a:p>
          <a:p>
            <a:endParaRPr lang="en-US" dirty="0"/>
          </a:p>
          <a:p>
            <a:r>
              <a:rPr lang="en-US" dirty="0"/>
              <a:t>ORC,PARQUET are Column-based File formats.</a:t>
            </a:r>
          </a:p>
          <a:p>
            <a:r>
              <a:rPr lang="en-US" b="1" dirty="0"/>
              <a:t>ID</a:t>
            </a:r>
            <a:r>
              <a:rPr lang="en-US" dirty="0"/>
              <a:t>/INT/3:1,2 </a:t>
            </a:r>
          </a:p>
          <a:p>
            <a:r>
              <a:rPr lang="en-US" b="1" dirty="0"/>
              <a:t>FIRST_NAME</a:t>
            </a:r>
            <a:r>
              <a:rPr lang="en-US" dirty="0"/>
              <a:t>/STRING/11:Matthew,Joe</a:t>
            </a:r>
          </a:p>
          <a:p>
            <a:r>
              <a:rPr lang="en-US" b="1" dirty="0"/>
              <a:t>AGE</a:t>
            </a:r>
            <a:r>
              <a:rPr lang="en-US" dirty="0"/>
              <a:t>/INT/6:19,25</a:t>
            </a: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orc/parquet</a:t>
            </a:r>
            <a:endParaRPr lang="en-US" sz="4000" dirty="0"/>
          </a:p>
        </p:txBody>
      </p:sp>
    </p:spTree>
    <p:extLst>
      <p:ext uri="{BB962C8B-B14F-4D97-AF65-F5344CB8AC3E}">
        <p14:creationId xmlns="" xmlns:p14="http://schemas.microsoft.com/office/powerpoint/2010/main" val="70882405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33297" y="837024"/>
            <a:ext cx="10230099" cy="1200329"/>
          </a:xfrm>
          <a:prstGeom prst="rect">
            <a:avLst/>
          </a:prstGeom>
        </p:spPr>
        <p:txBody>
          <a:bodyPr wrap="square">
            <a:spAutoFit/>
          </a:bodyPr>
          <a:lstStyle/>
          <a:p>
            <a:r>
              <a:rPr lang="en-US" b="1" dirty="0"/>
              <a:t>Load a </a:t>
            </a:r>
            <a:r>
              <a:rPr lang="en-US" b="1" dirty="0" err="1"/>
              <a:t>json</a:t>
            </a:r>
            <a:r>
              <a:rPr lang="en-US" b="1" dirty="0"/>
              <a:t> File</a:t>
            </a:r>
            <a:r>
              <a:rPr lang="en-US" b="1" dirty="0" smtClean="0"/>
              <a:t>:</a:t>
            </a:r>
          </a:p>
          <a:p>
            <a:r>
              <a:rPr lang="en-US" b="1" dirty="0"/>
              <a:t> </a:t>
            </a:r>
            <a:r>
              <a:rPr lang="en-US" b="1" dirty="0" smtClean="0"/>
              <a:t>  </a:t>
            </a:r>
            <a:r>
              <a:rPr lang="en-US" dirty="0" err="1"/>
              <a:t>df</a:t>
            </a:r>
            <a:r>
              <a:rPr lang="en-US" dirty="0"/>
              <a:t> = </a:t>
            </a:r>
            <a:r>
              <a:rPr lang="en-US" dirty="0" err="1"/>
              <a:t>spark.read.load</a:t>
            </a:r>
            <a:r>
              <a:rPr lang="en-US" dirty="0" smtClean="0"/>
              <a:t>(‘practice/</a:t>
            </a:r>
            <a:r>
              <a:rPr lang="en-US" dirty="0" err="1" smtClean="0"/>
              <a:t>retail_db</a:t>
            </a:r>
            <a:r>
              <a:rPr lang="en-US" dirty="0" smtClean="0"/>
              <a:t>/orders_</a:t>
            </a:r>
            <a:r>
              <a:rPr lang="en-US" dirty="0" err="1" smtClean="0"/>
              <a:t>json</a:t>
            </a:r>
            <a:r>
              <a:rPr lang="en-US" dirty="0" smtClean="0"/>
              <a:t>',</a:t>
            </a:r>
            <a:r>
              <a:rPr lang="en-US" dirty="0"/>
              <a:t>format='</a:t>
            </a:r>
            <a:r>
              <a:rPr lang="en-US" dirty="0" err="1"/>
              <a:t>json</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json</a:t>
            </a:r>
            <a:endParaRPr lang="en-US" sz="4000" dirty="0"/>
          </a:p>
        </p:txBody>
      </p:sp>
    </p:spTree>
    <p:extLst>
      <p:ext uri="{BB962C8B-B14F-4D97-AF65-F5344CB8AC3E}">
        <p14:creationId xmlns="" xmlns:p14="http://schemas.microsoft.com/office/powerpoint/2010/main" val="15949885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01907" y="917827"/>
            <a:ext cx="10230099" cy="2862322"/>
          </a:xfrm>
          <a:prstGeom prst="rect">
            <a:avLst/>
          </a:prstGeom>
        </p:spPr>
        <p:txBody>
          <a:bodyPr wrap="square">
            <a:spAutoFit/>
          </a:bodyPr>
          <a:lstStyle/>
          <a:p>
            <a:r>
              <a:rPr lang="en-US" b="1" dirty="0" smtClean="0"/>
              <a:t>Load </a:t>
            </a:r>
            <a:r>
              <a:rPr lang="en-US" b="1" dirty="0"/>
              <a:t>a </a:t>
            </a:r>
            <a:r>
              <a:rPr lang="en-US" b="1" dirty="0" err="1"/>
              <a:t>avro</a:t>
            </a:r>
            <a:r>
              <a:rPr lang="en-US" b="1" dirty="0"/>
              <a:t> File</a:t>
            </a:r>
            <a:r>
              <a:rPr lang="en-US" b="1" dirty="0" smtClean="0"/>
              <a:t>: </a:t>
            </a:r>
          </a:p>
          <a:p>
            <a:pPr marL="285750" indent="-285750">
              <a:buFont typeface="Arial" panose="020B0604020202020204" pitchFamily="34" charset="0"/>
              <a:buChar char="•"/>
            </a:pPr>
            <a:r>
              <a:rPr lang="en-US" b="1" dirty="0"/>
              <a:t> </a:t>
            </a:r>
            <a:r>
              <a:rPr lang="en-US" b="1" dirty="0" smtClean="0"/>
              <a:t> </a:t>
            </a:r>
            <a:r>
              <a:rPr lang="en-US" dirty="0" smtClean="0"/>
              <a:t>Avro Is a third party file format. We need to import its package or jar file while launching a spark-submit application or pyspark shell.  spark by default does not support it.</a:t>
            </a:r>
          </a:p>
          <a:p>
            <a:endParaRPr lang="en-US" dirty="0" smtClean="0"/>
          </a:p>
          <a:p>
            <a:r>
              <a:rPr lang="en-US" dirty="0"/>
              <a:t>pyspark2 --master yarn \</a:t>
            </a:r>
          </a:p>
          <a:p>
            <a:r>
              <a:rPr lang="en-US" dirty="0"/>
              <a:t>    --packages org.apache.spark:spark-avro_2.11:2.4.4</a:t>
            </a:r>
          </a:p>
          <a:p>
            <a:endParaRPr lang="en-US" dirty="0"/>
          </a:p>
          <a:p>
            <a:r>
              <a:rPr lang="en-US" dirty="0" err="1"/>
              <a:t>df</a:t>
            </a:r>
            <a:r>
              <a:rPr lang="en-US" dirty="0"/>
              <a:t> = </a:t>
            </a:r>
            <a:r>
              <a:rPr lang="en-US" dirty="0" err="1"/>
              <a:t>spark.read.load</a:t>
            </a:r>
            <a:r>
              <a:rPr lang="en-US" dirty="0" smtClean="0"/>
              <a:t>(‘practice/</a:t>
            </a:r>
            <a:r>
              <a:rPr lang="en-US" dirty="0" err="1" smtClean="0"/>
              <a:t>retail_db</a:t>
            </a:r>
            <a:r>
              <a:rPr lang="en-US" dirty="0" smtClean="0"/>
              <a:t>/</a:t>
            </a:r>
            <a:r>
              <a:rPr lang="en-US" dirty="0" err="1" smtClean="0"/>
              <a:t>orders</a:t>
            </a:r>
            <a:r>
              <a:rPr lang="en-US" dirty="0" err="1"/>
              <a:t>',format</a:t>
            </a:r>
            <a:r>
              <a:rPr lang="en-US" dirty="0"/>
              <a:t>='</a:t>
            </a:r>
            <a:r>
              <a:rPr lang="en-US" dirty="0" err="1"/>
              <a:t>avro</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 </a:t>
            </a:r>
            <a:r>
              <a:rPr lang="en-US" sz="4000" dirty="0" err="1" smtClean="0"/>
              <a:t>avro</a:t>
            </a:r>
            <a:endParaRPr lang="en-US" sz="4000" dirty="0"/>
          </a:p>
        </p:txBody>
      </p:sp>
    </p:spTree>
    <p:extLst>
      <p:ext uri="{BB962C8B-B14F-4D97-AF65-F5344CB8AC3E}">
        <p14:creationId xmlns="" xmlns:p14="http://schemas.microsoft.com/office/powerpoint/2010/main" val="330025606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7" y="1181438"/>
            <a:ext cx="10230099" cy="2585323"/>
          </a:xfrm>
          <a:prstGeom prst="rect">
            <a:avLst/>
          </a:prstGeom>
        </p:spPr>
        <p:txBody>
          <a:bodyPr wrap="square">
            <a:spAutoFit/>
          </a:bodyPr>
          <a:lstStyle/>
          <a:p>
            <a:r>
              <a:rPr lang="en-US" b="1" dirty="0" smtClean="0"/>
              <a:t>Load a Hive Table: </a:t>
            </a:r>
            <a:r>
              <a:rPr lang="en-US" dirty="0"/>
              <a:t>If Hive and Spark are integrated, we can create data frames from data in Hive tables or run Spark SQL queries against it.</a:t>
            </a:r>
          </a:p>
          <a:p>
            <a:endParaRPr lang="en-US" b="1" dirty="0" smtClean="0"/>
          </a:p>
          <a:p>
            <a:r>
              <a:rPr lang="en-US" b="1" dirty="0"/>
              <a:t> </a:t>
            </a:r>
            <a:r>
              <a:rPr lang="en-US" b="1" dirty="0" smtClean="0"/>
              <a:t>   </a:t>
            </a:r>
            <a:r>
              <a:rPr lang="en-US" dirty="0" err="1" smtClean="0"/>
              <a:t>spark.sql</a:t>
            </a:r>
            <a:r>
              <a:rPr lang="en-US" dirty="0" smtClean="0"/>
              <a:t>(“”” SELECT * FROM &lt;</a:t>
            </a:r>
            <a:r>
              <a:rPr lang="en-US" dirty="0" err="1" smtClean="0"/>
              <a:t>db</a:t>
            </a:r>
            <a:r>
              <a:rPr lang="en-US" dirty="0" smtClean="0"/>
              <a:t>&gt;.&lt;</a:t>
            </a:r>
            <a:r>
              <a:rPr lang="en-US" dirty="0" err="1" smtClean="0"/>
              <a:t>tabe_name</a:t>
            </a:r>
            <a:r>
              <a:rPr lang="en-US" dirty="0" smtClean="0"/>
              <a:t>&gt;“””).show()</a:t>
            </a:r>
          </a:p>
          <a:p>
            <a:r>
              <a:rPr lang="en-US" dirty="0"/>
              <a:t> </a:t>
            </a:r>
            <a:r>
              <a:rPr lang="en-US" dirty="0" smtClean="0"/>
              <a:t>   </a:t>
            </a:r>
            <a:r>
              <a:rPr lang="en-US" dirty="0" err="1" smtClean="0"/>
              <a:t>spark.table</a:t>
            </a:r>
            <a:r>
              <a:rPr lang="en-US" dirty="0" smtClean="0"/>
              <a:t>(“&lt;</a:t>
            </a:r>
            <a:r>
              <a:rPr lang="en-US" dirty="0" err="1" smtClean="0"/>
              <a:t>db</a:t>
            </a:r>
            <a:r>
              <a:rPr lang="en-US" dirty="0" smtClean="0"/>
              <a:t>&gt;.&lt;</a:t>
            </a:r>
            <a:r>
              <a:rPr lang="en-US" dirty="0" err="1" smtClean="0"/>
              <a:t>table_name</a:t>
            </a:r>
            <a:r>
              <a:rPr lang="en-US" dirty="0" smtClean="0"/>
              <a:t>&gt;”).</a:t>
            </a:r>
            <a:r>
              <a:rPr lang="en-US" dirty="0"/>
              <a:t>show()</a:t>
            </a:r>
          </a:p>
          <a:p>
            <a:endParaRPr lang="en-US" b="1" dirty="0" smtClean="0"/>
          </a:p>
          <a:p>
            <a:endParaRPr lang="en-US" b="1" dirty="0"/>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Tree>
    <p:extLst>
      <p:ext uri="{BB962C8B-B14F-4D97-AF65-F5344CB8AC3E}">
        <p14:creationId xmlns="" xmlns:p14="http://schemas.microsoft.com/office/powerpoint/2010/main" val="45276519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5355312"/>
          </a:xfrm>
          <a:prstGeom prst="rect">
            <a:avLst/>
          </a:prstGeom>
        </p:spPr>
        <p:txBody>
          <a:bodyPr wrap="square">
            <a:spAutoFit/>
          </a:bodyPr>
          <a:lstStyle/>
          <a:p>
            <a:r>
              <a:rPr lang="en-US" b="1" dirty="0" smtClean="0"/>
              <a:t>Load a JDBC Table:</a:t>
            </a:r>
          </a:p>
          <a:p>
            <a:pPr marL="742950" lvl="1" indent="-285750">
              <a:buFont typeface="Arial" panose="020B0604020202020204" pitchFamily="34" charset="0"/>
              <a:buChar char="•"/>
            </a:pPr>
            <a:r>
              <a:rPr lang="en-US" dirty="0" smtClean="0"/>
              <a:t>Make sure JDBC jar file is registered using –packages or –jars while launching pyspark or spark-submit</a:t>
            </a:r>
          </a:p>
          <a:p>
            <a:pPr marL="742950" lvl="1" indent="-285750">
              <a:buFont typeface="Arial" panose="020B0604020202020204" pitchFamily="34" charset="0"/>
              <a:buChar char="•"/>
            </a:pPr>
            <a:r>
              <a:rPr lang="en-US" dirty="0" smtClean="0"/>
              <a:t>Typical </a:t>
            </a:r>
            <a:r>
              <a:rPr lang="en-US" dirty="0" err="1" smtClean="0"/>
              <a:t>jdbc</a:t>
            </a:r>
            <a:r>
              <a:rPr lang="en-US" dirty="0" smtClean="0"/>
              <a:t> files are located at /</a:t>
            </a:r>
            <a:r>
              <a:rPr lang="en-US" dirty="0" err="1" smtClean="0"/>
              <a:t>usr</a:t>
            </a:r>
            <a:r>
              <a:rPr lang="en-US" dirty="0" smtClean="0"/>
              <a:t>/share/java folder. You may keep it there or copy it to your project lib folder.</a:t>
            </a:r>
          </a:p>
          <a:p>
            <a:pPr lvl="1"/>
            <a:endParaRPr lang="en-US" dirty="0" smtClean="0"/>
          </a:p>
          <a:p>
            <a:pPr lvl="1"/>
            <a:r>
              <a:rPr lang="en-US" dirty="0"/>
              <a:t>p</a:t>
            </a:r>
            <a:r>
              <a:rPr lang="en-US" dirty="0" smtClean="0"/>
              <a:t>yspark2 ---jars &lt;</a:t>
            </a:r>
            <a:r>
              <a:rPr lang="en-US" dirty="0" err="1" smtClean="0"/>
              <a:t>jdbc</a:t>
            </a:r>
            <a:r>
              <a:rPr lang="en-US" dirty="0" smtClean="0"/>
              <a:t> driver jar file&gt;</a:t>
            </a:r>
          </a:p>
          <a:p>
            <a:pPr lvl="1"/>
            <a:endParaRPr lang="en-US" dirty="0"/>
          </a:p>
          <a:p>
            <a:pPr lvl="1"/>
            <a:r>
              <a:rPr lang="en-US" dirty="0" smtClean="0"/>
              <a:t>Ex-1: Table</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smtClean="0"/>
              <a:t>"</a:t>
            </a:r>
            <a:r>
              <a:rPr lang="en-US" dirty="0" err="1" smtClean="0"/>
              <a:t>jdbc:oracle:thin</a:t>
            </a:r>
            <a:r>
              <a:rPr lang="en-US" dirty="0" smtClean="0"/>
              <a:t>:@xxxx-xxx-xxxx:1521/xxx") </a:t>
            </a:r>
            <a:r>
              <a:rPr lang="en-US" dirty="0"/>
              <a:t>\</a:t>
            </a:r>
          </a:p>
          <a:p>
            <a:pPr lvl="1"/>
            <a:r>
              <a:rPr lang="en-US" dirty="0"/>
              <a:t>.option("driver", "</a:t>
            </a:r>
            <a:r>
              <a:rPr lang="en-US" dirty="0" err="1" smtClean="0"/>
              <a:t>oracle.jdbc.driver.OracleDriver</a:t>
            </a:r>
            <a:r>
              <a:rPr lang="en-US" dirty="0"/>
              <a:t>") \</a:t>
            </a:r>
          </a:p>
          <a:p>
            <a:pPr lvl="1"/>
            <a:r>
              <a:rPr lang="en-US" dirty="0"/>
              <a:t>.option("</a:t>
            </a:r>
            <a:r>
              <a:rPr lang="en-US" dirty="0" err="1"/>
              <a:t>dbtable</a:t>
            </a:r>
            <a:r>
              <a:rPr lang="en-US" dirty="0" smtClean="0"/>
              <a:t>",“ORDERS”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somePsw</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Tree>
    <p:extLst>
      <p:ext uri="{BB962C8B-B14F-4D97-AF65-F5344CB8AC3E}">
        <p14:creationId xmlns="" xmlns:p14="http://schemas.microsoft.com/office/powerpoint/2010/main" val="42731690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00729"/>
            <a:ext cx="11536552" cy="3693319"/>
          </a:xfrm>
          <a:prstGeom prst="rect">
            <a:avLst/>
          </a:prstGeom>
        </p:spPr>
        <p:txBody>
          <a:bodyPr wrap="square">
            <a:spAutoFit/>
          </a:bodyPr>
          <a:lstStyle/>
          <a:p>
            <a:pPr lvl="1"/>
            <a:r>
              <a:rPr lang="en-US" dirty="0" smtClean="0"/>
              <a:t>Ex-2: Query</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",“(SELECT * FROM T_EMP WHERE ID=1) query” )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“xxx")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Tree>
    <p:extLst>
      <p:ext uri="{BB962C8B-B14F-4D97-AF65-F5344CB8AC3E}">
        <p14:creationId xmlns="" xmlns:p14="http://schemas.microsoft.com/office/powerpoint/2010/main" val="145823955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56476" y="807424"/>
            <a:ext cx="11536552" cy="5632311"/>
          </a:xfrm>
          <a:prstGeom prst="rect">
            <a:avLst/>
          </a:prstGeom>
        </p:spPr>
        <p:txBody>
          <a:bodyPr wrap="square">
            <a:spAutoFit/>
          </a:bodyPr>
          <a:lstStyle/>
          <a:p>
            <a:pPr lvl="1"/>
            <a:r>
              <a:rPr lang="en-US" dirty="0" smtClean="0"/>
              <a:t>Ex-3: Partition</a:t>
            </a:r>
          </a:p>
          <a:p>
            <a:pPr lvl="1"/>
            <a:r>
              <a:rPr lang="en-US" dirty="0"/>
              <a:t>Partitioning can be done only on numeric </a:t>
            </a:r>
            <a:r>
              <a:rPr lang="en-US" dirty="0" smtClean="0"/>
              <a:t>or date fields</a:t>
            </a:r>
            <a:r>
              <a:rPr lang="en-US" dirty="0"/>
              <a:t>. If there is no numeric field generate it</a:t>
            </a:r>
            <a:r>
              <a:rPr lang="en-US" dirty="0" smtClean="0"/>
              <a:t>. For ex- Use ROWNUM to generate dummy numeric fields in Oracle Database. Define </a:t>
            </a:r>
            <a:r>
              <a:rPr lang="en-US" dirty="0" err="1" smtClean="0"/>
              <a:t>partitionColumn</a:t>
            </a:r>
            <a:r>
              <a:rPr lang="en-US" dirty="0" smtClean="0"/>
              <a:t>, </a:t>
            </a:r>
            <a:r>
              <a:rPr lang="en-US" dirty="0" err="1" smtClean="0"/>
              <a:t>numPartitions</a:t>
            </a:r>
            <a:r>
              <a:rPr lang="en-US" dirty="0" smtClean="0"/>
              <a:t>, </a:t>
            </a:r>
            <a:r>
              <a:rPr lang="en-US" dirty="0" err="1" smtClean="0"/>
              <a:t>lowerBound</a:t>
            </a:r>
            <a:r>
              <a:rPr lang="en-US" dirty="0" smtClean="0"/>
              <a:t>, </a:t>
            </a:r>
            <a:r>
              <a:rPr lang="en-US" dirty="0" err="1" smtClean="0"/>
              <a:t>upperBound</a:t>
            </a:r>
            <a:r>
              <a:rPr lang="en-US" dirty="0" smtClean="0"/>
              <a:t>.</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smtClean="0"/>
              <a:t>",“ORDERS” ) \</a:t>
            </a:r>
          </a:p>
          <a:p>
            <a:pPr lvl="1"/>
            <a:r>
              <a:rPr lang="en-US" dirty="0" smtClean="0"/>
              <a:t>.option(“</a:t>
            </a:r>
            <a:r>
              <a:rPr lang="en-US" dirty="0" err="1" smtClean="0"/>
              <a:t>partitionColumn</a:t>
            </a:r>
            <a:r>
              <a:rPr lang="en-US" dirty="0" smtClean="0"/>
              <a:t>”,”ORDER_ID”)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.option(“numPartitions”,”5”)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marL="742950" lvl="1" indent="-285750">
              <a:buFont typeface="Arial" panose="020B0604020202020204" pitchFamily="34" charset="0"/>
              <a:buChar char="•"/>
            </a:pPr>
            <a:endParaRPr lang="en-US" dirty="0"/>
          </a:p>
          <a:p>
            <a:pPr lvl="1"/>
            <a:r>
              <a:rPr lang="en-US" dirty="0" smtClean="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Tree>
    <p:extLst>
      <p:ext uri="{BB962C8B-B14F-4D97-AF65-F5344CB8AC3E}">
        <p14:creationId xmlns="" xmlns:p14="http://schemas.microsoft.com/office/powerpoint/2010/main" val="34816014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The Entry point Spark 2.0 Onwards</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House</a:t>
            </a:r>
            <a:endParaRPr lang="en-US" dirty="0"/>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House</a:t>
            </a:r>
            <a:endParaRPr lang="en-US" dirty="0"/>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Friend House</a:t>
            </a:r>
            <a:endParaRPr lang="en-US" dirty="0"/>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smtClean="0"/>
              <a:t>Object</a:t>
            </a:r>
            <a:endParaRPr lang="en-US" dirty="0"/>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smtClean="0"/>
              <a:t>Instance</a:t>
            </a:r>
            <a:endParaRPr lang="en-US" dirty="0"/>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smtClean="0"/>
              <a:t>Class</a:t>
            </a:r>
            <a:endParaRPr lang="en-US" dirty="0"/>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SparkSession</a:t>
            </a:r>
            <a:endParaRPr lang="en-US" dirty="0"/>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a:t>
            </a:r>
            <a:endParaRPr lang="en-US" dirty="0"/>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smtClean="0"/>
              <a:t>Class</a:t>
            </a:r>
            <a:endParaRPr lang="en-US" dirty="0"/>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smtClean="0"/>
              <a:t>Object</a:t>
            </a:r>
            <a:endParaRPr lang="en-US" dirty="0"/>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smtClean="0"/>
              <a:t>Instance</a:t>
            </a:r>
            <a:endParaRPr lang="en-US" dirty="0"/>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smtClean="0"/>
              <a:t>Instance</a:t>
            </a:r>
            <a:endParaRPr lang="en-US" dirty="0"/>
          </a:p>
        </p:txBody>
      </p:sp>
    </p:spTree>
    <p:extLst>
      <p:ext uri="{BB962C8B-B14F-4D97-AF65-F5344CB8AC3E}">
        <p14:creationId xmlns="" xmlns:p14="http://schemas.microsoft.com/office/powerpoint/2010/main" val="45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6" grpId="0"/>
      <p:bldP spid="18" grpId="0"/>
      <p:bldP spid="19" grpId="0"/>
      <p:bldP spid="20" grpId="0"/>
      <p:bldP spid="21" grpId="0" animBg="1"/>
      <p:bldP spid="22" grpId="0" animBg="1"/>
      <p:bldP spid="24" grpId="0"/>
      <p:bldP spid="25" grpId="0"/>
      <p:bldP spid="26" grpId="0"/>
      <p:bldP spid="2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
        <p:nvSpPr>
          <p:cNvPr id="3" name="TextBox 2"/>
          <p:cNvSpPr txBox="1"/>
          <p:nvPr/>
        </p:nvSpPr>
        <p:spPr>
          <a:xfrm>
            <a:off x="0" y="641268"/>
            <a:ext cx="10312400" cy="7017306"/>
          </a:xfrm>
          <a:prstGeom prst="rect">
            <a:avLst/>
          </a:prstGeom>
          <a:noFill/>
        </p:spPr>
        <p:txBody>
          <a:bodyPr wrap="square" rtlCol="0">
            <a:spAutoFit/>
          </a:bodyPr>
          <a:lstStyle/>
          <a:p>
            <a:pPr lvl="1"/>
            <a:r>
              <a:rPr lang="en-US" dirty="0" err="1" smtClean="0"/>
              <a:t>lowerBound</a:t>
            </a:r>
            <a:r>
              <a:rPr lang="en-US" dirty="0" smtClean="0"/>
              <a:t>=500 </a:t>
            </a:r>
          </a:p>
          <a:p>
            <a:pPr lvl="1"/>
            <a:r>
              <a:rPr lang="en-US" dirty="0" err="1" smtClean="0"/>
              <a:t>upperbound</a:t>
            </a:r>
            <a:r>
              <a:rPr lang="en-US" dirty="0" smtClean="0"/>
              <a:t>=1000 </a:t>
            </a:r>
          </a:p>
          <a:p>
            <a:pPr lvl="1"/>
            <a:r>
              <a:rPr lang="en-US" dirty="0" err="1" smtClean="0"/>
              <a:t>numPartitions</a:t>
            </a:r>
            <a:r>
              <a:rPr lang="en-US" dirty="0" smtClean="0"/>
              <a:t>=5    </a:t>
            </a:r>
            <a:endParaRPr lang="en-US" dirty="0"/>
          </a:p>
          <a:p>
            <a:pPr lvl="1"/>
            <a:r>
              <a:rPr lang="en-US" dirty="0"/>
              <a:t>So stride is = (</a:t>
            </a:r>
            <a:r>
              <a:rPr lang="en-US" dirty="0" err="1"/>
              <a:t>upperbound-lowerbound</a:t>
            </a:r>
            <a:r>
              <a:rPr lang="en-US" dirty="0"/>
              <a:t>)/</a:t>
            </a:r>
            <a:r>
              <a:rPr lang="en-US" dirty="0" err="1"/>
              <a:t>numPartitions</a:t>
            </a:r>
            <a:r>
              <a:rPr lang="en-US" dirty="0"/>
              <a:t> = </a:t>
            </a:r>
            <a:r>
              <a:rPr lang="en-US" dirty="0" smtClean="0"/>
              <a:t>100.</a:t>
            </a:r>
            <a:endParaRPr lang="en-US" dirty="0"/>
          </a:p>
          <a:p>
            <a:pPr lvl="1"/>
            <a:r>
              <a:rPr lang="en-US" dirty="0" smtClean="0"/>
              <a:t>Total Records in the Table = 1509</a:t>
            </a:r>
          </a:p>
          <a:p>
            <a:pPr lvl="1"/>
            <a:endParaRPr lang="en-US" dirty="0"/>
          </a:p>
          <a:p>
            <a:pPr lvl="1"/>
            <a:r>
              <a:rPr lang="en-US" dirty="0" smtClean="0"/>
              <a:t>Partition 1: (599 Records)</a:t>
            </a:r>
          </a:p>
          <a:p>
            <a:pPr lvl="1"/>
            <a:r>
              <a:rPr lang="en-US" dirty="0"/>
              <a:t> </a:t>
            </a:r>
            <a:r>
              <a:rPr lang="en-US" dirty="0" smtClean="0"/>
              <a:t>   First 499 Records </a:t>
            </a:r>
          </a:p>
          <a:p>
            <a:pPr lvl="1"/>
            <a:r>
              <a:rPr lang="en-US" dirty="0" smtClean="0"/>
              <a:t>    +</a:t>
            </a:r>
          </a:p>
          <a:p>
            <a:pPr lvl="1"/>
            <a:r>
              <a:rPr lang="en-US" dirty="0"/>
              <a:t> </a:t>
            </a:r>
            <a:r>
              <a:rPr lang="en-US" dirty="0" smtClean="0"/>
              <a:t>   Select </a:t>
            </a:r>
            <a:r>
              <a:rPr lang="en-US" dirty="0"/>
              <a:t>* from </a:t>
            </a:r>
            <a:r>
              <a:rPr lang="en-US" dirty="0" smtClean="0"/>
              <a:t>orders where </a:t>
            </a:r>
            <a:r>
              <a:rPr lang="en-US" dirty="0" err="1" smtClean="0"/>
              <a:t>order_id</a:t>
            </a:r>
            <a:r>
              <a:rPr lang="en-US" dirty="0" smtClean="0"/>
              <a:t> between (500,599) </a:t>
            </a:r>
            <a:r>
              <a:rPr lang="en-US" dirty="0" smtClean="0">
                <a:sym typeface="Wingdings" panose="05000000000000000000" pitchFamily="2" charset="2"/>
              </a:rPr>
              <a:t> 100 records</a:t>
            </a:r>
          </a:p>
          <a:p>
            <a:pPr lvl="1"/>
            <a:endParaRPr lang="en-US" dirty="0">
              <a:sym typeface="Wingdings" panose="05000000000000000000" pitchFamily="2" charset="2"/>
            </a:endParaRPr>
          </a:p>
          <a:p>
            <a:pPr lvl="1"/>
            <a:r>
              <a:rPr lang="en-US" dirty="0"/>
              <a:t>Partition </a:t>
            </a:r>
            <a:r>
              <a:rPr lang="en-US" dirty="0" smtClean="0"/>
              <a:t>2: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(600,699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3: (100 </a:t>
            </a:r>
            <a:r>
              <a:rPr lang="en-US" dirty="0"/>
              <a:t>Records</a:t>
            </a:r>
            <a:r>
              <a:rPr lang="en-US" dirty="0" smtClean="0"/>
              <a:t>)</a:t>
            </a:r>
          </a:p>
          <a:p>
            <a:pPr lvl="1"/>
            <a:r>
              <a:rPr lang="en-US" dirty="0"/>
              <a:t> </a:t>
            </a:r>
            <a:r>
              <a:rPr lang="en-US" dirty="0" smtClean="0"/>
              <a:t>    Select </a:t>
            </a:r>
            <a:r>
              <a:rPr lang="en-US" dirty="0"/>
              <a:t>* from orders where </a:t>
            </a:r>
            <a:r>
              <a:rPr lang="en-US" dirty="0" err="1"/>
              <a:t>order_id</a:t>
            </a:r>
            <a:r>
              <a:rPr lang="en-US" dirty="0"/>
              <a:t> between </a:t>
            </a:r>
            <a:r>
              <a:rPr lang="en-US" dirty="0" smtClean="0"/>
              <a:t>(700,799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4: (100 </a:t>
            </a:r>
            <a:r>
              <a:rPr lang="en-US" dirty="0"/>
              <a:t>Records</a:t>
            </a:r>
            <a:r>
              <a:rPr lang="en-US" dirty="0" smtClean="0"/>
              <a:t>)</a:t>
            </a:r>
          </a:p>
          <a:p>
            <a:pPr lvl="1"/>
            <a:r>
              <a:rPr lang="en-US" dirty="0"/>
              <a:t> Select * from orders where </a:t>
            </a:r>
            <a:r>
              <a:rPr lang="en-US" dirty="0" err="1"/>
              <a:t>order_id</a:t>
            </a:r>
            <a:r>
              <a:rPr lang="en-US" dirty="0"/>
              <a:t> between </a:t>
            </a:r>
            <a:r>
              <a:rPr lang="en-US" dirty="0" smtClean="0"/>
              <a:t>(800,899</a:t>
            </a:r>
            <a:r>
              <a:rPr lang="en-US" dirty="0"/>
              <a:t>) </a:t>
            </a:r>
            <a:r>
              <a:rPr lang="en-US" dirty="0">
                <a:sym typeface="Wingdings" panose="05000000000000000000" pitchFamily="2" charset="2"/>
              </a:rPr>
              <a:t> 100 </a:t>
            </a:r>
            <a:r>
              <a:rPr lang="en-US" dirty="0" smtClean="0">
                <a:sym typeface="Wingdings" panose="05000000000000000000" pitchFamily="2" charset="2"/>
              </a:rPr>
              <a:t>records</a:t>
            </a:r>
          </a:p>
          <a:p>
            <a:pPr lvl="1"/>
            <a:endParaRPr lang="en-US" dirty="0"/>
          </a:p>
          <a:p>
            <a:pPr lvl="1"/>
            <a:r>
              <a:rPr lang="en-US" dirty="0"/>
              <a:t>Partition </a:t>
            </a:r>
            <a:r>
              <a:rPr lang="en-US" dirty="0" smtClean="0"/>
              <a:t>5: (610 Records)</a:t>
            </a:r>
          </a:p>
          <a:p>
            <a:pPr lvl="1"/>
            <a:r>
              <a:rPr lang="en-US" dirty="0"/>
              <a:t> </a:t>
            </a:r>
            <a:r>
              <a:rPr lang="en-US" dirty="0" smtClean="0"/>
              <a:t> </a:t>
            </a:r>
            <a:r>
              <a:rPr lang="en-US" dirty="0"/>
              <a:t>Select * from orders where </a:t>
            </a:r>
            <a:r>
              <a:rPr lang="en-US" dirty="0" err="1"/>
              <a:t>order_id</a:t>
            </a:r>
            <a:r>
              <a:rPr lang="en-US" dirty="0"/>
              <a:t> </a:t>
            </a:r>
            <a:r>
              <a:rPr lang="en-US" dirty="0" smtClean="0"/>
              <a:t>&gt;=900</a:t>
            </a:r>
            <a:endParaRPr lang="en-US" dirty="0">
              <a:sym typeface="Wingdings" panose="05000000000000000000" pitchFamily="2" charset="2"/>
            </a:endParaRPr>
          </a:p>
          <a:p>
            <a:pPr lvl="1"/>
            <a:endParaRPr lang="en-US" dirty="0"/>
          </a:p>
          <a:p>
            <a:pPr lvl="1"/>
            <a:endParaRPr lang="en-US" dirty="0"/>
          </a:p>
          <a:p>
            <a:endParaRPr lang="en-US" dirty="0"/>
          </a:p>
        </p:txBody>
      </p:sp>
    </p:spTree>
    <p:extLst>
      <p:ext uri="{BB962C8B-B14F-4D97-AF65-F5344CB8AC3E}">
        <p14:creationId xmlns="" xmlns:p14="http://schemas.microsoft.com/office/powerpoint/2010/main" val="36630420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970318"/>
          </a:xfrm>
          <a:prstGeom prst="rect">
            <a:avLst/>
          </a:prstGeom>
        </p:spPr>
        <p:txBody>
          <a:bodyPr wrap="square">
            <a:spAutoFit/>
          </a:bodyPr>
          <a:lstStyle/>
          <a:p>
            <a:pPr lvl="1"/>
            <a:r>
              <a:rPr lang="en-US" dirty="0" smtClean="0"/>
              <a:t>Ex-4: Partition with out Numeric field</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smtClean="0"/>
              <a:t>:@xxxx-xxx-xxxx:1521/xxx") </a:t>
            </a:r>
            <a:r>
              <a:rPr lang="en-US" dirty="0"/>
              <a:t>\</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 "(select t1.*, cast(ROWNUM as number(5)) as </a:t>
            </a:r>
            <a:r>
              <a:rPr lang="en-US" dirty="0" err="1"/>
              <a:t>num_rows</a:t>
            </a:r>
            <a:r>
              <a:rPr lang="en-US" dirty="0"/>
              <a:t> from (select * from orders) t1) oracle_table1") \</a:t>
            </a:r>
          </a:p>
          <a:p>
            <a:pPr lvl="1"/>
            <a:r>
              <a:rPr lang="en-US" dirty="0" smtClean="0"/>
              <a:t>.option(“</a:t>
            </a:r>
            <a:r>
              <a:rPr lang="en-US" dirty="0" err="1" smtClean="0"/>
              <a:t>partitionColumn</a:t>
            </a:r>
            <a:r>
              <a:rPr lang="en-US" dirty="0" smtClean="0"/>
              <a:t>”, ”</a:t>
            </a:r>
            <a:r>
              <a:rPr lang="en-US" dirty="0" err="1" smtClean="0">
                <a:solidFill>
                  <a:srgbClr val="FF0000"/>
                </a:solidFill>
              </a:rPr>
              <a:t>num_rows</a:t>
            </a:r>
            <a:r>
              <a:rPr lang="en-US" dirty="0" smtClean="0"/>
              <a:t> ”) \</a:t>
            </a:r>
          </a:p>
          <a:p>
            <a:pPr lvl="1"/>
            <a:r>
              <a:rPr lang="en-US" dirty="0" smtClean="0"/>
              <a:t>.option(“</a:t>
            </a:r>
            <a:r>
              <a:rPr lang="en-US" dirty="0" err="1" smtClean="0"/>
              <a:t>lowerBound</a:t>
            </a:r>
            <a:r>
              <a:rPr lang="en-US" dirty="0" smtClean="0"/>
              <a:t>”, “500”) \</a:t>
            </a:r>
          </a:p>
          <a:p>
            <a:pPr lvl="1"/>
            <a:r>
              <a:rPr lang="en-US" dirty="0" smtClean="0"/>
              <a:t>.option(“</a:t>
            </a:r>
            <a:r>
              <a:rPr lang="en-US" dirty="0" err="1" smtClean="0"/>
              <a:t>upperBound</a:t>
            </a:r>
            <a:r>
              <a:rPr lang="en-US" dirty="0" smtClean="0"/>
              <a:t>”, “1000”) \</a:t>
            </a:r>
          </a:p>
          <a:p>
            <a:pPr lvl="1"/>
            <a:r>
              <a:rPr lang="en-US" dirty="0" smtClean="0"/>
              <a:t>.option(“numPartitions”,”10”) \</a:t>
            </a:r>
            <a:endParaRPr lang="en-US" dirty="0"/>
          </a:p>
          <a:p>
            <a:pPr lvl="1"/>
            <a:r>
              <a:rPr lang="en-US" dirty="0"/>
              <a:t>.option("user", </a:t>
            </a:r>
            <a:r>
              <a:rPr lang="en-US" dirty="0" smtClean="0"/>
              <a:t>“</a:t>
            </a:r>
            <a:r>
              <a:rPr lang="en-US" dirty="0" err="1" smtClean="0"/>
              <a:t>someUser</a:t>
            </a:r>
            <a:r>
              <a:rPr lang="en-US" dirty="0" smtClean="0"/>
              <a:t>") </a:t>
            </a:r>
            <a:r>
              <a:rPr lang="en-US" dirty="0"/>
              <a:t>\</a:t>
            </a:r>
          </a:p>
          <a:p>
            <a:pPr lvl="1"/>
            <a:r>
              <a:rPr lang="en-US" dirty="0"/>
              <a:t>.option("password", </a:t>
            </a:r>
            <a:r>
              <a:rPr lang="en-US" dirty="0" smtClean="0"/>
              <a:t>“</a:t>
            </a:r>
            <a:r>
              <a:rPr lang="en-US" dirty="0" err="1" smtClean="0"/>
              <a:t>somePassword</a:t>
            </a:r>
            <a:r>
              <a:rPr lang="en-US" dirty="0" smtClean="0"/>
              <a:t>") </a:t>
            </a:r>
            <a:r>
              <a:rPr lang="en-US" dirty="0"/>
              <a:t>\</a:t>
            </a:r>
          </a:p>
          <a:p>
            <a:pPr lvl="1"/>
            <a:r>
              <a:rPr lang="en-US" dirty="0"/>
              <a:t>.load()</a:t>
            </a:r>
            <a:endParaRPr lang="en-US" dirty="0" smtClean="0"/>
          </a:p>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read() Method</a:t>
            </a:r>
            <a:endParaRPr lang="en-US" sz="4000" dirty="0"/>
          </a:p>
        </p:txBody>
      </p:sp>
    </p:spTree>
    <p:extLst>
      <p:ext uri="{BB962C8B-B14F-4D97-AF65-F5344CB8AC3E}">
        <p14:creationId xmlns="" xmlns:p14="http://schemas.microsoft.com/office/powerpoint/2010/main" val="317870784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88854" y="641268"/>
            <a:ext cx="12380853" cy="369332"/>
          </a:xfrm>
          <a:prstGeom prst="rect">
            <a:avLst/>
          </a:prstGeom>
        </p:spPr>
        <p:txBody>
          <a:bodyPr wrap="square">
            <a:spAutoFit/>
          </a:bodyPr>
          <a:lstStyle/>
          <a:p>
            <a:pPr lvl="1"/>
            <a:endParaRPr lang="en-US" dirty="0" smtClean="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spark.udf</a:t>
            </a:r>
            <a:endParaRPr lang="en-US" sz="4000" dirty="0"/>
          </a:p>
        </p:txBody>
      </p:sp>
      <p:sp>
        <p:nvSpPr>
          <p:cNvPr id="3" name="TextBox 2"/>
          <p:cNvSpPr txBox="1"/>
          <p:nvPr/>
        </p:nvSpPr>
        <p:spPr>
          <a:xfrm>
            <a:off x="714251" y="1010600"/>
            <a:ext cx="9061043"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UDFs are the User Defined Functions. </a:t>
            </a:r>
            <a:r>
              <a:rPr lang="en-US" dirty="0"/>
              <a:t>Spark UDFs are similar to RDBMS User Defined Functions.</a:t>
            </a:r>
          </a:p>
          <a:p>
            <a:pPr marL="285750" indent="-285750" algn="just">
              <a:buFont typeface="Arial" panose="020B0604020202020204" pitchFamily="34" charset="0"/>
              <a:buChar char="•"/>
            </a:pPr>
            <a:r>
              <a:rPr lang="en-US" dirty="0" smtClean="0"/>
              <a:t>If there is a need of a function and pyspark build-in features don’t have this function, then you can create a </a:t>
            </a:r>
            <a:r>
              <a:rPr lang="en-US" dirty="0" err="1" smtClean="0"/>
              <a:t>udf</a:t>
            </a:r>
            <a:r>
              <a:rPr lang="en-US" dirty="0" smtClean="0"/>
              <a:t> and use it is DataFrames and Spark SQLs.</a:t>
            </a:r>
          </a:p>
          <a:p>
            <a:pPr marL="285750" indent="-285750" algn="just">
              <a:buFont typeface="Arial" panose="020B0604020202020204" pitchFamily="34" charset="0"/>
              <a:buChar char="•"/>
            </a:pPr>
            <a:r>
              <a:rPr lang="en-US" dirty="0" smtClean="0"/>
              <a:t>UDFs </a:t>
            </a:r>
            <a:r>
              <a:rPr lang="en-US" dirty="0"/>
              <a:t>are error-prune and so should be designed carefully. First check if similar function is available in pyspark </a:t>
            </a:r>
            <a:r>
              <a:rPr lang="en-US" dirty="0" smtClean="0"/>
              <a:t>functions library(</a:t>
            </a:r>
            <a:r>
              <a:rPr lang="en-US" dirty="0" err="1" smtClean="0"/>
              <a:t>pyspark.sql.functions</a:t>
            </a:r>
            <a:r>
              <a:rPr lang="en-US" dirty="0" smtClean="0"/>
              <a:t>). </a:t>
            </a:r>
            <a:r>
              <a:rPr lang="en-US" dirty="0"/>
              <a:t>If not designed properly, we would come across optimization </a:t>
            </a:r>
            <a:r>
              <a:rPr lang="en-US" dirty="0" smtClean="0"/>
              <a:t>and performance </a:t>
            </a:r>
            <a:r>
              <a:rPr lang="en-US" dirty="0"/>
              <a:t>issues</a:t>
            </a:r>
            <a:r>
              <a:rPr lang="en-US" dirty="0" smtClean="0"/>
              <a:t>.</a:t>
            </a:r>
          </a:p>
          <a:p>
            <a:pPr marL="285750" indent="-285750" algn="just">
              <a:buFont typeface="Arial" panose="020B0604020202020204" pitchFamily="34" charset="0"/>
              <a:buChar char="•"/>
            </a:pPr>
            <a:r>
              <a:rPr lang="en-US" dirty="0" smtClean="0"/>
              <a:t>We </a:t>
            </a:r>
            <a:r>
              <a:rPr lang="en-US" dirty="0"/>
              <a:t>can use UDFs both in </a:t>
            </a:r>
            <a:r>
              <a:rPr lang="en-US" dirty="0" smtClean="0"/>
              <a:t>DataFrame </a:t>
            </a:r>
            <a:r>
              <a:rPr lang="en-US" dirty="0"/>
              <a:t>and Spark SQL.</a:t>
            </a:r>
          </a:p>
          <a:p>
            <a:pPr algn="just"/>
            <a:r>
              <a:rPr lang="en-US" dirty="0" smtClean="0"/>
              <a:t>         </a:t>
            </a:r>
            <a:r>
              <a:rPr lang="en-US" dirty="0"/>
              <a:t>1. For Spark SQL, create a python </a:t>
            </a:r>
            <a:r>
              <a:rPr lang="en-US" dirty="0" smtClean="0"/>
              <a:t>function/</a:t>
            </a:r>
            <a:r>
              <a:rPr lang="en-US" dirty="0" err="1" smtClean="0"/>
              <a:t>udf</a:t>
            </a:r>
            <a:r>
              <a:rPr lang="en-US" dirty="0" smtClean="0"/>
              <a:t> </a:t>
            </a:r>
            <a:r>
              <a:rPr lang="en-US" dirty="0"/>
              <a:t>and register it using </a:t>
            </a:r>
            <a:r>
              <a:rPr lang="en-US" dirty="0" err="1" smtClean="0"/>
              <a:t>spark.udf.register</a:t>
            </a:r>
            <a:endParaRPr lang="en-US" dirty="0" smtClean="0"/>
          </a:p>
          <a:p>
            <a:pPr algn="just"/>
            <a:r>
              <a:rPr lang="en-US" dirty="0"/>
              <a:t> </a:t>
            </a:r>
            <a:r>
              <a:rPr lang="en-US" dirty="0" smtClean="0"/>
              <a:t>            </a:t>
            </a:r>
            <a:r>
              <a:rPr lang="en-US" dirty="0"/>
              <a:t>method.</a:t>
            </a:r>
          </a:p>
          <a:p>
            <a:pPr algn="just"/>
            <a:r>
              <a:rPr lang="en-US" dirty="0"/>
              <a:t>   </a:t>
            </a:r>
            <a:r>
              <a:rPr lang="en-US" dirty="0" smtClean="0"/>
              <a:t>      2</a:t>
            </a:r>
            <a:r>
              <a:rPr lang="en-US" dirty="0"/>
              <a:t>. For </a:t>
            </a:r>
            <a:r>
              <a:rPr lang="en-US" dirty="0" smtClean="0"/>
              <a:t>DataFrame, </a:t>
            </a:r>
            <a:r>
              <a:rPr lang="en-US" dirty="0"/>
              <a:t>create a </a:t>
            </a:r>
            <a:r>
              <a:rPr lang="en-US" dirty="0" err="1" smtClean="0"/>
              <a:t>udf</a:t>
            </a:r>
            <a:r>
              <a:rPr lang="en-US" dirty="0" smtClean="0"/>
              <a:t> by </a:t>
            </a:r>
            <a:r>
              <a:rPr lang="en-US" dirty="0"/>
              <a:t>wrapping under @</a:t>
            </a:r>
            <a:r>
              <a:rPr lang="en-US" dirty="0" err="1"/>
              <a:t>udf</a:t>
            </a:r>
            <a:r>
              <a:rPr lang="en-US" dirty="0"/>
              <a:t> or </a:t>
            </a:r>
            <a:r>
              <a:rPr lang="en-US" dirty="0" err="1"/>
              <a:t>udf</a:t>
            </a:r>
            <a:r>
              <a:rPr lang="en-US" dirty="0"/>
              <a:t>() function</a:t>
            </a:r>
            <a:r>
              <a:rPr lang="en-US" dirty="0" smtClean="0"/>
              <a:t>.</a:t>
            </a:r>
          </a:p>
          <a:p>
            <a:pPr algn="just"/>
            <a:endParaRPr lang="en-US" dirty="0"/>
          </a:p>
          <a:p>
            <a:pPr algn="just"/>
            <a:endParaRPr lang="en-US" dirty="0" smtClean="0"/>
          </a:p>
          <a:p>
            <a:pPr algn="just"/>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 xmlns:p14="http://schemas.microsoft.com/office/powerpoint/2010/main" val="11486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337953" y="513562"/>
            <a:ext cx="10430913" cy="6186309"/>
          </a:xfrm>
          <a:prstGeom prst="rect">
            <a:avLst/>
          </a:prstGeom>
        </p:spPr>
        <p:txBody>
          <a:bodyPr wrap="square">
            <a:spAutoFit/>
          </a:bodyPr>
          <a:lstStyle/>
          <a:p>
            <a:r>
              <a:rPr lang="en-US" b="1" dirty="0"/>
              <a:t>Ex – </a:t>
            </a:r>
            <a:r>
              <a:rPr lang="en-US" b="1" dirty="0" smtClean="0"/>
              <a:t>1 (Create a </a:t>
            </a:r>
            <a:r>
              <a:rPr lang="en-US" b="1" dirty="0" err="1" smtClean="0"/>
              <a:t>udf</a:t>
            </a:r>
            <a:r>
              <a:rPr lang="en-US" b="1" dirty="0" smtClean="0"/>
              <a:t>, use it in DataFrame and register for spark </a:t>
            </a:r>
            <a:r>
              <a:rPr lang="en-US" b="1" dirty="0" err="1" smtClean="0"/>
              <a:t>sql</a:t>
            </a:r>
            <a:r>
              <a:rPr lang="en-US" b="1" dirty="0" smtClean="0"/>
              <a:t>)</a:t>
            </a:r>
          </a:p>
          <a:p>
            <a:endParaRPr lang="en-US" dirty="0" smtClean="0"/>
          </a:p>
          <a:p>
            <a:r>
              <a:rPr lang="en-US" dirty="0"/>
              <a:t>i</a:t>
            </a:r>
            <a:r>
              <a:rPr lang="en-US" dirty="0" smtClean="0"/>
              <a:t>mport string</a:t>
            </a:r>
          </a:p>
          <a:p>
            <a:r>
              <a:rPr lang="en-US" dirty="0" smtClean="0"/>
              <a:t>from </a:t>
            </a:r>
            <a:r>
              <a:rPr lang="en-US" dirty="0" err="1" smtClean="0"/>
              <a:t>pyspark.sql.functions</a:t>
            </a:r>
            <a:r>
              <a:rPr lang="en-US" dirty="0" smtClean="0"/>
              <a:t> import </a:t>
            </a:r>
            <a:r>
              <a:rPr lang="en-US" dirty="0" err="1" smtClean="0"/>
              <a:t>udf</a:t>
            </a:r>
            <a:endParaRPr lang="en-US" dirty="0" smtClean="0"/>
          </a:p>
          <a:p>
            <a:r>
              <a:rPr lang="en-US" dirty="0"/>
              <a:t>f</a:t>
            </a:r>
            <a:r>
              <a:rPr lang="en-US" dirty="0" smtClean="0"/>
              <a:t>rom </a:t>
            </a:r>
            <a:r>
              <a:rPr lang="en-US" dirty="0" err="1" smtClean="0"/>
              <a:t>pyspark.sql.types</a:t>
            </a:r>
            <a:r>
              <a:rPr lang="en-US" dirty="0" smtClean="0"/>
              <a:t> import </a:t>
            </a:r>
            <a:r>
              <a:rPr lang="en-US" dirty="0" err="1" smtClean="0"/>
              <a:t>StringType,IntegerType</a:t>
            </a:r>
            <a:endParaRPr lang="en-US" dirty="0" smtClean="0"/>
          </a:p>
          <a:p>
            <a:endParaRPr lang="en-US" dirty="0"/>
          </a:p>
          <a:p>
            <a:r>
              <a:rPr lang="en-US" dirty="0"/>
              <a:t>@</a:t>
            </a:r>
            <a:r>
              <a:rPr lang="en-US" dirty="0" err="1"/>
              <a:t>udf</a:t>
            </a:r>
            <a:r>
              <a:rPr lang="en-US" dirty="0"/>
              <a:t>(</a:t>
            </a:r>
            <a:r>
              <a:rPr lang="en-US" dirty="0" err="1"/>
              <a:t>returnType</a:t>
            </a:r>
            <a:r>
              <a:rPr lang="en-US" dirty="0"/>
              <a:t>=</a:t>
            </a:r>
            <a:r>
              <a:rPr lang="en-US" dirty="0" err="1"/>
              <a:t>StringType</a:t>
            </a:r>
            <a:r>
              <a:rPr lang="en-US" dirty="0"/>
              <a:t>())</a:t>
            </a:r>
          </a:p>
          <a:p>
            <a:r>
              <a:rPr lang="en-US" dirty="0" err="1"/>
              <a:t>def</a:t>
            </a:r>
            <a:r>
              <a:rPr lang="en-US" dirty="0"/>
              <a:t> </a:t>
            </a:r>
            <a:r>
              <a:rPr lang="en-US" dirty="0" err="1"/>
              <a:t>initCap</a:t>
            </a:r>
            <a:r>
              <a:rPr lang="en-US" dirty="0"/>
              <a:t>(</a:t>
            </a:r>
            <a:r>
              <a:rPr lang="en-US" dirty="0" err="1"/>
              <a:t>str</a:t>
            </a:r>
            <a:r>
              <a:rPr lang="en-US" dirty="0" smtClean="0"/>
              <a:t>):   </a:t>
            </a:r>
          </a:p>
          <a:p>
            <a:r>
              <a:rPr lang="en-US" dirty="0" smtClean="0"/>
              <a:t>    </a:t>
            </a:r>
            <a:r>
              <a:rPr lang="en-US" dirty="0" err="1" smtClean="0"/>
              <a:t>finalStr</a:t>
            </a:r>
            <a:r>
              <a:rPr lang="en-US" dirty="0" smtClean="0"/>
              <a:t>=""</a:t>
            </a:r>
          </a:p>
          <a:p>
            <a:r>
              <a:rPr lang="en-US" dirty="0" smtClean="0"/>
              <a:t>    </a:t>
            </a:r>
            <a:r>
              <a:rPr lang="en-US" dirty="0" err="1"/>
              <a:t>ar</a:t>
            </a:r>
            <a:r>
              <a:rPr lang="en-US" dirty="0"/>
              <a:t> = </a:t>
            </a:r>
            <a:r>
              <a:rPr lang="en-US" dirty="0" err="1"/>
              <a:t>str.split</a:t>
            </a:r>
            <a:r>
              <a:rPr lang="en-US" dirty="0"/>
              <a:t>(" </a:t>
            </a:r>
            <a:r>
              <a:rPr lang="en-US" dirty="0" smtClean="0"/>
              <a:t>") </a:t>
            </a:r>
          </a:p>
          <a:p>
            <a:r>
              <a:rPr lang="en-US" dirty="0" smtClean="0"/>
              <a:t>    for word in </a:t>
            </a:r>
            <a:r>
              <a:rPr lang="en-US" dirty="0" err="1" smtClean="0"/>
              <a:t>ar</a:t>
            </a:r>
            <a:r>
              <a:rPr lang="en-US" dirty="0" smtClean="0"/>
              <a:t>:</a:t>
            </a:r>
          </a:p>
          <a:p>
            <a:r>
              <a:rPr lang="en-US" dirty="0" smtClean="0"/>
              <a:t>    	</a:t>
            </a:r>
            <a:r>
              <a:rPr lang="en-US" dirty="0" err="1" smtClean="0"/>
              <a:t>finalStr</a:t>
            </a:r>
            <a:r>
              <a:rPr lang="en-US" dirty="0"/>
              <a:t>= </a:t>
            </a:r>
            <a:r>
              <a:rPr lang="en-US" dirty="0" err="1"/>
              <a:t>finalStr</a:t>
            </a:r>
            <a:r>
              <a:rPr lang="en-US" dirty="0"/>
              <a:t> + </a:t>
            </a:r>
            <a:r>
              <a:rPr lang="en-US" dirty="0" smtClean="0"/>
              <a:t>word[0:1</a:t>
            </a:r>
            <a:r>
              <a:rPr lang="en-US" dirty="0"/>
              <a:t>]</a:t>
            </a:r>
            <a:r>
              <a:rPr lang="en-US" dirty="0" smtClean="0"/>
              <a:t>.upper</a:t>
            </a:r>
            <a:r>
              <a:rPr lang="en-US" dirty="0"/>
              <a:t>() + </a:t>
            </a:r>
            <a:r>
              <a:rPr lang="en-US" dirty="0" smtClean="0"/>
              <a:t>word[1:len(word)] </a:t>
            </a:r>
            <a:r>
              <a:rPr lang="en-US" dirty="0"/>
              <a:t>+ </a:t>
            </a:r>
            <a:r>
              <a:rPr lang="en-US" dirty="0" smtClean="0"/>
              <a:t>" "</a:t>
            </a:r>
            <a:endParaRPr lang="en-US" dirty="0"/>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a:t>DataFrame:</a:t>
            </a:r>
          </a:p>
          <a:p>
            <a:r>
              <a:rPr lang="en-US" dirty="0" err="1" smtClean="0"/>
              <a:t>df.select</a:t>
            </a:r>
            <a:r>
              <a:rPr lang="en-US" dirty="0" smtClean="0"/>
              <a:t>(</a:t>
            </a:r>
            <a:r>
              <a:rPr lang="en-US" dirty="0" err="1" smtClean="0"/>
              <a:t>df.emp_name</a:t>
            </a:r>
            <a:r>
              <a:rPr lang="en-US" dirty="0"/>
              <a:t>, </a:t>
            </a:r>
            <a:r>
              <a:rPr lang="en-US" sz="2000" dirty="0" err="1" smtClean="0"/>
              <a:t>initCap</a:t>
            </a:r>
            <a:r>
              <a:rPr lang="en-US" sz="2000" dirty="0" smtClean="0"/>
              <a:t>(</a:t>
            </a:r>
            <a:r>
              <a:rPr lang="en-US" sz="2000" dirty="0" err="1" smtClean="0"/>
              <a:t>df.emp_name</a:t>
            </a:r>
            <a:r>
              <a:rPr lang="en-US" dirty="0"/>
              <a:t>)).show()</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("initcap1", </a:t>
            </a:r>
            <a:r>
              <a:rPr lang="en-US" dirty="0" err="1" smtClean="0"/>
              <a:t>initCap</a:t>
            </a:r>
            <a:r>
              <a:rPr lang="en-US" dirty="0" smtClean="0"/>
              <a:t>)</a:t>
            </a:r>
            <a:endParaRPr lang="en-US" dirty="0"/>
          </a:p>
          <a:p>
            <a:r>
              <a:rPr lang="en-US" dirty="0" err="1"/>
              <a:t>spark.sql</a:t>
            </a:r>
            <a:r>
              <a:rPr lang="en-US" dirty="0"/>
              <a:t>(""" select </a:t>
            </a:r>
            <a:r>
              <a:rPr lang="en-US" dirty="0" err="1"/>
              <a:t>emp_name</a:t>
            </a:r>
            <a:r>
              <a:rPr lang="en-US" dirty="0"/>
              <a:t>, initcap1(</a:t>
            </a:r>
            <a:r>
              <a:rPr lang="en-US" dirty="0" err="1"/>
              <a:t>emp_name</a:t>
            </a:r>
            <a:r>
              <a:rPr lang="en-US" dirty="0"/>
              <a:t>) from </a:t>
            </a:r>
            <a:r>
              <a:rPr lang="en-US" dirty="0" err="1"/>
              <a:t>default.emp</a:t>
            </a:r>
            <a:r>
              <a:rPr lang="en-US" dirty="0"/>
              <a:t> """).show()</a:t>
            </a:r>
            <a:endParaRPr lang="en-US" dirty="0" smtClean="0"/>
          </a:p>
          <a:p>
            <a:endParaRPr lang="en-US" dirty="0"/>
          </a:p>
          <a:p>
            <a:r>
              <a:rPr lang="en-US" dirty="0" smtClean="0"/>
              <a:t>	</a:t>
            </a:r>
            <a:endParaRPr lang="en-US" dirty="0"/>
          </a:p>
        </p:txBody>
      </p:sp>
    </p:spTree>
    <p:extLst>
      <p:ext uri="{BB962C8B-B14F-4D97-AF65-F5344CB8AC3E}">
        <p14:creationId xmlns="" xmlns:p14="http://schemas.microsoft.com/office/powerpoint/2010/main" val="105009881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88571" y="869821"/>
            <a:ext cx="8174181" cy="3416320"/>
          </a:xfrm>
          <a:prstGeom prst="rect">
            <a:avLst/>
          </a:prstGeom>
        </p:spPr>
        <p:txBody>
          <a:bodyPr wrap="square">
            <a:spAutoFit/>
          </a:bodyPr>
          <a:lstStyle/>
          <a:p>
            <a:r>
              <a:rPr lang="en-US" b="1" dirty="0" smtClean="0"/>
              <a:t>Ex-2: (Using Python Function and Register in Spark </a:t>
            </a:r>
            <a:r>
              <a:rPr lang="en-US" b="1" dirty="0" err="1" smtClean="0"/>
              <a:t>sql</a:t>
            </a:r>
            <a:r>
              <a:rPr lang="en-US" b="1" dirty="0" smtClean="0"/>
              <a:t>)</a:t>
            </a:r>
          </a:p>
          <a:p>
            <a:endParaRPr lang="en-US" dirty="0" smtClean="0"/>
          </a:p>
          <a:p>
            <a:r>
              <a:rPr lang="en-US" dirty="0" err="1" smtClean="0"/>
              <a:t>def</a:t>
            </a:r>
            <a:r>
              <a:rPr lang="en-US" dirty="0" smtClean="0"/>
              <a:t> </a:t>
            </a:r>
            <a:r>
              <a:rPr lang="en-US" dirty="0" err="1"/>
              <a:t>convertCap</a:t>
            </a:r>
            <a:r>
              <a:rPr lang="en-US" dirty="0"/>
              <a:t>(</a:t>
            </a:r>
            <a:r>
              <a:rPr lang="en-US" dirty="0" err="1"/>
              <a:t>str</a:t>
            </a:r>
            <a:r>
              <a:rPr lang="en-US" dirty="0"/>
              <a:t>):</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a:t>
            </a:r>
            <a:r>
              <a:rPr lang="en-US" dirty="0" smtClean="0"/>
              <a:t>word(0:1).</a:t>
            </a:r>
            <a:r>
              <a:rPr lang="en-US" dirty="0"/>
              <a:t>upper() + </a:t>
            </a:r>
            <a:r>
              <a:rPr lang="en-US" dirty="0" smtClean="0"/>
              <a:t>word(1:len(word)) </a:t>
            </a:r>
            <a:r>
              <a:rPr lang="en-US" dirty="0"/>
              <a:t>+ " "</a:t>
            </a:r>
          </a:p>
          <a:p>
            <a:r>
              <a:rPr lang="en-US" dirty="0"/>
              <a:t>    return </a:t>
            </a:r>
            <a:r>
              <a:rPr lang="en-US" dirty="0" err="1"/>
              <a:t>string.strip</a:t>
            </a:r>
            <a:r>
              <a:rPr lang="en-US" dirty="0"/>
              <a:t>(</a:t>
            </a:r>
            <a:r>
              <a:rPr lang="en-US" dirty="0" err="1"/>
              <a:t>finalStr</a:t>
            </a:r>
            <a:r>
              <a:rPr lang="en-US" dirty="0"/>
              <a:t>)</a:t>
            </a:r>
          </a:p>
          <a:p>
            <a:endParaRPr lang="en-US" dirty="0" smtClean="0"/>
          </a:p>
          <a:p>
            <a:r>
              <a:rPr lang="en-US" b="1" dirty="0" smtClean="0"/>
              <a:t>Spark </a:t>
            </a:r>
            <a:r>
              <a:rPr lang="en-US" b="1" dirty="0" err="1" smtClean="0"/>
              <a:t>Sql</a:t>
            </a:r>
            <a:r>
              <a:rPr lang="en-US" b="1" dirty="0" smtClean="0"/>
              <a:t>:</a:t>
            </a:r>
            <a:endParaRPr lang="en-US" b="1" dirty="0"/>
          </a:p>
          <a:p>
            <a:r>
              <a:rPr lang="en-US" dirty="0" err="1" smtClean="0"/>
              <a:t>spark.udf.register</a:t>
            </a:r>
            <a:r>
              <a:rPr lang="en-US" dirty="0" smtClean="0"/>
              <a:t>(</a:t>
            </a:r>
            <a:r>
              <a:rPr lang="en-US" dirty="0"/>
              <a:t>" </a:t>
            </a:r>
            <a:r>
              <a:rPr lang="en-US" dirty="0" err="1" smtClean="0"/>
              <a:t>initcap</a:t>
            </a:r>
            <a:r>
              <a:rPr lang="en-US" dirty="0" smtClean="0"/>
              <a:t> </a:t>
            </a:r>
            <a:r>
              <a:rPr lang="en-US" dirty="0"/>
              <a:t>"</a:t>
            </a:r>
            <a:r>
              <a:rPr lang="en-US" dirty="0" smtClean="0"/>
              <a:t>, </a:t>
            </a:r>
            <a:r>
              <a:rPr lang="en-US" dirty="0" err="1" smtClean="0"/>
              <a:t>convertCap</a:t>
            </a:r>
            <a:r>
              <a:rPr lang="en-US" dirty="0" smtClean="0"/>
              <a:t>)</a:t>
            </a:r>
            <a:endParaRPr lang="en-US" dirty="0"/>
          </a:p>
          <a:p>
            <a:r>
              <a:rPr lang="en-US" dirty="0" err="1"/>
              <a:t>Spark.sql</a:t>
            </a:r>
            <a:r>
              <a:rPr lang="en-US" dirty="0" smtClean="0"/>
              <a:t>("</a:t>
            </a:r>
            <a:r>
              <a:rPr lang="en-US" dirty="0"/>
              <a:t> </a:t>
            </a:r>
            <a:r>
              <a:rPr lang="en-US" dirty="0" smtClean="0"/>
              <a:t>"</a:t>
            </a:r>
            <a:r>
              <a:rPr lang="en-US" dirty="0"/>
              <a:t> "</a:t>
            </a:r>
            <a:r>
              <a:rPr lang="en-US" dirty="0" smtClean="0"/>
              <a:t> </a:t>
            </a:r>
            <a:r>
              <a:rPr lang="en-US" dirty="0"/>
              <a:t>select </a:t>
            </a:r>
            <a:r>
              <a:rPr lang="en-US" dirty="0" err="1"/>
              <a:t>emp_name,initcap</a:t>
            </a:r>
            <a:r>
              <a:rPr lang="en-US" dirty="0"/>
              <a:t>(</a:t>
            </a:r>
            <a:r>
              <a:rPr lang="en-US" dirty="0" err="1"/>
              <a:t>emp_name</a:t>
            </a:r>
            <a:r>
              <a:rPr lang="en-US" dirty="0"/>
              <a:t>) from </a:t>
            </a:r>
            <a:r>
              <a:rPr lang="en-US" dirty="0" err="1"/>
              <a:t>default.emp</a:t>
            </a:r>
            <a:r>
              <a:rPr lang="en-US" dirty="0"/>
              <a:t> </a:t>
            </a:r>
            <a:r>
              <a:rPr lang="en-US" dirty="0" smtClean="0"/>
              <a:t>"</a:t>
            </a:r>
            <a:r>
              <a:rPr lang="en-US" dirty="0"/>
              <a:t> </a:t>
            </a:r>
            <a:r>
              <a:rPr lang="en-US" dirty="0" smtClean="0"/>
              <a:t>"</a:t>
            </a:r>
            <a:r>
              <a:rPr lang="en-US" dirty="0"/>
              <a:t> "</a:t>
            </a:r>
            <a:r>
              <a:rPr lang="en-US" dirty="0" smtClean="0"/>
              <a:t>)</a:t>
            </a:r>
            <a:endParaRPr lang="en-US" dirty="0"/>
          </a:p>
        </p:txBody>
      </p:sp>
    </p:spTree>
    <p:extLst>
      <p:ext uri="{BB962C8B-B14F-4D97-AF65-F5344CB8AC3E}">
        <p14:creationId xmlns="" xmlns:p14="http://schemas.microsoft.com/office/powerpoint/2010/main" val="196142787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1029195" y="1362394"/>
            <a:ext cx="8174181" cy="2585323"/>
          </a:xfrm>
          <a:prstGeom prst="rect">
            <a:avLst/>
          </a:prstGeom>
        </p:spPr>
        <p:txBody>
          <a:bodyPr wrap="square">
            <a:spAutoFit/>
          </a:bodyPr>
          <a:lstStyle/>
          <a:p>
            <a:r>
              <a:rPr lang="en-US" b="1" dirty="0" smtClean="0"/>
              <a:t>Ex-3: (Using Python Lambda Function and Use it in Spark </a:t>
            </a:r>
            <a:r>
              <a:rPr lang="en-US" b="1" dirty="0" err="1" smtClean="0"/>
              <a:t>Sql</a:t>
            </a:r>
            <a:r>
              <a:rPr lang="en-US" b="1" dirty="0" smtClean="0"/>
              <a:t>)</a:t>
            </a:r>
          </a:p>
          <a:p>
            <a:endParaRPr lang="en-US" dirty="0" smtClean="0"/>
          </a:p>
          <a:p>
            <a:r>
              <a:rPr lang="en-US" dirty="0"/>
              <a:t>from </a:t>
            </a:r>
            <a:r>
              <a:rPr lang="en-US" dirty="0" err="1"/>
              <a:t>pyspark.sql.types</a:t>
            </a:r>
            <a:r>
              <a:rPr lang="en-US" dirty="0"/>
              <a:t> import </a:t>
            </a:r>
            <a:r>
              <a:rPr lang="en-US" dirty="0" err="1"/>
              <a:t>IntegerType</a:t>
            </a:r>
            <a:endParaRPr lang="en-US" dirty="0"/>
          </a:p>
          <a:p>
            <a:r>
              <a:rPr lang="en-US" dirty="0"/>
              <a:t>from </a:t>
            </a:r>
            <a:r>
              <a:rPr lang="en-US" dirty="0" err="1"/>
              <a:t>pyspark.sql.functions</a:t>
            </a:r>
            <a:r>
              <a:rPr lang="en-US" dirty="0"/>
              <a:t> import </a:t>
            </a:r>
            <a:r>
              <a:rPr lang="en-US" dirty="0" err="1"/>
              <a:t>udf</a:t>
            </a:r>
            <a:endParaRPr lang="en-US" dirty="0"/>
          </a:p>
          <a:p>
            <a:r>
              <a:rPr lang="en-US" dirty="0" err="1"/>
              <a:t>slen</a:t>
            </a:r>
            <a:r>
              <a:rPr lang="en-US" dirty="0"/>
              <a:t> </a:t>
            </a:r>
            <a:r>
              <a:rPr lang="en-US" dirty="0" smtClean="0"/>
              <a:t>= </a:t>
            </a:r>
            <a:r>
              <a:rPr lang="en-US" dirty="0" err="1" smtClean="0"/>
              <a:t>udf</a:t>
            </a:r>
            <a:r>
              <a:rPr lang="en-US" dirty="0" smtClean="0"/>
              <a:t>(lambda s: </a:t>
            </a:r>
            <a:r>
              <a:rPr lang="en-US" dirty="0" err="1" smtClean="0"/>
              <a:t>len</a:t>
            </a:r>
            <a:r>
              <a:rPr lang="en-US" dirty="0" smtClean="0"/>
              <a:t>(s), </a:t>
            </a:r>
            <a:r>
              <a:rPr lang="en-US" dirty="0" err="1" smtClean="0"/>
              <a:t>IntegerType</a:t>
            </a:r>
            <a:r>
              <a:rPr lang="en-US" dirty="0" smtClean="0"/>
              <a:t>())</a:t>
            </a:r>
            <a:endParaRPr lang="en-US" dirty="0"/>
          </a:p>
          <a:p>
            <a:r>
              <a:rPr lang="en-US" dirty="0" err="1"/>
              <a:t>spark.udf.register</a:t>
            </a:r>
            <a:r>
              <a:rPr lang="en-US" dirty="0"/>
              <a:t>("</a:t>
            </a:r>
            <a:r>
              <a:rPr lang="en-US" dirty="0" err="1"/>
              <a:t>slen</a:t>
            </a:r>
            <a:r>
              <a:rPr lang="en-US" dirty="0"/>
              <a:t>", </a:t>
            </a:r>
            <a:r>
              <a:rPr lang="en-US" dirty="0" err="1" smtClean="0"/>
              <a:t>slen</a:t>
            </a:r>
            <a:r>
              <a:rPr lang="en-US" dirty="0"/>
              <a:t>)</a:t>
            </a:r>
          </a:p>
          <a:p>
            <a:r>
              <a:rPr lang="en-US" dirty="0" err="1"/>
              <a:t>spark.sql</a:t>
            </a:r>
            <a:r>
              <a:rPr lang="en-US" dirty="0"/>
              <a:t>("SELECT </a:t>
            </a:r>
            <a:r>
              <a:rPr lang="en-US" dirty="0" err="1"/>
              <a:t>slen</a:t>
            </a:r>
            <a:r>
              <a:rPr lang="en-US" dirty="0"/>
              <a:t>('test')").collect()</a:t>
            </a:r>
          </a:p>
          <a:p>
            <a:endParaRPr lang="en-US" dirty="0" smtClean="0"/>
          </a:p>
          <a:p>
            <a:endParaRPr lang="en-US" dirty="0"/>
          </a:p>
        </p:txBody>
      </p:sp>
    </p:spTree>
    <p:extLst>
      <p:ext uri="{BB962C8B-B14F-4D97-AF65-F5344CB8AC3E}">
        <p14:creationId xmlns="" xmlns:p14="http://schemas.microsoft.com/office/powerpoint/2010/main" val="222499408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a:t>
            </a:r>
            <a:r>
              <a:rPr lang="en-US" sz="4000" dirty="0" err="1" smtClean="0"/>
              <a:t>newSession</a:t>
            </a:r>
            <a:r>
              <a:rPr lang="en-US" sz="4000" dirty="0" smtClean="0"/>
              <a:t>()</a:t>
            </a:r>
            <a:endParaRPr lang="en-US" sz="4000" dirty="0"/>
          </a:p>
        </p:txBody>
      </p:sp>
      <p:sp>
        <p:nvSpPr>
          <p:cNvPr id="3" name="TextBox 2"/>
          <p:cNvSpPr txBox="1"/>
          <p:nvPr/>
        </p:nvSpPr>
        <p:spPr>
          <a:xfrm>
            <a:off x="526524" y="716063"/>
            <a:ext cx="10546456" cy="5955476"/>
          </a:xfrm>
          <a:prstGeom prst="rect">
            <a:avLst/>
          </a:prstGeom>
          <a:noFill/>
        </p:spPr>
        <p:txBody>
          <a:bodyPr wrap="square" rtlCol="0">
            <a:spAutoFit/>
          </a:bodyPr>
          <a:lstStyle/>
          <a:p>
            <a:r>
              <a:rPr lang="en-US" b="1" dirty="0" err="1" smtClean="0"/>
              <a:t>spark.newSession</a:t>
            </a:r>
            <a:r>
              <a:rPr lang="en-US" b="1" dirty="0" smtClean="0"/>
              <a:t>():  </a:t>
            </a:r>
          </a:p>
          <a:p>
            <a:pPr marL="285750" indent="-285750">
              <a:buFont typeface="Arial" panose="020B0604020202020204" pitchFamily="34" charset="0"/>
              <a:buChar char="•"/>
            </a:pPr>
            <a:r>
              <a:rPr lang="en-US" dirty="0"/>
              <a:t> </a:t>
            </a:r>
            <a:r>
              <a:rPr lang="en-US" dirty="0" smtClean="0"/>
              <a:t>Returns </a:t>
            </a:r>
            <a:r>
              <a:rPr lang="en-US" dirty="0"/>
              <a:t>a new SparkSession as new session, that has separate </a:t>
            </a:r>
            <a:r>
              <a:rPr lang="en-US" dirty="0" err="1"/>
              <a:t>SQLConf</a:t>
            </a:r>
            <a:r>
              <a:rPr lang="en-US" dirty="0" smtClean="0"/>
              <a:t>, </a:t>
            </a:r>
            <a:r>
              <a:rPr lang="en-US" dirty="0"/>
              <a:t>registered temporary views and UDFs, but shared SparkContext </a:t>
            </a:r>
            <a:r>
              <a:rPr lang="en-US" dirty="0" smtClean="0"/>
              <a:t>and </a:t>
            </a:r>
            <a:r>
              <a:rPr lang="en-US" dirty="0"/>
              <a:t>table cache</a:t>
            </a:r>
            <a:r>
              <a:rPr lang="en-US" dirty="0" smtClean="0"/>
              <a:t>.</a:t>
            </a:r>
          </a:p>
          <a:p>
            <a:pPr marL="285750" indent="-285750">
              <a:buFont typeface="Arial" panose="020B0604020202020204" pitchFamily="34" charset="0"/>
              <a:buChar char="•"/>
            </a:pPr>
            <a:r>
              <a:rPr lang="en-US" dirty="0" smtClean="0"/>
              <a:t>Ex- The registered </a:t>
            </a:r>
            <a:r>
              <a:rPr lang="en-US" dirty="0" err="1" smtClean="0"/>
              <a:t>udfs</a:t>
            </a:r>
            <a:r>
              <a:rPr lang="en-US" dirty="0" smtClean="0"/>
              <a:t> will not be visible to the new session.</a:t>
            </a:r>
          </a:p>
          <a:p>
            <a:endParaRPr lang="en-US" dirty="0" smtClean="0"/>
          </a:p>
          <a:p>
            <a:r>
              <a:rPr lang="en-US" b="1" dirty="0" smtClean="0"/>
              <a:t>Ex- 1 (Using </a:t>
            </a:r>
            <a:r>
              <a:rPr lang="en-US" b="1" dirty="0" err="1" smtClean="0"/>
              <a:t>udf</a:t>
            </a:r>
            <a:r>
              <a:rPr lang="en-US" b="1" dirty="0" smtClean="0"/>
              <a:t>) </a:t>
            </a:r>
            <a:r>
              <a:rPr lang="en-US" b="1" dirty="0" smtClean="0">
                <a:sym typeface="Wingdings" panose="05000000000000000000" pitchFamily="2" charset="2"/>
              </a:rPr>
              <a:t> Different SparkContext</a:t>
            </a:r>
            <a:endParaRPr lang="en-US" b="1" dirty="0" smtClean="0"/>
          </a:p>
          <a:p>
            <a:r>
              <a:rPr lang="en-US" sz="1500" dirty="0" err="1"/>
              <a:t>new_spark</a:t>
            </a:r>
            <a:r>
              <a:rPr lang="en-US" sz="1500" dirty="0"/>
              <a:t> = </a:t>
            </a:r>
            <a:r>
              <a:rPr lang="en-US" sz="1500" dirty="0" err="1"/>
              <a:t>spark.newSession</a:t>
            </a:r>
            <a:r>
              <a:rPr lang="en-US" sz="1500" dirty="0"/>
              <a:t>()</a:t>
            </a:r>
          </a:p>
          <a:p>
            <a:endParaRPr lang="en-US" dirty="0" smtClean="0"/>
          </a:p>
          <a:p>
            <a:r>
              <a:rPr lang="en-US" sz="1500" dirty="0"/>
              <a:t>import string</a:t>
            </a:r>
          </a:p>
          <a:p>
            <a:r>
              <a:rPr lang="en-US" sz="1500" dirty="0"/>
              <a:t>from </a:t>
            </a:r>
            <a:r>
              <a:rPr lang="en-US" sz="1500" dirty="0" err="1"/>
              <a:t>pyspark.sql.functions</a:t>
            </a:r>
            <a:r>
              <a:rPr lang="en-US" sz="1500" dirty="0"/>
              <a:t> import </a:t>
            </a:r>
            <a:r>
              <a:rPr lang="en-US" sz="1500" dirty="0" err="1"/>
              <a:t>udf</a:t>
            </a:r>
            <a:endParaRPr lang="en-US" sz="1500" dirty="0"/>
          </a:p>
          <a:p>
            <a:r>
              <a:rPr lang="en-US" sz="1500" dirty="0"/>
              <a:t>from </a:t>
            </a:r>
            <a:r>
              <a:rPr lang="en-US" sz="1500" dirty="0" err="1"/>
              <a:t>pyspark.sql.types</a:t>
            </a:r>
            <a:r>
              <a:rPr lang="en-US" sz="1500" dirty="0"/>
              <a:t> import </a:t>
            </a:r>
            <a:r>
              <a:rPr lang="en-US" sz="1500" dirty="0" err="1"/>
              <a:t>StringType,IntegerType</a:t>
            </a:r>
            <a:endParaRPr lang="en-US" sz="1500" dirty="0"/>
          </a:p>
          <a:p>
            <a:endParaRPr lang="en-US" sz="1500" dirty="0"/>
          </a:p>
          <a:p>
            <a:r>
              <a:rPr lang="en-US" sz="1500" dirty="0"/>
              <a:t>@</a:t>
            </a:r>
            <a:r>
              <a:rPr lang="en-US" sz="1500" dirty="0" err="1"/>
              <a:t>udf</a:t>
            </a:r>
            <a:r>
              <a:rPr lang="en-US" sz="1500" dirty="0"/>
              <a:t>(</a:t>
            </a:r>
            <a:r>
              <a:rPr lang="en-US" sz="1500" dirty="0" err="1"/>
              <a:t>returnType</a:t>
            </a:r>
            <a:r>
              <a:rPr lang="en-US" sz="1500" dirty="0"/>
              <a:t>=</a:t>
            </a:r>
            <a:r>
              <a:rPr lang="en-US" sz="1500" dirty="0" err="1"/>
              <a:t>StringType</a:t>
            </a:r>
            <a:r>
              <a:rPr lang="en-US" sz="1500" dirty="0"/>
              <a:t>())</a:t>
            </a:r>
          </a:p>
          <a:p>
            <a:r>
              <a:rPr lang="en-US" sz="1500" dirty="0" err="1"/>
              <a:t>def</a:t>
            </a:r>
            <a:r>
              <a:rPr lang="en-US" sz="1500" dirty="0"/>
              <a:t> </a:t>
            </a:r>
            <a:r>
              <a:rPr lang="en-US" sz="1500" dirty="0" err="1"/>
              <a:t>initCap</a:t>
            </a:r>
            <a:r>
              <a:rPr lang="en-US" sz="1500" dirty="0"/>
              <a:t>(</a:t>
            </a:r>
            <a:r>
              <a:rPr lang="en-US" sz="1500" dirty="0" err="1"/>
              <a:t>str</a:t>
            </a:r>
            <a:r>
              <a:rPr lang="en-US" sz="1500" dirty="0"/>
              <a:t>):   </a:t>
            </a:r>
          </a:p>
          <a:p>
            <a:r>
              <a:rPr lang="en-US" sz="1500" dirty="0"/>
              <a:t>    </a:t>
            </a:r>
            <a:r>
              <a:rPr lang="en-US" sz="1500" dirty="0" err="1"/>
              <a:t>finalStr</a:t>
            </a:r>
            <a:r>
              <a:rPr lang="en-US" sz="1500" dirty="0"/>
              <a:t>=""</a:t>
            </a:r>
          </a:p>
          <a:p>
            <a:r>
              <a:rPr lang="en-US" sz="1500" dirty="0"/>
              <a:t>    </a:t>
            </a:r>
            <a:r>
              <a:rPr lang="en-US" sz="1500" dirty="0" err="1"/>
              <a:t>ar</a:t>
            </a:r>
            <a:r>
              <a:rPr lang="en-US" sz="1500" dirty="0"/>
              <a:t> = </a:t>
            </a:r>
            <a:r>
              <a:rPr lang="en-US" sz="1500" dirty="0" err="1"/>
              <a:t>str.split</a:t>
            </a:r>
            <a:r>
              <a:rPr lang="en-US" sz="1500" dirty="0"/>
              <a:t>(" ") </a:t>
            </a:r>
          </a:p>
          <a:p>
            <a:r>
              <a:rPr lang="en-US" sz="1500" dirty="0"/>
              <a:t>    for word in </a:t>
            </a:r>
            <a:r>
              <a:rPr lang="en-US" sz="1500" dirty="0" err="1"/>
              <a:t>ar</a:t>
            </a:r>
            <a:r>
              <a:rPr lang="en-US" sz="1500" dirty="0"/>
              <a:t>:</a:t>
            </a:r>
          </a:p>
          <a:p>
            <a:r>
              <a:rPr lang="en-US" sz="1500" dirty="0"/>
              <a:t>       </a:t>
            </a:r>
            <a:r>
              <a:rPr lang="en-US" sz="1500" dirty="0" err="1"/>
              <a:t>finalStr</a:t>
            </a:r>
            <a:r>
              <a:rPr lang="en-US" sz="1500" dirty="0"/>
              <a:t>= </a:t>
            </a:r>
            <a:r>
              <a:rPr lang="en-US" sz="1500" dirty="0" err="1"/>
              <a:t>finalStr</a:t>
            </a:r>
            <a:r>
              <a:rPr lang="en-US" sz="1500" dirty="0"/>
              <a:t> + </a:t>
            </a:r>
            <a:r>
              <a:rPr lang="en-US" sz="1500" dirty="0" smtClean="0"/>
              <a:t>word(0:1).</a:t>
            </a:r>
            <a:r>
              <a:rPr lang="en-US" sz="1500" dirty="0"/>
              <a:t>upper() + </a:t>
            </a:r>
            <a:r>
              <a:rPr lang="en-US" sz="1500" dirty="0" smtClean="0"/>
              <a:t>word(1:len(word)) </a:t>
            </a:r>
            <a:r>
              <a:rPr lang="en-US" sz="1500" dirty="0"/>
              <a:t>+ " "</a:t>
            </a:r>
          </a:p>
          <a:p>
            <a:r>
              <a:rPr lang="en-US" sz="1500" dirty="0"/>
              <a:t>    return </a:t>
            </a:r>
            <a:r>
              <a:rPr lang="en-US" sz="1500" dirty="0" err="1"/>
              <a:t>string.strip</a:t>
            </a:r>
            <a:r>
              <a:rPr lang="en-US" sz="1500" dirty="0"/>
              <a:t>(</a:t>
            </a:r>
            <a:r>
              <a:rPr lang="en-US" sz="1500" dirty="0" err="1"/>
              <a:t>finalStr</a:t>
            </a:r>
            <a:r>
              <a:rPr lang="en-US" sz="1500" dirty="0"/>
              <a:t>)</a:t>
            </a:r>
          </a:p>
          <a:p>
            <a:endParaRPr lang="en-US" sz="1500" dirty="0"/>
          </a:p>
          <a:p>
            <a:r>
              <a:rPr lang="en-US" sz="1500" dirty="0" err="1" smtClean="0"/>
              <a:t>spark.udf.register</a:t>
            </a:r>
            <a:r>
              <a:rPr lang="en-US" sz="1500" dirty="0"/>
              <a:t>("initcap1", </a:t>
            </a:r>
            <a:r>
              <a:rPr lang="en-US" sz="1500" dirty="0" err="1"/>
              <a:t>initCap</a:t>
            </a:r>
            <a:r>
              <a:rPr lang="en-US" sz="1500" dirty="0"/>
              <a:t>)</a:t>
            </a:r>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p>
          <a:p>
            <a:endParaRPr lang="en-US" sz="1500" dirty="0"/>
          </a:p>
          <a:p>
            <a:r>
              <a:rPr lang="en-US" sz="1500" dirty="0" err="1" smtClean="0"/>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r>
              <a:rPr lang="en-US" sz="1500" dirty="0" smtClean="0"/>
              <a:t>()</a:t>
            </a:r>
            <a:endParaRPr lang="en-US" sz="1500" dirty="0"/>
          </a:p>
        </p:txBody>
      </p:sp>
    </p:spTree>
    <p:extLst>
      <p:ext uri="{BB962C8B-B14F-4D97-AF65-F5344CB8AC3E}">
        <p14:creationId xmlns="" xmlns:p14="http://schemas.microsoft.com/office/powerpoint/2010/main" val="33007919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6" name="Rectangle 5"/>
          <p:cNvSpPr/>
          <p:nvPr/>
        </p:nvSpPr>
        <p:spPr>
          <a:xfrm>
            <a:off x="1075165" y="577563"/>
            <a:ext cx="6293823" cy="2585323"/>
          </a:xfrm>
          <a:prstGeom prst="rect">
            <a:avLst/>
          </a:prstGeom>
        </p:spPr>
        <p:txBody>
          <a:bodyPr wrap="square">
            <a:spAutoFit/>
          </a:bodyPr>
          <a:lstStyle/>
          <a:p>
            <a:r>
              <a:rPr lang="en-US" b="1" dirty="0" smtClean="0"/>
              <a:t>Ex-2: (Using Table data) </a:t>
            </a:r>
            <a:r>
              <a:rPr lang="en-US" b="1" dirty="0" smtClean="0">
                <a:sym typeface="Wingdings" panose="05000000000000000000" pitchFamily="2" charset="2"/>
              </a:rPr>
              <a:t> Shared SparkContext</a:t>
            </a:r>
            <a:endParaRPr lang="en-US" b="1" dirty="0" smtClean="0"/>
          </a:p>
          <a:p>
            <a:r>
              <a:rPr lang="en-US" dirty="0" err="1" smtClean="0"/>
              <a:t>new_spark</a:t>
            </a:r>
            <a:r>
              <a:rPr lang="en-US" dirty="0" smtClean="0"/>
              <a:t> = </a:t>
            </a:r>
            <a:r>
              <a:rPr lang="en-US" dirty="0" err="1" smtClean="0"/>
              <a:t>spark.newSession</a:t>
            </a:r>
            <a:r>
              <a:rPr lang="en-US" dirty="0" smtClean="0"/>
              <a:t>()</a:t>
            </a:r>
          </a:p>
          <a:p>
            <a:endParaRPr lang="en-US" dirty="0" smtClean="0"/>
          </a:p>
          <a:p>
            <a:r>
              <a:rPr lang="en-US" dirty="0" err="1" smtClean="0"/>
              <a:t>spark.sql</a:t>
            </a:r>
            <a:r>
              <a:rPr lang="en-US" dirty="0" smtClean="0"/>
              <a:t> </a:t>
            </a:r>
            <a:r>
              <a:rPr lang="en-US" dirty="0"/>
              <a:t>(""" create table student(name </a:t>
            </a:r>
            <a:r>
              <a:rPr lang="en-US" dirty="0" err="1"/>
              <a:t>int</a:t>
            </a:r>
            <a:r>
              <a:rPr lang="en-US" dirty="0"/>
              <a:t>) </a:t>
            </a:r>
            <a:r>
              <a:rPr lang="en-US" dirty="0" smtClean="0"/>
              <a:t>""");</a:t>
            </a:r>
          </a:p>
          <a:p>
            <a:r>
              <a:rPr lang="en-US" dirty="0" err="1" smtClean="0"/>
              <a:t>spark.sql</a:t>
            </a:r>
            <a:r>
              <a:rPr lang="en-US" dirty="0" smtClean="0"/>
              <a:t> </a:t>
            </a:r>
            <a:r>
              <a:rPr lang="en-US" dirty="0"/>
              <a:t>(""" insert into student values (1) </a:t>
            </a:r>
            <a:r>
              <a:rPr lang="en-US" dirty="0" smtClean="0"/>
              <a:t>""");</a:t>
            </a:r>
          </a:p>
          <a:p>
            <a:endParaRPr lang="en-US" dirty="0"/>
          </a:p>
          <a:p>
            <a:r>
              <a:rPr lang="en-US" dirty="0" err="1"/>
              <a:t>spark.sql</a:t>
            </a:r>
            <a:r>
              <a:rPr lang="en-US" dirty="0"/>
              <a:t> (""" select count(*) from student </a:t>
            </a:r>
            <a:r>
              <a:rPr lang="en-US" dirty="0" smtClean="0"/>
              <a:t>""").show()</a:t>
            </a:r>
          </a:p>
          <a:p>
            <a:r>
              <a:rPr lang="en-US" dirty="0" err="1"/>
              <a:t>n</a:t>
            </a:r>
            <a:r>
              <a:rPr lang="en-US" dirty="0" err="1" smtClean="0"/>
              <a:t>ew_spark.sql</a:t>
            </a:r>
            <a:r>
              <a:rPr lang="en-US" dirty="0" smtClean="0"/>
              <a:t> </a:t>
            </a:r>
            <a:r>
              <a:rPr lang="en-US" dirty="0"/>
              <a:t>(""" select count(*) from student </a:t>
            </a:r>
            <a:r>
              <a:rPr lang="en-US" dirty="0" smtClean="0"/>
              <a:t>""").show()</a:t>
            </a:r>
            <a:endParaRPr lang="en-US" dirty="0"/>
          </a:p>
          <a:p>
            <a:endParaRPr lang="en-US" dirty="0"/>
          </a:p>
        </p:txBody>
      </p:sp>
    </p:spTree>
    <p:extLst>
      <p:ext uri="{BB962C8B-B14F-4D97-AF65-F5344CB8AC3E}">
        <p14:creationId xmlns="" xmlns:p14="http://schemas.microsoft.com/office/powerpoint/2010/main" val="388223676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stop()</a:t>
            </a:r>
            <a:endParaRPr lang="en-US" sz="4000" dirty="0"/>
          </a:p>
        </p:txBody>
      </p:sp>
      <p:sp>
        <p:nvSpPr>
          <p:cNvPr id="3" name="TextBox 2"/>
          <p:cNvSpPr txBox="1"/>
          <p:nvPr/>
        </p:nvSpPr>
        <p:spPr>
          <a:xfrm>
            <a:off x="612651" y="900729"/>
            <a:ext cx="10546456" cy="369332"/>
          </a:xfrm>
          <a:prstGeom prst="rect">
            <a:avLst/>
          </a:prstGeom>
          <a:noFill/>
        </p:spPr>
        <p:txBody>
          <a:bodyPr wrap="square" rtlCol="0">
            <a:spAutoFit/>
          </a:bodyPr>
          <a:lstStyle/>
          <a:p>
            <a:r>
              <a:rPr lang="en-US" b="1" dirty="0" err="1" smtClean="0"/>
              <a:t>spark.stop</a:t>
            </a:r>
            <a:r>
              <a:rPr lang="en-US" b="1" dirty="0" smtClean="0"/>
              <a:t>(): </a:t>
            </a:r>
            <a:r>
              <a:rPr lang="en-US" dirty="0" smtClean="0"/>
              <a:t>To stop the underlying spark context.</a:t>
            </a:r>
            <a:endParaRPr lang="en-US" dirty="0"/>
          </a:p>
        </p:txBody>
      </p:sp>
    </p:spTree>
    <p:extLst>
      <p:ext uri="{BB962C8B-B14F-4D97-AF65-F5344CB8AC3E}">
        <p14:creationId xmlns="" xmlns:p14="http://schemas.microsoft.com/office/powerpoint/2010/main" val="351824251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9274206"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Catalog is introduced in spark 2.0 which is a standard API for accessing metadata in Spark SQL.</a:t>
            </a:r>
          </a:p>
          <a:p>
            <a:pPr marL="285750" indent="-285750">
              <a:buFont typeface="Arial" panose="020B0604020202020204" pitchFamily="34" charset="0"/>
              <a:buChar char="•"/>
            </a:pPr>
            <a:r>
              <a:rPr lang="en-US" dirty="0" smtClean="0"/>
              <a:t>This works both for Spark </a:t>
            </a:r>
            <a:r>
              <a:rPr lang="en-US" dirty="0" err="1" smtClean="0"/>
              <a:t>Sql</a:t>
            </a:r>
            <a:r>
              <a:rPr lang="en-US" dirty="0" smtClean="0"/>
              <a:t> and Hive Metadata.</a:t>
            </a:r>
          </a:p>
          <a:p>
            <a:pPr marL="285750" indent="-285750">
              <a:buFont typeface="Arial" panose="020B0604020202020204" pitchFamily="34" charset="0"/>
              <a:buChar char="•"/>
            </a:pPr>
            <a:r>
              <a:rPr lang="en-US" dirty="0" smtClean="0"/>
              <a:t>Below are different methods in catalog for extracting important information.</a:t>
            </a:r>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catalog()</a:t>
            </a:r>
            <a:endParaRPr lang="en-US" sz="4000" dirty="0"/>
          </a:p>
        </p:txBody>
      </p:sp>
      <p:sp>
        <p:nvSpPr>
          <p:cNvPr id="3" name="TextBox 2"/>
          <p:cNvSpPr txBox="1"/>
          <p:nvPr/>
        </p:nvSpPr>
        <p:spPr>
          <a:xfrm>
            <a:off x="717917" y="1962795"/>
            <a:ext cx="3644967" cy="4247317"/>
          </a:xfrm>
          <a:prstGeom prst="rect">
            <a:avLst/>
          </a:prstGeom>
          <a:noFill/>
        </p:spPr>
        <p:txBody>
          <a:bodyPr wrap="square" rtlCol="0">
            <a:spAutoFit/>
          </a:bodyPr>
          <a:lstStyle/>
          <a:p>
            <a:r>
              <a:rPr lang="en-US" b="1" dirty="0" smtClean="0"/>
              <a:t>Database Functions:</a:t>
            </a:r>
          </a:p>
          <a:p>
            <a:r>
              <a:rPr lang="en-US" dirty="0" err="1"/>
              <a:t>currentDatabase</a:t>
            </a:r>
            <a:endParaRPr lang="en-US" dirty="0"/>
          </a:p>
          <a:p>
            <a:r>
              <a:rPr lang="en-US" dirty="0" err="1"/>
              <a:t>listDatabases</a:t>
            </a:r>
            <a:endParaRPr lang="en-US" dirty="0"/>
          </a:p>
          <a:p>
            <a:r>
              <a:rPr lang="en-US" dirty="0" err="1"/>
              <a:t>setCurrentDatabase</a:t>
            </a:r>
            <a:endParaRPr lang="en-US" dirty="0"/>
          </a:p>
          <a:p>
            <a:endParaRPr lang="en-US" dirty="0" smtClean="0"/>
          </a:p>
          <a:p>
            <a:r>
              <a:rPr lang="en-US" b="1" dirty="0" smtClean="0"/>
              <a:t>Table </a:t>
            </a:r>
            <a:r>
              <a:rPr lang="en-US" b="1" dirty="0"/>
              <a:t>Functions:</a:t>
            </a:r>
          </a:p>
          <a:p>
            <a:r>
              <a:rPr lang="en-US" dirty="0" err="1" smtClean="0"/>
              <a:t>listColumns</a:t>
            </a:r>
            <a:endParaRPr lang="en-US" dirty="0"/>
          </a:p>
          <a:p>
            <a:r>
              <a:rPr lang="en-US" dirty="0" err="1"/>
              <a:t>listTables</a:t>
            </a:r>
            <a:endParaRPr lang="en-US" dirty="0"/>
          </a:p>
          <a:p>
            <a:r>
              <a:rPr lang="en-US" dirty="0" err="1" smtClean="0"/>
              <a:t>cacheTable</a:t>
            </a:r>
            <a:endParaRPr lang="en-US" dirty="0" smtClean="0"/>
          </a:p>
          <a:p>
            <a:r>
              <a:rPr lang="en-US" dirty="0" err="1"/>
              <a:t>isCached</a:t>
            </a:r>
            <a:endParaRPr lang="en-US" dirty="0"/>
          </a:p>
          <a:p>
            <a:r>
              <a:rPr lang="en-US" dirty="0" err="1" smtClean="0"/>
              <a:t>uncacheTable</a:t>
            </a:r>
            <a:endParaRPr lang="en-US" dirty="0" smtClean="0"/>
          </a:p>
          <a:p>
            <a:r>
              <a:rPr lang="en-US" dirty="0" err="1"/>
              <a:t>clearCache</a:t>
            </a:r>
            <a:endParaRPr lang="en-US" dirty="0" smtClean="0"/>
          </a:p>
          <a:p>
            <a:r>
              <a:rPr lang="en-US" dirty="0" err="1" smtClean="0"/>
              <a:t>recoverPartitions</a:t>
            </a:r>
            <a:endParaRPr lang="en-US" dirty="0" smtClean="0"/>
          </a:p>
          <a:p>
            <a:r>
              <a:rPr lang="en-US" dirty="0" err="1" smtClean="0"/>
              <a:t>refreshTable</a:t>
            </a:r>
            <a:endParaRPr lang="en-US" dirty="0" smtClean="0"/>
          </a:p>
          <a:p>
            <a:r>
              <a:rPr lang="en-US" dirty="0" err="1"/>
              <a:t>refreshByPath</a:t>
            </a:r>
            <a:endParaRPr lang="en-US" dirty="0"/>
          </a:p>
        </p:txBody>
      </p:sp>
      <p:sp>
        <p:nvSpPr>
          <p:cNvPr id="6" name="TextBox 5"/>
          <p:cNvSpPr txBox="1"/>
          <p:nvPr/>
        </p:nvSpPr>
        <p:spPr>
          <a:xfrm>
            <a:off x="3818940" y="1962795"/>
            <a:ext cx="4663878" cy="2585323"/>
          </a:xfrm>
          <a:prstGeom prst="rect">
            <a:avLst/>
          </a:prstGeom>
          <a:noFill/>
        </p:spPr>
        <p:txBody>
          <a:bodyPr wrap="square" rtlCol="0">
            <a:spAutoFit/>
          </a:bodyPr>
          <a:lstStyle/>
          <a:p>
            <a:r>
              <a:rPr lang="en-US" b="1" dirty="0"/>
              <a:t>View Functions:</a:t>
            </a:r>
          </a:p>
          <a:p>
            <a:r>
              <a:rPr lang="en-US" dirty="0" err="1"/>
              <a:t>dropGlobalTempView</a:t>
            </a:r>
            <a:endParaRPr lang="en-US" dirty="0"/>
          </a:p>
          <a:p>
            <a:r>
              <a:rPr lang="en-US" dirty="0" err="1"/>
              <a:t>dropTempView</a:t>
            </a:r>
            <a:endParaRPr lang="en-US" dirty="0"/>
          </a:p>
          <a:p>
            <a:endParaRPr lang="en-US" b="1" dirty="0"/>
          </a:p>
          <a:p>
            <a:r>
              <a:rPr lang="en-US" b="1" dirty="0" smtClean="0"/>
              <a:t>Function based functions:</a:t>
            </a:r>
          </a:p>
          <a:p>
            <a:r>
              <a:rPr lang="en-US" dirty="0" err="1" smtClean="0"/>
              <a:t>listFunctions</a:t>
            </a:r>
            <a:endParaRPr lang="en-US" dirty="0" smtClean="0"/>
          </a:p>
          <a:p>
            <a:r>
              <a:rPr lang="en-US" dirty="0" err="1" smtClean="0"/>
              <a:t>registerFunction</a:t>
            </a:r>
            <a:r>
              <a:rPr lang="en-US" dirty="0"/>
              <a:t> (= </a:t>
            </a:r>
            <a:r>
              <a:rPr lang="en-US" dirty="0" err="1" smtClean="0"/>
              <a:t>spark.udf.register</a:t>
            </a:r>
            <a:r>
              <a:rPr lang="en-US" dirty="0" smtClean="0"/>
              <a:t>)</a:t>
            </a:r>
          </a:p>
          <a:p>
            <a:endParaRPr lang="en-US" dirty="0"/>
          </a:p>
          <a:p>
            <a:endParaRPr lang="en-US" dirty="0"/>
          </a:p>
        </p:txBody>
      </p:sp>
    </p:spTree>
    <p:extLst>
      <p:ext uri="{BB962C8B-B14F-4D97-AF65-F5344CB8AC3E}">
        <p14:creationId xmlns="" xmlns:p14="http://schemas.microsoft.com/office/powerpoint/2010/main" val="3007831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a:t>
            </a:r>
            <a:r>
              <a:rPr lang="en-US" dirty="0" smtClean="0"/>
              <a:t>Spark Object &amp; spark-submit</a:t>
            </a:r>
            <a:endParaRPr lang="en-US" dirty="0"/>
          </a:p>
        </p:txBody>
      </p:sp>
    </p:spTree>
    <p:extLst>
      <p:ext uri="{BB962C8B-B14F-4D97-AF65-F5344CB8AC3E}">
        <p14:creationId xmlns="" xmlns:p14="http://schemas.microsoft.com/office/powerpoint/2010/main" val="371506081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746630"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 Types</a:t>
            </a:r>
            <a:endParaRPr lang="en-US" dirty="0"/>
          </a:p>
        </p:txBody>
      </p:sp>
    </p:spTree>
    <p:extLst>
      <p:ext uri="{BB962C8B-B14F-4D97-AF65-F5344CB8AC3E}">
        <p14:creationId xmlns="" xmlns:p14="http://schemas.microsoft.com/office/powerpoint/2010/main" val="196120913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515816" y="641268"/>
            <a:ext cx="10881890" cy="923330"/>
          </a:xfrm>
          <a:prstGeom prst="rect">
            <a:avLst/>
          </a:prstGeom>
          <a:noFill/>
        </p:spPr>
        <p:txBody>
          <a:bodyPr wrap="none" rtlCol="0">
            <a:spAutoFit/>
          </a:bodyPr>
          <a:lstStyle/>
          <a:p>
            <a:r>
              <a:rPr lang="en-US" dirty="0" smtClean="0"/>
              <a:t>Below are some of the important data types supported in both Data Frame and Spark SQL. For full list, please visit </a:t>
            </a:r>
          </a:p>
          <a:p>
            <a:r>
              <a:rPr lang="en-US" dirty="0">
                <a:hlinkClick r:id="rId2"/>
              </a:rPr>
              <a:t>https://</a:t>
            </a:r>
            <a:r>
              <a:rPr lang="en-US" dirty="0" smtClean="0">
                <a:hlinkClick r:id="rId2"/>
              </a:rPr>
              <a:t>spark.apache.org/docs/latest/sql-ref-datatypes.html</a:t>
            </a:r>
            <a:r>
              <a:rPr lang="en-US" dirty="0" smtClean="0"/>
              <a:t>. </a:t>
            </a:r>
          </a:p>
          <a:p>
            <a:r>
              <a:rPr lang="en-US" dirty="0" smtClean="0"/>
              <a:t>from </a:t>
            </a:r>
            <a:r>
              <a:rPr lang="en-US" dirty="0" err="1"/>
              <a:t>pyspark.sql.types</a:t>
            </a:r>
            <a:r>
              <a:rPr lang="en-US" dirty="0"/>
              <a:t> import </a:t>
            </a:r>
            <a:r>
              <a:rPr lang="en-US" dirty="0" smtClean="0"/>
              <a:t>*</a:t>
            </a:r>
            <a:endParaRPr lang="en-US" dirty="0"/>
          </a:p>
        </p:txBody>
      </p:sp>
      <p:graphicFrame>
        <p:nvGraphicFramePr>
          <p:cNvPr id="7" name="Table 6"/>
          <p:cNvGraphicFramePr>
            <a:graphicFrameLocks noGrp="1"/>
          </p:cNvGraphicFramePr>
          <p:nvPr>
            <p:extLst>
              <p:ext uri="{D42A27DB-BD31-4B8C-83A1-F6EECF244321}">
                <p14:modId xmlns="" xmlns:p14="http://schemas.microsoft.com/office/powerpoint/2010/main" val="3349318681"/>
              </p:ext>
            </p:extLst>
          </p:nvPr>
        </p:nvGraphicFramePr>
        <p:xfrm>
          <a:off x="1480834" y="1607748"/>
          <a:ext cx="9303546" cy="1483360"/>
        </p:xfrm>
        <a:graphic>
          <a:graphicData uri="http://schemas.openxmlformats.org/drawingml/2006/table">
            <a:tbl>
              <a:tblPr firstRow="1" bandRow="1">
                <a:tableStyleId>{5C22544A-7EE6-4342-B048-85BDC9FD1C3A}</a:tableStyleId>
              </a:tblPr>
              <a:tblGrid>
                <a:gridCol w="2129874"/>
                <a:gridCol w="7173672"/>
              </a:tblGrid>
              <a:tr h="370840">
                <a:tc>
                  <a:txBody>
                    <a:bodyPr/>
                    <a:lstStyle/>
                    <a:p>
                      <a:r>
                        <a:rPr lang="en-US" dirty="0" smtClean="0"/>
                        <a:t>Numeric</a:t>
                      </a:r>
                      <a:r>
                        <a:rPr lang="en-US" baseline="0" dirty="0" smtClean="0"/>
                        <a:t> Types</a:t>
                      </a:r>
                      <a:endParaRPr lang="en-US" dirty="0"/>
                    </a:p>
                  </a:txBody>
                  <a:tcPr/>
                </a:tc>
                <a:tc>
                  <a:txBody>
                    <a:bodyPr/>
                    <a:lstStyle/>
                    <a:p>
                      <a:endParaRPr lang="en-US" dirty="0"/>
                    </a:p>
                  </a:txBody>
                  <a:tcPr/>
                </a:tc>
              </a:tr>
              <a:tr h="370840">
                <a:tc>
                  <a:txBody>
                    <a:bodyPr/>
                    <a:lstStyle/>
                    <a:p>
                      <a:r>
                        <a:rPr lang="en-US" dirty="0" err="1" smtClean="0"/>
                        <a:t>IntegerType</a:t>
                      </a:r>
                      <a:r>
                        <a:rPr lang="en-US" dirty="0" smtClean="0"/>
                        <a:t>()</a:t>
                      </a:r>
                      <a:endParaRPr lang="en-US" dirty="0"/>
                    </a:p>
                  </a:txBody>
                  <a:tcPr/>
                </a:tc>
                <a:tc>
                  <a:txBody>
                    <a:bodyPr/>
                    <a:lstStyle/>
                    <a:p>
                      <a:r>
                        <a:rPr lang="en-US" dirty="0" smtClean="0"/>
                        <a:t>4-byte signed integer numbers</a:t>
                      </a:r>
                      <a:endParaRPr lang="en-US" dirty="0"/>
                    </a:p>
                  </a:txBody>
                  <a:tcPr/>
                </a:tc>
              </a:tr>
              <a:tr h="370840">
                <a:tc>
                  <a:txBody>
                    <a:bodyPr/>
                    <a:lstStyle/>
                    <a:p>
                      <a:r>
                        <a:rPr lang="en-US" dirty="0" err="1" smtClean="0"/>
                        <a:t>FloatType</a:t>
                      </a:r>
                      <a:r>
                        <a:rPr lang="en-US" dirty="0" smtClean="0"/>
                        <a:t>()</a:t>
                      </a:r>
                      <a:endParaRPr lang="en-US" dirty="0"/>
                    </a:p>
                  </a:txBody>
                  <a:tcPr/>
                </a:tc>
                <a:tc>
                  <a:txBody>
                    <a:bodyPr/>
                    <a:lstStyle/>
                    <a:p>
                      <a:r>
                        <a:rPr lang="en-US" dirty="0" smtClean="0"/>
                        <a:t>4-byte single-precision floating point numbers</a:t>
                      </a:r>
                      <a:endParaRPr lang="en-US" dirty="0"/>
                    </a:p>
                  </a:txBody>
                  <a:tcPr/>
                </a:tc>
              </a:tr>
              <a:tr h="370840">
                <a:tc>
                  <a:txBody>
                    <a:bodyPr/>
                    <a:lstStyle/>
                    <a:p>
                      <a:r>
                        <a:rPr lang="en-US" dirty="0" err="1" smtClean="0"/>
                        <a:t>DoubleType</a:t>
                      </a:r>
                      <a:r>
                        <a:rPr lang="en-US" dirty="0" smtClean="0"/>
                        <a:t>()</a:t>
                      </a:r>
                      <a:endParaRPr lang="en-US" dirty="0"/>
                    </a:p>
                  </a:txBody>
                  <a:tcPr/>
                </a:tc>
                <a:tc>
                  <a:txBody>
                    <a:bodyPr/>
                    <a:lstStyle/>
                    <a:p>
                      <a:r>
                        <a:rPr lang="en-US" dirty="0" smtClean="0"/>
                        <a:t>8-byte double-precision floating point numbers</a:t>
                      </a:r>
                      <a:endParaRPr lang="en-US" dirty="0"/>
                    </a:p>
                  </a:txBody>
                  <a:tcPr/>
                </a:tc>
              </a:tr>
            </a:tbl>
          </a:graphicData>
        </a:graphic>
      </p:graphicFrame>
      <p:graphicFrame>
        <p:nvGraphicFramePr>
          <p:cNvPr id="8" name="Table 7"/>
          <p:cNvGraphicFramePr>
            <a:graphicFrameLocks noGrp="1"/>
          </p:cNvGraphicFramePr>
          <p:nvPr>
            <p:extLst>
              <p:ext uri="{D42A27DB-BD31-4B8C-83A1-F6EECF244321}">
                <p14:modId xmlns="" xmlns:p14="http://schemas.microsoft.com/office/powerpoint/2010/main" val="1151997879"/>
              </p:ext>
            </p:extLst>
          </p:nvPr>
        </p:nvGraphicFramePr>
        <p:xfrm>
          <a:off x="1480834" y="3215496"/>
          <a:ext cx="9303546" cy="148336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String</a:t>
                      </a:r>
                      <a:r>
                        <a:rPr lang="en-US" baseline="0" dirty="0" smtClean="0"/>
                        <a:t> Types</a:t>
                      </a:r>
                      <a:endParaRPr lang="en-US" dirty="0"/>
                    </a:p>
                  </a:txBody>
                  <a:tcPr/>
                </a:tc>
                <a:tc>
                  <a:txBody>
                    <a:bodyPr/>
                    <a:lstStyle/>
                    <a:p>
                      <a:endParaRPr lang="en-US"/>
                    </a:p>
                  </a:txBody>
                  <a:tcPr/>
                </a:tc>
              </a:tr>
              <a:tr h="370840">
                <a:tc>
                  <a:txBody>
                    <a:bodyPr/>
                    <a:lstStyle/>
                    <a:p>
                      <a:r>
                        <a:rPr lang="en-US" dirty="0" err="1" smtClean="0"/>
                        <a:t>StringType</a:t>
                      </a:r>
                      <a:r>
                        <a:rPr lang="en-US" dirty="0" smtClean="0"/>
                        <a:t>()</a:t>
                      </a:r>
                      <a:endParaRPr lang="en-US" dirty="0"/>
                    </a:p>
                  </a:txBody>
                  <a:tcPr/>
                </a:tc>
                <a:tc>
                  <a:txBody>
                    <a:bodyPr/>
                    <a:lstStyle/>
                    <a:p>
                      <a:r>
                        <a:rPr lang="en-US" dirty="0" smtClean="0"/>
                        <a:t>Character String Values</a:t>
                      </a:r>
                      <a:endParaRPr lang="en-US" dirty="0"/>
                    </a:p>
                  </a:txBody>
                  <a:tcPr/>
                </a:tc>
              </a:tr>
              <a:tr h="370840">
                <a:tc>
                  <a:txBody>
                    <a:bodyPr/>
                    <a:lstStyle/>
                    <a:p>
                      <a:r>
                        <a:rPr lang="en-US" dirty="0" err="1" smtClean="0"/>
                        <a:t>VarcharType</a:t>
                      </a:r>
                      <a:r>
                        <a:rPr lang="en-US" dirty="0" smtClean="0"/>
                        <a:t>(length) </a:t>
                      </a:r>
                      <a:endParaRPr lang="en-US" dirty="0"/>
                    </a:p>
                  </a:txBody>
                  <a:tcPr/>
                </a:tc>
                <a:tc>
                  <a:txBody>
                    <a:bodyPr/>
                    <a:lstStyle/>
                    <a:p>
                      <a:r>
                        <a:rPr lang="en-US" dirty="0" smtClean="0"/>
                        <a:t>Variant of </a:t>
                      </a:r>
                      <a:r>
                        <a:rPr lang="en-US" dirty="0" err="1" smtClean="0"/>
                        <a:t>StringType</a:t>
                      </a:r>
                      <a:r>
                        <a:rPr lang="en-US" dirty="0" smtClean="0"/>
                        <a:t> with Length limitation</a:t>
                      </a:r>
                      <a:endParaRPr lang="en-US" dirty="0"/>
                    </a:p>
                  </a:txBody>
                  <a:tcPr/>
                </a:tc>
              </a:tr>
              <a:tr h="370840">
                <a:tc>
                  <a:txBody>
                    <a:bodyPr/>
                    <a:lstStyle/>
                    <a:p>
                      <a:r>
                        <a:rPr lang="en-US" dirty="0" err="1" smtClean="0"/>
                        <a:t>CharType</a:t>
                      </a:r>
                      <a:r>
                        <a:rPr lang="en-US" dirty="0" smtClean="0"/>
                        <a:t>(length)</a:t>
                      </a:r>
                      <a:endParaRPr lang="en-US" dirty="0"/>
                    </a:p>
                  </a:txBody>
                  <a:tcPr/>
                </a:tc>
                <a:tc>
                  <a:txBody>
                    <a:bodyPr/>
                    <a:lstStyle/>
                    <a:p>
                      <a:r>
                        <a:rPr lang="en-US" dirty="0" smtClean="0"/>
                        <a:t>Variant of </a:t>
                      </a:r>
                      <a:r>
                        <a:rPr lang="en-US" dirty="0" err="1" smtClean="0"/>
                        <a:t>VarcharType</a:t>
                      </a:r>
                      <a:r>
                        <a:rPr lang="en-US" dirty="0" smtClean="0"/>
                        <a:t> with Fixed Length</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 xmlns:p14="http://schemas.microsoft.com/office/powerpoint/2010/main" val="373833983"/>
              </p:ext>
            </p:extLst>
          </p:nvPr>
        </p:nvGraphicFramePr>
        <p:xfrm>
          <a:off x="1480834" y="4806389"/>
          <a:ext cx="9303546" cy="1010920"/>
        </p:xfrm>
        <a:graphic>
          <a:graphicData uri="http://schemas.openxmlformats.org/drawingml/2006/table">
            <a:tbl>
              <a:tblPr firstRow="1" bandRow="1">
                <a:tableStyleId>{5C22544A-7EE6-4342-B048-85BDC9FD1C3A}</a:tableStyleId>
              </a:tblPr>
              <a:tblGrid>
                <a:gridCol w="2140747"/>
                <a:gridCol w="7162799"/>
              </a:tblGrid>
              <a:tr h="370840">
                <a:tc>
                  <a:txBody>
                    <a:bodyPr/>
                    <a:lstStyle/>
                    <a:p>
                      <a:r>
                        <a:rPr lang="en-US" dirty="0" smtClean="0"/>
                        <a:t>Boolean</a:t>
                      </a:r>
                      <a:r>
                        <a:rPr lang="en-US" baseline="0" dirty="0" smtClean="0"/>
                        <a:t> Types</a:t>
                      </a:r>
                      <a:endParaRPr lang="en-US" dirty="0"/>
                    </a:p>
                  </a:txBody>
                  <a:tcPr/>
                </a:tc>
                <a:tc>
                  <a:txBody>
                    <a:bodyPr/>
                    <a:lstStyle/>
                    <a:p>
                      <a:endParaRPr lang="en-US"/>
                    </a:p>
                  </a:txBody>
                  <a:tcPr/>
                </a:tc>
              </a:tr>
              <a:tr h="370840">
                <a:tc>
                  <a:txBody>
                    <a:bodyPr/>
                    <a:lstStyle/>
                    <a:p>
                      <a:r>
                        <a:rPr lang="en-US" dirty="0" err="1" smtClean="0"/>
                        <a:t>BooleanType</a:t>
                      </a:r>
                      <a:r>
                        <a:rPr lang="en-US" dirty="0" smtClean="0"/>
                        <a:t> ()</a:t>
                      </a:r>
                      <a:br>
                        <a:rPr lang="en-US" dirty="0" smtClean="0"/>
                      </a:br>
                      <a:endParaRPr lang="en-US" dirty="0"/>
                    </a:p>
                  </a:txBody>
                  <a:tcPr/>
                </a:tc>
                <a:tc>
                  <a:txBody>
                    <a:bodyPr/>
                    <a:lstStyle/>
                    <a:p>
                      <a:r>
                        <a:rPr lang="en-US" dirty="0" smtClean="0"/>
                        <a:t>Boolean Values (True or False. Also can have Null Values)</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 xmlns:p14="http://schemas.microsoft.com/office/powerpoint/2010/main" val="1263260884"/>
              </p:ext>
            </p:extLst>
          </p:nvPr>
        </p:nvGraphicFramePr>
        <p:xfrm>
          <a:off x="1480834" y="5924842"/>
          <a:ext cx="9303546" cy="1013263"/>
        </p:xfrm>
        <a:graphic>
          <a:graphicData uri="http://schemas.openxmlformats.org/drawingml/2006/table">
            <a:tbl>
              <a:tblPr firstRow="1" bandRow="1">
                <a:tableStyleId>{5C22544A-7EE6-4342-B048-85BDC9FD1C3A}</a:tableStyleId>
              </a:tblPr>
              <a:tblGrid>
                <a:gridCol w="2140747"/>
                <a:gridCol w="7162799"/>
              </a:tblGrid>
              <a:tr h="262598">
                <a:tc>
                  <a:txBody>
                    <a:bodyPr/>
                    <a:lstStyle/>
                    <a:p>
                      <a:r>
                        <a:rPr lang="en-US" b="1" dirty="0" smtClean="0"/>
                        <a:t>Binary Type</a:t>
                      </a:r>
                    </a:p>
                  </a:txBody>
                  <a:tcPr/>
                </a:tc>
                <a:tc>
                  <a:txBody>
                    <a:bodyPr/>
                    <a:lstStyle/>
                    <a:p>
                      <a:endParaRPr lang="en-US"/>
                    </a:p>
                  </a:txBody>
                  <a:tcPr/>
                </a:tc>
              </a:tr>
              <a:tr h="647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BinaryType</a:t>
                      </a:r>
                      <a:r>
                        <a:rPr lang="en-US" dirty="0" smtClean="0"/>
                        <a:t> ()</a:t>
                      </a:r>
                      <a:endParaRPr lang="en-US" dirty="0"/>
                    </a:p>
                  </a:txBody>
                  <a:tcPr/>
                </a:tc>
                <a:tc>
                  <a:txBody>
                    <a:bodyPr/>
                    <a:lstStyle/>
                    <a:p>
                      <a:r>
                        <a:rPr lang="en-US" dirty="0" smtClean="0"/>
                        <a:t>Byte Sequence Values</a:t>
                      </a:r>
                      <a:endParaRPr lang="en-US" dirty="0"/>
                    </a:p>
                  </a:txBody>
                  <a:tcPr/>
                </a:tc>
              </a:tr>
            </a:tbl>
          </a:graphicData>
        </a:graphic>
      </p:graphicFrame>
    </p:spTree>
    <p:extLst>
      <p:ext uri="{BB962C8B-B14F-4D97-AF65-F5344CB8AC3E}">
        <p14:creationId xmlns="" xmlns:p14="http://schemas.microsoft.com/office/powerpoint/2010/main" val="288660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62742120"/>
              </p:ext>
            </p:extLst>
          </p:nvPr>
        </p:nvGraphicFramePr>
        <p:xfrm>
          <a:off x="879231" y="984160"/>
          <a:ext cx="9303546" cy="1112520"/>
        </p:xfrm>
        <a:graphic>
          <a:graphicData uri="http://schemas.openxmlformats.org/drawingml/2006/table">
            <a:tbl>
              <a:tblPr firstRow="1" bandRow="1">
                <a:tableStyleId>{5C22544A-7EE6-4342-B048-85BDC9FD1C3A}</a:tableStyleId>
              </a:tblPr>
              <a:tblGrid>
                <a:gridCol w="2082982"/>
                <a:gridCol w="7220564"/>
              </a:tblGrid>
              <a:tr h="370840">
                <a:tc>
                  <a:txBody>
                    <a:bodyPr/>
                    <a:lstStyle/>
                    <a:p>
                      <a:r>
                        <a:rPr lang="en-US" dirty="0" smtClean="0"/>
                        <a:t>Date </a:t>
                      </a:r>
                      <a:r>
                        <a:rPr lang="en-US" baseline="0" dirty="0" smtClean="0"/>
                        <a:t>Types</a:t>
                      </a:r>
                      <a:endParaRPr lang="en-US" dirty="0"/>
                    </a:p>
                  </a:txBody>
                  <a:tcPr/>
                </a:tc>
                <a:tc>
                  <a:txBody>
                    <a:bodyPr/>
                    <a:lstStyle/>
                    <a:p>
                      <a:endParaRPr lang="en-US" dirty="0"/>
                    </a:p>
                  </a:txBody>
                  <a:tcPr/>
                </a:tc>
              </a:tr>
              <a:tr h="370840">
                <a:tc>
                  <a:txBody>
                    <a:bodyPr/>
                    <a:lstStyle/>
                    <a:p>
                      <a:r>
                        <a:rPr lang="en-US" dirty="0" err="1" smtClean="0"/>
                        <a:t>TimestampType</a:t>
                      </a:r>
                      <a:r>
                        <a:rPr lang="en-US" dirty="0" smtClean="0"/>
                        <a:t>()</a:t>
                      </a:r>
                      <a:endParaRPr lang="en-US" dirty="0"/>
                    </a:p>
                  </a:txBody>
                  <a:tcPr/>
                </a:tc>
                <a:tc>
                  <a:txBody>
                    <a:bodyPr/>
                    <a:lstStyle/>
                    <a:p>
                      <a:r>
                        <a:rPr lang="en-US" dirty="0" smtClean="0"/>
                        <a:t>year, month, day, hour, minute, second, time zone</a:t>
                      </a:r>
                      <a:endParaRPr lang="en-US" dirty="0"/>
                    </a:p>
                  </a:txBody>
                  <a:tcPr/>
                </a:tc>
              </a:tr>
              <a:tr h="370840">
                <a:tc>
                  <a:txBody>
                    <a:bodyPr/>
                    <a:lstStyle/>
                    <a:p>
                      <a:r>
                        <a:rPr lang="en-US" dirty="0" err="1" smtClean="0"/>
                        <a:t>DateType</a:t>
                      </a:r>
                      <a:r>
                        <a:rPr lang="en-US" dirty="0" smtClean="0"/>
                        <a:t> ()</a:t>
                      </a:r>
                    </a:p>
                  </a:txBody>
                  <a:tcPr/>
                </a:tc>
                <a:tc>
                  <a:txBody>
                    <a:bodyPr/>
                    <a:lstStyle/>
                    <a:p>
                      <a:r>
                        <a:rPr lang="en-US" dirty="0" smtClean="0"/>
                        <a:t>year, month, day</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472217655"/>
              </p:ext>
            </p:extLst>
          </p:nvPr>
        </p:nvGraphicFramePr>
        <p:xfrm>
          <a:off x="879231" y="2439572"/>
          <a:ext cx="7420707" cy="1483360"/>
        </p:xfrm>
        <a:graphic>
          <a:graphicData uri="http://schemas.openxmlformats.org/drawingml/2006/table">
            <a:tbl>
              <a:tblPr firstRow="1" bandRow="1">
                <a:tableStyleId>{5C22544A-7EE6-4342-B048-85BDC9FD1C3A}</a:tableStyleId>
              </a:tblPr>
              <a:tblGrid>
                <a:gridCol w="7420707"/>
              </a:tblGrid>
              <a:tr h="370840">
                <a:tc>
                  <a:txBody>
                    <a:bodyPr/>
                    <a:lstStyle/>
                    <a:p>
                      <a:r>
                        <a:rPr lang="en-US" b="1" dirty="0" smtClean="0"/>
                        <a:t>Complex Type</a:t>
                      </a: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ArrayType</a:t>
                      </a:r>
                      <a:r>
                        <a:rPr lang="en-US" dirty="0" smtClean="0"/>
                        <a:t> (</a:t>
                      </a:r>
                      <a:r>
                        <a:rPr lang="en-US" dirty="0" err="1" smtClean="0"/>
                        <a:t>elementType,containsNull</a:t>
                      </a:r>
                      <a:r>
                        <a:rPr lang="en-US" dirty="0" smtClean="0"/>
                        <a:t>)</a:t>
                      </a:r>
                      <a:endParaRPr lang="en-US" b="1"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MapType</a:t>
                      </a:r>
                      <a:r>
                        <a:rPr lang="en-US" dirty="0" smtClean="0"/>
                        <a:t>  (</a:t>
                      </a:r>
                      <a:r>
                        <a:rPr lang="en-US" dirty="0" err="1" smtClean="0"/>
                        <a:t>keyType</a:t>
                      </a:r>
                      <a:r>
                        <a:rPr lang="en-US" dirty="0" smtClean="0"/>
                        <a:t>, </a:t>
                      </a:r>
                      <a:r>
                        <a:rPr lang="en-US" dirty="0" err="1" smtClean="0"/>
                        <a:t>valueType,valueContainsNull</a:t>
                      </a:r>
                      <a:r>
                        <a:rPr lang="en-US" dirty="0" smtClean="0"/>
                        <a:t>)</a:t>
                      </a:r>
                    </a:p>
                  </a:txBody>
                  <a:tcPr/>
                </a:tc>
              </a:tr>
              <a:tr h="370840">
                <a:tc>
                  <a:txBody>
                    <a:bodyPr/>
                    <a:lstStyle/>
                    <a:p>
                      <a:r>
                        <a:rPr lang="en-US" dirty="0" err="1" smtClean="0"/>
                        <a:t>StructType</a:t>
                      </a:r>
                      <a:r>
                        <a:rPr lang="en-US" dirty="0" smtClean="0"/>
                        <a:t> (fields)</a:t>
                      </a:r>
                    </a:p>
                  </a:txBody>
                  <a:tcPr/>
                </a:tc>
              </a:tr>
            </a:tbl>
          </a:graphicData>
        </a:graphic>
      </p:graphicFrame>
    </p:spTree>
    <p:extLst>
      <p:ext uri="{BB962C8B-B14F-4D97-AF65-F5344CB8AC3E}">
        <p14:creationId xmlns="" xmlns:p14="http://schemas.microsoft.com/office/powerpoint/2010/main" val="245652105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433753" y="882981"/>
            <a:ext cx="11430000" cy="4524315"/>
          </a:xfrm>
          <a:prstGeom prst="rect">
            <a:avLst/>
          </a:prstGeom>
        </p:spPr>
        <p:txBody>
          <a:bodyPr wrap="square">
            <a:spAutoFit/>
          </a:bodyPr>
          <a:lstStyle/>
          <a:p>
            <a:r>
              <a:rPr lang="en-US" dirty="0"/>
              <a:t>from </a:t>
            </a:r>
            <a:r>
              <a:rPr lang="en-US" dirty="0" err="1"/>
              <a:t>pyspark.sql.types</a:t>
            </a:r>
            <a:r>
              <a:rPr lang="en-US" dirty="0"/>
              <a:t> import </a:t>
            </a:r>
            <a:r>
              <a:rPr lang="en-US" dirty="0" err="1"/>
              <a:t>StructType,StructField</a:t>
            </a:r>
            <a:r>
              <a:rPr lang="en-US" dirty="0"/>
              <a:t>, </a:t>
            </a:r>
            <a:r>
              <a:rPr lang="en-US" dirty="0" err="1" smtClean="0"/>
              <a:t>StringType</a:t>
            </a:r>
            <a:r>
              <a:rPr lang="en-US" dirty="0"/>
              <a:t>, </a:t>
            </a:r>
            <a:r>
              <a:rPr lang="en-US" dirty="0" err="1"/>
              <a:t>IntegerType</a:t>
            </a:r>
            <a:r>
              <a:rPr lang="en-US" dirty="0"/>
              <a:t>, </a:t>
            </a:r>
            <a:r>
              <a:rPr lang="en-US" dirty="0" err="1"/>
              <a:t>DateType</a:t>
            </a:r>
            <a:endParaRPr lang="en-US" dirty="0"/>
          </a:p>
          <a:p>
            <a:endParaRPr lang="en-US" dirty="0"/>
          </a:p>
          <a:p>
            <a:r>
              <a:rPr lang="en-US" dirty="0" smtClean="0"/>
              <a:t>Ex-1</a:t>
            </a:r>
          </a:p>
          <a:p>
            <a:r>
              <a:rPr lang="en-US" dirty="0" smtClean="0"/>
              <a:t>schema </a:t>
            </a:r>
            <a:r>
              <a:rPr lang="en-US" dirty="0"/>
              <a:t>= </a:t>
            </a:r>
            <a:r>
              <a:rPr lang="en-US" dirty="0" err="1"/>
              <a:t>StructType</a:t>
            </a:r>
            <a:r>
              <a:rPr lang="en-US" dirty="0" smtClean="0"/>
              <a:t>(( </a:t>
            </a:r>
            <a:endParaRPr lang="en-US" dirty="0"/>
          </a:p>
          <a:p>
            <a:r>
              <a:rPr lang="en-US" dirty="0"/>
              <a:t>    </a:t>
            </a:r>
            <a:r>
              <a:rPr lang="en-US" dirty="0" err="1"/>
              <a:t>StructField</a:t>
            </a:r>
            <a:r>
              <a:rPr lang="en-US" dirty="0"/>
              <a:t>("name",</a:t>
            </a:r>
            <a:r>
              <a:rPr lang="en-US" dirty="0" err="1"/>
              <a:t>StringType</a:t>
            </a:r>
            <a:r>
              <a:rPr lang="en-US" dirty="0"/>
              <a:t>(),True), </a:t>
            </a:r>
          </a:p>
          <a:p>
            <a:r>
              <a:rPr lang="en-US" dirty="0"/>
              <a:t>    </a:t>
            </a:r>
            <a:r>
              <a:rPr lang="en-US" dirty="0" err="1"/>
              <a:t>StructField</a:t>
            </a:r>
            <a:r>
              <a:rPr lang="en-US" dirty="0"/>
              <a:t>("id", </a:t>
            </a:r>
            <a:r>
              <a:rPr lang="en-US" dirty="0" err="1"/>
              <a:t>IntegerType</a:t>
            </a:r>
            <a:r>
              <a:rPr lang="en-US" dirty="0"/>
              <a:t>(),True), </a:t>
            </a:r>
          </a:p>
          <a:p>
            <a:r>
              <a:rPr lang="en-US" dirty="0" smtClean="0"/>
              <a:t>))</a:t>
            </a:r>
            <a:endParaRPr lang="en-US" dirty="0"/>
          </a:p>
          <a:p>
            <a:r>
              <a:rPr lang="en-US" dirty="0"/>
              <a:t>  </a:t>
            </a:r>
          </a:p>
          <a:p>
            <a:r>
              <a:rPr lang="en-US" dirty="0"/>
              <a:t>data</a:t>
            </a:r>
            <a:r>
              <a:rPr lang="en-US" dirty="0" smtClean="0"/>
              <a:t>=(("</a:t>
            </a:r>
            <a:r>
              <a:rPr lang="en-US" dirty="0"/>
              <a:t>James",</a:t>
            </a:r>
            <a:r>
              <a:rPr lang="en-US" dirty="0" smtClean="0"/>
              <a:t>1), </a:t>
            </a:r>
            <a:endParaRPr lang="en-US" dirty="0"/>
          </a:p>
          <a:p>
            <a:r>
              <a:rPr lang="en-US" dirty="0"/>
              <a:t>    </a:t>
            </a:r>
            <a:r>
              <a:rPr lang="en-US" dirty="0" smtClean="0"/>
              <a:t>       ("</a:t>
            </a:r>
            <a:r>
              <a:rPr lang="en-US" dirty="0"/>
              <a:t>Robert",</a:t>
            </a:r>
            <a:r>
              <a:rPr lang="en-US" dirty="0" smtClean="0"/>
              <a:t>2), </a:t>
            </a:r>
          </a:p>
          <a:p>
            <a:r>
              <a:rPr lang="en-US" dirty="0"/>
              <a:t> </a:t>
            </a:r>
            <a:r>
              <a:rPr lang="en-US" dirty="0" smtClean="0"/>
              <a:t>          ("</a:t>
            </a:r>
            <a:r>
              <a:rPr lang="en-US" dirty="0"/>
              <a:t>Maria",</a:t>
            </a:r>
            <a:r>
              <a:rPr lang="en-US" dirty="0" smtClean="0"/>
              <a:t>3) </a:t>
            </a:r>
            <a:endParaRPr lang="en-US" dirty="0"/>
          </a:p>
          <a:p>
            <a:r>
              <a:rPr lang="en-US" dirty="0"/>
              <a:t> </a:t>
            </a:r>
            <a:r>
              <a:rPr lang="en-US" dirty="0" smtClean="0"/>
              <a:t>          )</a:t>
            </a:r>
            <a:endParaRPr lang="en-US" dirty="0"/>
          </a:p>
          <a:p>
            <a:endParaRPr lang="en-US" dirty="0"/>
          </a:p>
          <a:p>
            <a:r>
              <a:rPr lang="en-US" dirty="0" err="1" smtClean="0"/>
              <a:t>df</a:t>
            </a:r>
            <a:r>
              <a:rPr lang="en-US" dirty="0" smtClean="0"/>
              <a:t> </a:t>
            </a:r>
            <a:r>
              <a:rPr lang="en-US" dirty="0"/>
              <a:t>= </a:t>
            </a:r>
            <a:r>
              <a:rPr lang="en-US" dirty="0" err="1"/>
              <a:t>spark.createDataFrame</a:t>
            </a:r>
            <a:r>
              <a:rPr lang="en-US" dirty="0"/>
              <a:t>(data=</a:t>
            </a:r>
            <a:r>
              <a:rPr lang="en-US" dirty="0" err="1"/>
              <a:t>data,schema</a:t>
            </a:r>
            <a:r>
              <a:rPr lang="en-US" dirty="0"/>
              <a:t>=schema)</a:t>
            </a:r>
          </a:p>
          <a:p>
            <a:r>
              <a:rPr lang="en-US" dirty="0" err="1" smtClean="0"/>
              <a:t>df.printSchema</a:t>
            </a:r>
            <a:r>
              <a:rPr lang="en-US" dirty="0"/>
              <a:t>()</a:t>
            </a:r>
          </a:p>
          <a:p>
            <a:r>
              <a:rPr lang="en-US" dirty="0" err="1" smtClean="0"/>
              <a:t>df.show</a:t>
            </a:r>
            <a:r>
              <a:rPr lang="en-US" dirty="0" smtClean="0"/>
              <a:t>(truncate=False</a:t>
            </a:r>
            <a:r>
              <a:rPr lang="en-US" dirty="0"/>
              <a:t>) </a:t>
            </a:r>
            <a:r>
              <a:rPr lang="en-US" dirty="0" smtClean="0"/>
              <a:t> </a:t>
            </a:r>
            <a:endParaRPr lang="en-US" dirty="0"/>
          </a:p>
        </p:txBody>
      </p:sp>
    </p:spTree>
    <p:extLst>
      <p:ext uri="{BB962C8B-B14F-4D97-AF65-F5344CB8AC3E}">
        <p14:creationId xmlns="" xmlns:p14="http://schemas.microsoft.com/office/powerpoint/2010/main" val="3149125609"/>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11430000" cy="5909310"/>
          </a:xfrm>
          <a:prstGeom prst="rect">
            <a:avLst/>
          </a:prstGeom>
        </p:spPr>
        <p:txBody>
          <a:bodyPr wrap="square">
            <a:spAutoFit/>
          </a:bodyPr>
          <a:lstStyle/>
          <a:p>
            <a:r>
              <a:rPr lang="en-US" dirty="0" smtClean="0"/>
              <a:t>Ex-2 (Map Types)</a:t>
            </a:r>
          </a:p>
          <a:p>
            <a:r>
              <a:rPr lang="en-US" dirty="0"/>
              <a:t>s</a:t>
            </a:r>
            <a:r>
              <a:rPr lang="en-US" dirty="0" smtClean="0"/>
              <a:t>chema=</a:t>
            </a:r>
            <a:r>
              <a:rPr lang="en-US" dirty="0" err="1" smtClean="0"/>
              <a:t>MapType</a:t>
            </a:r>
            <a:r>
              <a:rPr lang="en-US" dirty="0" smtClean="0"/>
              <a:t>(</a:t>
            </a:r>
            <a:r>
              <a:rPr lang="en-US" dirty="0" err="1" smtClean="0"/>
              <a:t>StringType</a:t>
            </a:r>
            <a:r>
              <a:rPr lang="en-US" dirty="0"/>
              <a:t>(),</a:t>
            </a:r>
            <a:r>
              <a:rPr lang="en-US" dirty="0" err="1"/>
              <a:t>StringType</a:t>
            </a:r>
            <a:r>
              <a:rPr lang="en-US" dirty="0"/>
              <a:t>())</a:t>
            </a:r>
            <a:endParaRPr lang="en-US" dirty="0" smtClean="0"/>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('properties', </a:t>
            </a:r>
            <a:r>
              <a:rPr lang="en-US" dirty="0" err="1"/>
              <a:t>MapType</a:t>
            </a:r>
            <a:r>
              <a:rPr lang="en-US" dirty="0"/>
              <a:t>(</a:t>
            </a:r>
            <a:r>
              <a:rPr lang="en-US" dirty="0" err="1"/>
              <a:t>StringType</a:t>
            </a:r>
            <a:r>
              <a:rPr lang="en-US" dirty="0"/>
              <a:t>(),</a:t>
            </a:r>
            <a:r>
              <a:rPr lang="en-US" dirty="0" err="1"/>
              <a:t>StringType</a:t>
            </a:r>
            <a:r>
              <a:rPr lang="en-US" dirty="0"/>
              <a:t>()),True)</a:t>
            </a:r>
          </a:p>
          <a:p>
            <a:r>
              <a:rPr lang="en-US" dirty="0" smtClean="0"/>
              <a:t>))</a:t>
            </a:r>
            <a:endParaRPr lang="en-US" dirty="0"/>
          </a:p>
          <a:p>
            <a:endParaRPr lang="en-US" dirty="0" smtClean="0"/>
          </a:p>
          <a:p>
            <a:r>
              <a:rPr lang="en-US" dirty="0" smtClean="0"/>
              <a:t>d = (   ('James',{'</a:t>
            </a:r>
            <a:r>
              <a:rPr lang="en-US" dirty="0" err="1" smtClean="0"/>
              <a:t>hair':'black','eye':'brown</a:t>
            </a:r>
            <a:r>
              <a:rPr lang="en-US" dirty="0" smtClean="0"/>
              <a:t>'}),</a:t>
            </a:r>
          </a:p>
          <a:p>
            <a:r>
              <a:rPr lang="en-US" dirty="0" smtClean="0"/>
              <a:t>        </a:t>
            </a:r>
            <a:r>
              <a:rPr lang="en-US" dirty="0"/>
              <a:t>('Michael',{'</a:t>
            </a:r>
            <a:r>
              <a:rPr lang="en-US" dirty="0" err="1"/>
              <a:t>hair':'brown','eye':None</a:t>
            </a:r>
            <a:r>
              <a:rPr lang="en-US" dirty="0"/>
              <a:t>}),</a:t>
            </a:r>
          </a:p>
          <a:p>
            <a:r>
              <a:rPr lang="en-US" dirty="0"/>
              <a:t>        ('Robert',{'</a:t>
            </a:r>
            <a:r>
              <a:rPr lang="en-US" dirty="0" err="1"/>
              <a:t>hair':'red','eye':'black</a:t>
            </a:r>
            <a:r>
              <a:rPr lang="en-US" dirty="0"/>
              <a:t>'})</a:t>
            </a:r>
          </a:p>
          <a:p>
            <a:r>
              <a:rPr lang="en-US" dirty="0"/>
              <a:t>    </a:t>
            </a:r>
            <a:r>
              <a:rPr lang="en-US" dirty="0" smtClean="0"/>
              <a:t>)</a:t>
            </a:r>
            <a:endParaRPr lang="en-US" dirty="0"/>
          </a:p>
          <a:p>
            <a:r>
              <a:rPr lang="en-US" dirty="0" err="1" smtClean="0"/>
              <a:t>df_map</a:t>
            </a:r>
            <a:r>
              <a:rPr lang="en-US" dirty="0" smtClean="0"/>
              <a:t>= </a:t>
            </a:r>
            <a:r>
              <a:rPr lang="en-US" dirty="0" err="1"/>
              <a:t>spark.createDataFrame</a:t>
            </a:r>
            <a:r>
              <a:rPr lang="en-US" dirty="0"/>
              <a:t>(data=d, schema = schema)</a:t>
            </a:r>
          </a:p>
          <a:p>
            <a:r>
              <a:rPr lang="en-US" dirty="0" err="1"/>
              <a:t>df_map.printSchema</a:t>
            </a:r>
            <a:r>
              <a:rPr lang="en-US" dirty="0"/>
              <a:t>()</a:t>
            </a:r>
          </a:p>
          <a:p>
            <a:r>
              <a:rPr lang="en-US" dirty="0" err="1"/>
              <a:t>df_map.show</a:t>
            </a:r>
            <a:r>
              <a:rPr lang="en-US" dirty="0"/>
              <a:t>(truncate=False</a:t>
            </a:r>
            <a:r>
              <a:rPr lang="en-US" dirty="0" smtClean="0"/>
              <a:t>)</a:t>
            </a:r>
          </a:p>
          <a:p>
            <a:r>
              <a:rPr lang="en-US" dirty="0" err="1" smtClean="0"/>
              <a:t>df_map.select</a:t>
            </a:r>
            <a:r>
              <a:rPr lang="en-US" dirty="0" smtClean="0"/>
              <a:t>(</a:t>
            </a:r>
            <a:r>
              <a:rPr lang="en-US" dirty="0" err="1" smtClean="0"/>
              <a:t>df_map.properties</a:t>
            </a:r>
            <a:r>
              <a:rPr lang="en-US" dirty="0" smtClean="0"/>
              <a:t>).show(</a:t>
            </a:r>
            <a:r>
              <a:rPr lang="en-US" dirty="0"/>
              <a:t>truncate=False</a:t>
            </a:r>
            <a:r>
              <a:rPr lang="en-US" dirty="0" smtClean="0"/>
              <a:t>)</a:t>
            </a:r>
            <a:r>
              <a:rPr lang="en-US" dirty="0"/>
              <a:t> </a:t>
            </a:r>
            <a:endParaRPr lang="en-US" dirty="0" smtClean="0"/>
          </a:p>
          <a:p>
            <a:r>
              <a:rPr lang="en-US" dirty="0" err="1" smtClean="0"/>
              <a:t>df_map.select</a:t>
            </a:r>
            <a:r>
              <a:rPr lang="en-US" dirty="0" smtClean="0"/>
              <a:t>(</a:t>
            </a:r>
            <a:r>
              <a:rPr lang="en-US" dirty="0" err="1" smtClean="0"/>
              <a:t>df_map.properties</a:t>
            </a:r>
            <a:r>
              <a:rPr lang="en-US" dirty="0" smtClean="0"/>
              <a:t>[‘eye’]).</a:t>
            </a:r>
            <a:r>
              <a:rPr lang="en-US" dirty="0"/>
              <a:t>show(truncate=False)</a:t>
            </a:r>
          </a:p>
          <a:p>
            <a:endParaRPr lang="en-US" dirty="0" smtClean="0"/>
          </a:p>
          <a:p>
            <a:endParaRPr lang="en-US" dirty="0"/>
          </a:p>
          <a:p>
            <a:endParaRPr lang="en-US" dirty="0" smtClean="0"/>
          </a:p>
          <a:p>
            <a:endParaRPr lang="en-US" dirty="0"/>
          </a:p>
        </p:txBody>
      </p:sp>
    </p:spTree>
    <p:extLst>
      <p:ext uri="{BB962C8B-B14F-4D97-AF65-F5344CB8AC3E}">
        <p14:creationId xmlns="" xmlns:p14="http://schemas.microsoft.com/office/powerpoint/2010/main" val="261062281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r>
              <a:rPr lang="en-US" dirty="0" smtClean="0"/>
              <a:t/>
            </a:r>
            <a:br>
              <a:rPr lang="en-US" dirty="0" smtClean="0"/>
            </a:br>
            <a:endParaRPr lang="en-US" dirty="0"/>
          </a:p>
        </p:txBody>
      </p:sp>
      <p:sp>
        <p:nvSpPr>
          <p:cNvPr id="7" name="Rectangle 6"/>
          <p:cNvSpPr/>
          <p:nvPr/>
        </p:nvSpPr>
        <p:spPr>
          <a:xfrm>
            <a:off x="621323" y="836089"/>
            <a:ext cx="7898733" cy="4524315"/>
          </a:xfrm>
          <a:prstGeom prst="rect">
            <a:avLst/>
          </a:prstGeom>
        </p:spPr>
        <p:txBody>
          <a:bodyPr wrap="square">
            <a:spAutoFit/>
          </a:bodyPr>
          <a:lstStyle/>
          <a:p>
            <a:r>
              <a:rPr lang="en-US" dirty="0" smtClean="0"/>
              <a:t>Ex-3 (Array Types)</a:t>
            </a:r>
          </a:p>
          <a:p>
            <a:r>
              <a:rPr lang="en-US" dirty="0" smtClean="0"/>
              <a:t>schema=</a:t>
            </a:r>
            <a:r>
              <a:rPr lang="en-US" dirty="0" err="1" smtClean="0"/>
              <a:t>ArrayType</a:t>
            </a:r>
            <a:r>
              <a:rPr lang="en-US" dirty="0" smtClean="0"/>
              <a:t>(</a:t>
            </a:r>
            <a:r>
              <a:rPr lang="en-US" dirty="0" err="1" smtClean="0"/>
              <a:t>IntegerType</a:t>
            </a:r>
            <a:r>
              <a:rPr lang="en-US" dirty="0"/>
              <a:t>())</a:t>
            </a:r>
          </a:p>
          <a:p>
            <a:endParaRPr lang="en-US" dirty="0" smtClean="0"/>
          </a:p>
          <a:p>
            <a:r>
              <a:rPr lang="en-US" dirty="0" smtClean="0"/>
              <a:t>schema </a:t>
            </a:r>
            <a:r>
              <a:rPr lang="en-US" dirty="0"/>
              <a:t>= </a:t>
            </a:r>
            <a:r>
              <a:rPr lang="en-US" dirty="0" err="1"/>
              <a:t>StructType</a:t>
            </a:r>
            <a:r>
              <a:rPr lang="en-US" dirty="0" smtClean="0"/>
              <a:t>((</a:t>
            </a:r>
            <a:endParaRPr lang="en-US" dirty="0"/>
          </a:p>
          <a:p>
            <a:r>
              <a:rPr lang="en-US" dirty="0"/>
              <a:t>    </a:t>
            </a:r>
            <a:r>
              <a:rPr lang="en-US" dirty="0" err="1"/>
              <a:t>StructField</a:t>
            </a:r>
            <a:r>
              <a:rPr lang="en-US" dirty="0"/>
              <a:t>('name', </a:t>
            </a:r>
            <a:r>
              <a:rPr lang="en-US" dirty="0" err="1"/>
              <a:t>StringType</a:t>
            </a:r>
            <a:r>
              <a:rPr lang="en-US" dirty="0"/>
              <a:t>(), True),</a:t>
            </a:r>
          </a:p>
          <a:p>
            <a:r>
              <a:rPr lang="en-US" dirty="0"/>
              <a:t>    </a:t>
            </a:r>
            <a:r>
              <a:rPr lang="en-US" dirty="0" err="1" smtClean="0"/>
              <a:t>StructField</a:t>
            </a:r>
            <a:r>
              <a:rPr lang="en-US" dirty="0" smtClean="0"/>
              <a:t>(</a:t>
            </a:r>
            <a:r>
              <a:rPr lang="en-US" dirty="0"/>
              <a:t>'</a:t>
            </a:r>
            <a:r>
              <a:rPr lang="en-US" dirty="0" err="1" smtClean="0"/>
              <a:t>mobileNumbers</a:t>
            </a:r>
            <a:r>
              <a:rPr lang="en-US" dirty="0" smtClean="0"/>
              <a:t>', </a:t>
            </a:r>
            <a:r>
              <a:rPr lang="en-US" dirty="0" err="1" smtClean="0"/>
              <a:t>ArrayType</a:t>
            </a:r>
            <a:r>
              <a:rPr lang="en-US" dirty="0" smtClean="0"/>
              <a:t>(</a:t>
            </a:r>
            <a:r>
              <a:rPr lang="en-US" dirty="0" err="1" smtClean="0"/>
              <a:t>IntegerType</a:t>
            </a:r>
            <a:r>
              <a:rPr lang="en-US" dirty="0" smtClean="0"/>
              <a:t>()),True</a:t>
            </a:r>
            <a:r>
              <a:rPr lang="en-US" dirty="0"/>
              <a:t>)</a:t>
            </a:r>
          </a:p>
          <a:p>
            <a:r>
              <a:rPr lang="en-US" dirty="0" smtClean="0"/>
              <a:t>))</a:t>
            </a:r>
            <a:endParaRPr lang="en-US" dirty="0"/>
          </a:p>
          <a:p>
            <a:endParaRPr lang="en-US" dirty="0"/>
          </a:p>
          <a:p>
            <a:r>
              <a:rPr lang="en-US" dirty="0"/>
              <a:t>d = </a:t>
            </a:r>
            <a:r>
              <a:rPr lang="en-US" dirty="0" smtClean="0"/>
              <a:t>(   </a:t>
            </a:r>
            <a:r>
              <a:rPr lang="en-US" dirty="0"/>
              <a:t>('James</a:t>
            </a:r>
            <a:r>
              <a:rPr lang="en-US" dirty="0" smtClean="0"/>
              <a:t>',(123,456,789)),</a:t>
            </a:r>
            <a:endParaRPr lang="en-US" dirty="0"/>
          </a:p>
          <a:p>
            <a:r>
              <a:rPr lang="en-US" dirty="0"/>
              <a:t>        ('Michael</a:t>
            </a:r>
            <a:r>
              <a:rPr lang="en-US" dirty="0" smtClean="0"/>
              <a:t>',(234,456,678)),</a:t>
            </a:r>
            <a:endParaRPr lang="en-US" dirty="0"/>
          </a:p>
          <a:p>
            <a:r>
              <a:rPr lang="en-US" dirty="0"/>
              <a:t>        ('Robert</a:t>
            </a:r>
            <a:r>
              <a:rPr lang="en-US" dirty="0" smtClean="0"/>
              <a:t>',(168,89,190))</a:t>
            </a:r>
            <a:endParaRPr lang="en-US" dirty="0"/>
          </a:p>
          <a:p>
            <a:r>
              <a:rPr lang="en-US" dirty="0"/>
              <a:t>    </a:t>
            </a:r>
            <a:r>
              <a:rPr lang="en-US" dirty="0" smtClean="0"/>
              <a:t>)</a:t>
            </a:r>
            <a:endParaRPr lang="en-US" dirty="0"/>
          </a:p>
          <a:p>
            <a:r>
              <a:rPr lang="en-US" dirty="0" err="1"/>
              <a:t>d</a:t>
            </a:r>
            <a:r>
              <a:rPr lang="en-US" dirty="0" err="1" smtClean="0"/>
              <a:t>f_arr</a:t>
            </a:r>
            <a:r>
              <a:rPr lang="en-US" dirty="0" smtClean="0"/>
              <a:t> </a:t>
            </a:r>
            <a:r>
              <a:rPr lang="en-US" dirty="0"/>
              <a:t>= </a:t>
            </a:r>
            <a:r>
              <a:rPr lang="en-US" dirty="0" err="1"/>
              <a:t>spark.createDataFrame</a:t>
            </a:r>
            <a:r>
              <a:rPr lang="en-US" dirty="0"/>
              <a:t>(data=d, schema = schema)</a:t>
            </a:r>
          </a:p>
          <a:p>
            <a:r>
              <a:rPr lang="en-US" dirty="0" err="1"/>
              <a:t>df_arr.printSchema</a:t>
            </a:r>
            <a:r>
              <a:rPr lang="en-US" dirty="0"/>
              <a:t>()</a:t>
            </a:r>
          </a:p>
          <a:p>
            <a:r>
              <a:rPr lang="en-US" dirty="0" err="1"/>
              <a:t>df_arr.show</a:t>
            </a:r>
            <a:r>
              <a:rPr lang="en-US" dirty="0"/>
              <a:t>(truncate=False</a:t>
            </a:r>
            <a:r>
              <a:rPr lang="en-US" dirty="0" smtClean="0"/>
              <a:t>)</a:t>
            </a:r>
          </a:p>
          <a:p>
            <a:r>
              <a:rPr lang="en-US" dirty="0" err="1" smtClean="0"/>
              <a:t>df_arr.select</a:t>
            </a:r>
            <a:r>
              <a:rPr lang="en-US" dirty="0" smtClean="0"/>
              <a:t>(</a:t>
            </a:r>
            <a:r>
              <a:rPr lang="en-US" dirty="0" err="1" smtClean="0"/>
              <a:t>df_arr.mobileNumbers</a:t>
            </a:r>
            <a:r>
              <a:rPr lang="en-US" dirty="0" smtClean="0"/>
              <a:t>[1</a:t>
            </a:r>
            <a:r>
              <a:rPr lang="en-US" dirty="0"/>
              <a:t>]</a:t>
            </a:r>
            <a:r>
              <a:rPr lang="en-US" dirty="0" smtClean="0"/>
              <a:t>).show()</a:t>
            </a:r>
            <a:endParaRPr lang="en-US" dirty="0"/>
          </a:p>
        </p:txBody>
      </p:sp>
    </p:spTree>
    <p:extLst>
      <p:ext uri="{BB962C8B-B14F-4D97-AF65-F5344CB8AC3E}">
        <p14:creationId xmlns="" xmlns:p14="http://schemas.microsoft.com/office/powerpoint/2010/main" val="211976881"/>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691662" y="1113692"/>
            <a:ext cx="5403723" cy="2308324"/>
          </a:xfrm>
          <a:prstGeom prst="rect">
            <a:avLst/>
          </a:prstGeom>
          <a:noFill/>
        </p:spPr>
        <p:txBody>
          <a:bodyPr wrap="none" rtlCol="0">
            <a:spAutoFit/>
          </a:bodyPr>
          <a:lstStyle/>
          <a:p>
            <a:r>
              <a:rPr lang="en-US" dirty="0" smtClean="0"/>
              <a:t>What we have been so far ? </a:t>
            </a:r>
            <a:r>
              <a:rPr lang="en-US" dirty="0" smtClean="0">
                <a:sym typeface="Wingdings" panose="05000000000000000000" pitchFamily="2" charset="2"/>
              </a:rPr>
              <a:t> Aliases used in Spark </a:t>
            </a:r>
            <a:r>
              <a:rPr lang="en-US" dirty="0" err="1" smtClean="0">
                <a:sym typeface="Wingdings" panose="05000000000000000000" pitchFamily="2" charset="2"/>
              </a:rPr>
              <a:t>Sql</a:t>
            </a:r>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For Ex- </a:t>
            </a:r>
          </a:p>
          <a:p>
            <a:r>
              <a:rPr lang="en-US" dirty="0" err="1" smtClean="0">
                <a:sym typeface="Wingdings" panose="05000000000000000000" pitchFamily="2" charset="2"/>
              </a:rPr>
              <a:t>IntegerType</a:t>
            </a:r>
            <a:r>
              <a:rPr lang="en-US" dirty="0" smtClean="0">
                <a:sym typeface="Wingdings" panose="05000000000000000000" pitchFamily="2" charset="2"/>
              </a:rPr>
              <a:t>  </a:t>
            </a:r>
            <a:r>
              <a:rPr lang="en-US" dirty="0" err="1" smtClean="0">
                <a:sym typeface="Wingdings" panose="05000000000000000000" pitchFamily="2" charset="2"/>
              </a:rPr>
              <a:t>int</a:t>
            </a:r>
            <a:r>
              <a:rPr lang="en-US" dirty="0" smtClean="0">
                <a:sym typeface="Wingdings" panose="05000000000000000000" pitchFamily="2" charset="2"/>
              </a:rPr>
              <a:t>, integer</a:t>
            </a:r>
          </a:p>
          <a:p>
            <a:r>
              <a:rPr lang="en-US" dirty="0" err="1" smtClean="0">
                <a:sym typeface="Wingdings" panose="05000000000000000000" pitchFamily="2" charset="2"/>
              </a:rPr>
              <a:t>StringType</a:t>
            </a:r>
            <a:r>
              <a:rPr lang="en-US" dirty="0" smtClean="0">
                <a:sym typeface="Wingdings" panose="05000000000000000000" pitchFamily="2" charset="2"/>
              </a:rPr>
              <a:t> string</a:t>
            </a:r>
            <a:endParaRPr lang="en-US" dirty="0">
              <a:sym typeface="Wingdings" panose="05000000000000000000" pitchFamily="2" charset="2"/>
            </a:endParaRPr>
          </a:p>
          <a:p>
            <a:r>
              <a:rPr lang="en-US" dirty="0" err="1" smtClean="0">
                <a:sym typeface="Wingdings" panose="05000000000000000000" pitchFamily="2" charset="2"/>
              </a:rPr>
              <a:t>BooleanType</a:t>
            </a:r>
            <a:r>
              <a:rPr lang="en-US" dirty="0" smtClean="0">
                <a:sym typeface="Wingdings" panose="05000000000000000000" pitchFamily="2" charset="2"/>
              </a:rPr>
              <a:t> </a:t>
            </a:r>
            <a:r>
              <a:rPr lang="en-US" dirty="0" err="1" smtClean="0">
                <a:sym typeface="Wingdings" panose="05000000000000000000" pitchFamily="2" charset="2"/>
              </a:rPr>
              <a:t>boolean</a:t>
            </a:r>
            <a:endParaRPr lang="en-US" dirty="0"/>
          </a:p>
          <a:p>
            <a:r>
              <a:rPr lang="en-US" dirty="0" smtClean="0"/>
              <a:t/>
            </a:r>
            <a:br>
              <a:rPr lang="en-US" dirty="0" smtClean="0"/>
            </a:br>
            <a:endParaRPr lang="en-US" dirty="0"/>
          </a:p>
        </p:txBody>
      </p:sp>
    </p:spTree>
    <p:extLst>
      <p:ext uri="{BB962C8B-B14F-4D97-AF65-F5344CB8AC3E}">
        <p14:creationId xmlns="" xmlns:p14="http://schemas.microsoft.com/office/powerpoint/2010/main" val="412229791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Supported Data Types:</a:t>
            </a:r>
            <a:endParaRPr lang="en-US" sz="4000" dirty="0"/>
          </a:p>
        </p:txBody>
      </p:sp>
      <p:sp>
        <p:nvSpPr>
          <p:cNvPr id="3" name="TextBox 2"/>
          <p:cNvSpPr txBox="1"/>
          <p:nvPr/>
        </p:nvSpPr>
        <p:spPr>
          <a:xfrm>
            <a:off x="353910" y="784178"/>
            <a:ext cx="7831016" cy="5909310"/>
          </a:xfrm>
          <a:prstGeom prst="rect">
            <a:avLst/>
          </a:prstGeom>
          <a:noFill/>
        </p:spPr>
        <p:txBody>
          <a:bodyPr wrap="square" rtlCol="0">
            <a:spAutoFit/>
          </a:bodyPr>
          <a:lstStyle/>
          <a:p>
            <a:r>
              <a:rPr lang="en-US" b="1" dirty="0" smtClean="0"/>
              <a:t>Special Values:</a:t>
            </a:r>
          </a:p>
          <a:p>
            <a:pPr marL="285750" indent="-285750">
              <a:buFont typeface="Arial" panose="020B0604020202020204" pitchFamily="34" charset="0"/>
              <a:buChar char="•"/>
            </a:pPr>
            <a:r>
              <a:rPr lang="en-US" b="1" dirty="0" smtClean="0"/>
              <a:t> </a:t>
            </a:r>
            <a:r>
              <a:rPr lang="en-US" dirty="0" smtClean="0"/>
              <a:t>None (Null)</a:t>
            </a:r>
          </a:p>
          <a:p>
            <a:endParaRPr lang="en-US" dirty="0" smtClean="0"/>
          </a:p>
          <a:p>
            <a:pPr marL="285750" indent="-285750">
              <a:buFont typeface="Arial" panose="020B0604020202020204" pitchFamily="34" charset="0"/>
              <a:buChar char="•"/>
            </a:pPr>
            <a:r>
              <a:rPr lang="en-US" dirty="0" smtClean="0"/>
              <a:t> </a:t>
            </a:r>
            <a:r>
              <a:rPr lang="en-US" dirty="0" err="1" smtClean="0"/>
              <a:t>Inf</a:t>
            </a:r>
            <a:r>
              <a:rPr lang="en-US" dirty="0" smtClean="0"/>
              <a:t>, -</a:t>
            </a:r>
            <a:r>
              <a:rPr lang="en-US" dirty="0" err="1" smtClean="0"/>
              <a:t>Inf</a:t>
            </a:r>
            <a:r>
              <a:rPr lang="en-US" dirty="0">
                <a:sym typeface="Wingdings" panose="05000000000000000000" pitchFamily="2" charset="2"/>
              </a:rPr>
              <a:t> </a:t>
            </a:r>
            <a:r>
              <a:rPr lang="en-US" dirty="0" smtClean="0">
                <a:sym typeface="Wingdings" panose="05000000000000000000" pitchFamily="2" charset="2"/>
              </a:rPr>
              <a:t>(</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smtClean="0">
                <a:sym typeface="Wingdings" panose="05000000000000000000" pitchFamily="2" charset="2"/>
              </a:rPr>
              <a:t>DoubleType</a:t>
            </a:r>
            <a:r>
              <a:rPr lang="en-US" dirty="0" smtClean="0">
                <a:sym typeface="Wingdings" panose="05000000000000000000" pitchFamily="2" charset="2"/>
              </a:rPr>
              <a:t>. Infinity)</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a:t>
            </a:r>
            <a:r>
              <a:rPr lang="en-US" dirty="0" err="1" smtClean="0">
                <a:sym typeface="Wingdings" panose="05000000000000000000" pitchFamily="2" charset="2"/>
              </a:rPr>
              <a:t>FloatType</a:t>
            </a:r>
            <a:r>
              <a:rPr lang="en-US" dirty="0" smtClean="0">
                <a:sym typeface="Wingdings" panose="05000000000000000000" pitchFamily="2" charset="2"/>
              </a:rPr>
              <a:t> or </a:t>
            </a:r>
            <a:r>
              <a:rPr lang="en-US" dirty="0" err="1">
                <a:sym typeface="Wingdings" panose="05000000000000000000" pitchFamily="2" charset="2"/>
              </a:rPr>
              <a:t>DoubleType</a:t>
            </a:r>
            <a:r>
              <a:rPr lang="en-US" dirty="0" smtClean="0">
                <a:sym typeface="Wingdings" panose="05000000000000000000" pitchFamily="2" charset="2"/>
              </a:rPr>
              <a:t>. Non a Number)</a:t>
            </a: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NaN</a:t>
            </a:r>
            <a:r>
              <a:rPr lang="en-US" dirty="0" smtClean="0">
                <a:sym typeface="Wingdings" panose="05000000000000000000" pitchFamily="2" charset="2"/>
              </a:rPr>
              <a:t> = </a:t>
            </a:r>
            <a:r>
              <a:rPr lang="en-US" dirty="0" err="1" smtClean="0">
                <a:sym typeface="Wingdings" panose="05000000000000000000" pitchFamily="2" charset="2"/>
              </a:rPr>
              <a:t>NaN</a:t>
            </a:r>
            <a:r>
              <a:rPr lang="en-US" dirty="0" smtClean="0">
                <a:sym typeface="Wingdings" panose="05000000000000000000" pitchFamily="2" charset="2"/>
              </a:rPr>
              <a:t> returns True.</a:t>
            </a:r>
          </a:p>
          <a:p>
            <a:r>
              <a:rPr lang="en-US" dirty="0">
                <a:sym typeface="Wingdings" panose="05000000000000000000" pitchFamily="2" charset="2"/>
              </a:rPr>
              <a:t> </a:t>
            </a:r>
            <a:r>
              <a:rPr lang="en-US" dirty="0" smtClean="0">
                <a:sym typeface="Wingdings" panose="05000000000000000000" pitchFamily="2" charset="2"/>
              </a:rPr>
              <a:t>       In aggregations, all </a:t>
            </a:r>
            <a:r>
              <a:rPr lang="en-US" dirty="0" err="1" smtClean="0">
                <a:sym typeface="Wingdings" panose="05000000000000000000" pitchFamily="2" charset="2"/>
              </a:rPr>
              <a:t>NaN</a:t>
            </a:r>
            <a:r>
              <a:rPr lang="en-US" dirty="0" smtClean="0">
                <a:sym typeface="Wingdings" panose="05000000000000000000" pitchFamily="2" charset="2"/>
              </a:rPr>
              <a:t> values are grouped together.</a:t>
            </a:r>
          </a:p>
          <a:p>
            <a:r>
              <a:rPr lang="en-US" dirty="0">
                <a:sym typeface="Wingdings" panose="05000000000000000000" pitchFamily="2" charset="2"/>
              </a:rPr>
              <a:t> </a:t>
            </a:r>
            <a:r>
              <a:rPr lang="en-US" dirty="0" smtClean="0">
                <a:sym typeface="Wingdings" panose="05000000000000000000" pitchFamily="2" charset="2"/>
              </a:rPr>
              <a:t>       Ex </a:t>
            </a:r>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SELECT float(</a:t>
            </a:r>
            <a:r>
              <a:rPr lang="en-US" dirty="0" smtClean="0">
                <a:sym typeface="Wingdings" panose="05000000000000000000" pitchFamily="2" charset="2"/>
              </a:rPr>
              <a:t>'</a:t>
            </a:r>
            <a:r>
              <a:rPr lang="en-US" dirty="0" err="1" smtClean="0">
                <a:sym typeface="Wingdings" panose="05000000000000000000" pitchFamily="2" charset="2"/>
              </a:rPr>
              <a:t>NaN</a:t>
            </a:r>
            <a:r>
              <a:rPr lang="en-US" dirty="0" smtClean="0">
                <a:sym typeface="Wingdings" panose="05000000000000000000" pitchFamily="2" charset="2"/>
              </a:rPr>
              <a:t>') </a:t>
            </a:r>
            <a:r>
              <a:rPr lang="en-US" dirty="0">
                <a:sym typeface="Wingdings" panose="05000000000000000000" pitchFamily="2" charset="2"/>
              </a:rPr>
              <a:t>AS col """).show()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a:sym typeface="Wingdings" panose="05000000000000000000" pitchFamily="2" charset="2"/>
              </a:rPr>
              <a:t>(""" SELECT double('</a:t>
            </a:r>
            <a:r>
              <a:rPr lang="en-US" dirty="0" err="1">
                <a:sym typeface="Wingdings" panose="05000000000000000000" pitchFamily="2" charset="2"/>
              </a:rPr>
              <a:t>NaN</a:t>
            </a:r>
            <a:r>
              <a:rPr lang="en-US" dirty="0">
                <a:sym typeface="Wingdings" panose="05000000000000000000" pitchFamily="2" charset="2"/>
              </a:rPr>
              <a:t>') = double('</a:t>
            </a:r>
            <a:r>
              <a:rPr lang="en-US" dirty="0" err="1">
                <a:sym typeface="Wingdings" panose="05000000000000000000" pitchFamily="2" charset="2"/>
              </a:rPr>
              <a:t>NaN</a:t>
            </a:r>
            <a:r>
              <a:rPr lang="en-US" dirty="0">
                <a:sym typeface="Wingdings" panose="05000000000000000000" pitchFamily="2" charset="2"/>
              </a:rPr>
              <a:t>') AS col """).show</a:t>
            </a:r>
            <a:r>
              <a:rPr lang="en-US" dirty="0" smtClean="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 </a:t>
            </a:r>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CREATE TABLE test (c1 </a:t>
            </a:r>
            <a:r>
              <a:rPr lang="en-US" dirty="0" err="1">
                <a:sym typeface="Wingdings" panose="05000000000000000000" pitchFamily="2" charset="2"/>
              </a:rPr>
              <a:t>int</a:t>
            </a:r>
            <a:r>
              <a:rPr lang="en-US" dirty="0">
                <a:sym typeface="Wingdings" panose="05000000000000000000" pitchFamily="2" charset="2"/>
              </a:rPr>
              <a:t>, c2 double)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(1, double(10))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(2, </a:t>
            </a:r>
            <a:r>
              <a:rPr lang="en-US" dirty="0">
                <a:sym typeface="Wingdings" panose="05000000000000000000" pitchFamily="2" charset="2"/>
              </a:rPr>
              <a:t>double(10</a:t>
            </a:r>
            <a:r>
              <a:rPr lang="en-US" dirty="0" smtClean="0">
                <a:sym typeface="Wingdings" panose="05000000000000000000" pitchFamily="2" charset="2"/>
              </a:rPr>
              <a:t>)) """)</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(3,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(4,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  </a:t>
            </a:r>
            <a:endParaRPr lang="en-US" dirty="0" smtClean="0">
              <a:sym typeface="Wingdings" panose="05000000000000000000" pitchFamily="2" charset="2"/>
            </a:endParaRPr>
          </a:p>
          <a:p>
            <a:r>
              <a:rPr lang="en-US" dirty="0" smtClean="0">
                <a:sym typeface="Wingdings" panose="05000000000000000000" pitchFamily="2" charset="2"/>
              </a:rPr>
              <a:t>                </a:t>
            </a:r>
            <a:r>
              <a:rPr lang="en-US" dirty="0" err="1" smtClean="0">
                <a:sym typeface="Wingdings" panose="05000000000000000000" pitchFamily="2" charset="2"/>
              </a:rPr>
              <a:t>spark.sql</a:t>
            </a:r>
            <a:r>
              <a:rPr lang="en-US" dirty="0" smtClean="0">
                <a:sym typeface="Wingdings" panose="05000000000000000000" pitchFamily="2" charset="2"/>
              </a:rPr>
              <a:t> </a:t>
            </a:r>
            <a:r>
              <a:rPr lang="en-US" dirty="0">
                <a:sym typeface="Wingdings" panose="05000000000000000000" pitchFamily="2" charset="2"/>
              </a:rPr>
              <a:t>(""" INSERT INTO test VALUES </a:t>
            </a:r>
            <a:r>
              <a:rPr lang="en-US" dirty="0" smtClean="0">
                <a:sym typeface="Wingdings" panose="05000000000000000000" pitchFamily="2" charset="2"/>
              </a:rPr>
              <a:t>(5, </a:t>
            </a:r>
            <a:r>
              <a:rPr lang="en-US" dirty="0">
                <a:sym typeface="Wingdings" panose="05000000000000000000" pitchFamily="2" charset="2"/>
              </a:rPr>
              <a:t>double('</a:t>
            </a:r>
            <a:r>
              <a:rPr lang="en-US" dirty="0" err="1">
                <a:sym typeface="Wingdings" panose="05000000000000000000" pitchFamily="2" charset="2"/>
              </a:rPr>
              <a:t>NaN</a:t>
            </a:r>
            <a:r>
              <a:rPr lang="en-US" dirty="0">
                <a:sym typeface="Wingdings" panose="05000000000000000000" pitchFamily="2" charset="2"/>
              </a:rPr>
              <a:t>')) </a:t>
            </a:r>
            <a:r>
              <a:rPr lang="en-US" dirty="0" smtClean="0">
                <a:sym typeface="Wingdings" panose="05000000000000000000" pitchFamily="2" charset="2"/>
              </a:rPr>
              <a:t>""")</a:t>
            </a:r>
          </a:p>
          <a:p>
            <a:r>
              <a:rPr lang="en-US" dirty="0" smtClean="0"/>
              <a:t>                </a:t>
            </a:r>
            <a:r>
              <a:rPr lang="en-US" dirty="0" err="1" smtClean="0"/>
              <a:t>spark.sql</a:t>
            </a:r>
            <a:r>
              <a:rPr lang="en-US" dirty="0" smtClean="0"/>
              <a:t> </a:t>
            </a:r>
            <a:r>
              <a:rPr lang="en-US" dirty="0"/>
              <a:t>(""" SELECT c2,count(*) FROM TEST GROUP BY C2""").show()</a:t>
            </a:r>
            <a:endParaRPr lang="en-US" dirty="0" smtClean="0"/>
          </a:p>
          <a:p>
            <a:endParaRPr lang="en-US" dirty="0"/>
          </a:p>
          <a:p>
            <a:r>
              <a:rPr lang="en-US" dirty="0" smtClean="0"/>
              <a:t/>
            </a:r>
            <a:br>
              <a:rPr lang="en-US" dirty="0" smtClean="0"/>
            </a:br>
            <a:endParaRPr lang="en-US" dirty="0"/>
          </a:p>
        </p:txBody>
      </p:sp>
    </p:spTree>
    <p:extLst>
      <p:ext uri="{BB962C8B-B14F-4D97-AF65-F5344CB8AC3E}">
        <p14:creationId xmlns="" xmlns:p14="http://schemas.microsoft.com/office/powerpoint/2010/main" val="27080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957646"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Rows</a:t>
            </a:r>
            <a:endParaRPr lang="en-US" dirty="0"/>
          </a:p>
        </p:txBody>
      </p:sp>
    </p:spTree>
    <p:extLst>
      <p:ext uri="{BB962C8B-B14F-4D97-AF65-F5344CB8AC3E}">
        <p14:creationId xmlns="" xmlns:p14="http://schemas.microsoft.com/office/powerpoint/2010/main" val="22413328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8498" y="633707"/>
            <a:ext cx="7960923" cy="3693319"/>
          </a:xfrm>
          <a:prstGeom prst="rect">
            <a:avLst/>
          </a:prstGeom>
        </p:spPr>
        <p:txBody>
          <a:bodyPr wrap="square">
            <a:spAutoFit/>
          </a:bodyPr>
          <a:lstStyle/>
          <a:p>
            <a:r>
              <a:rPr lang="en-US" dirty="0" smtClean="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dirty="0" smtClean="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6" name="Table 5"/>
          <p:cNvGraphicFramePr>
            <a:graphicFrameLocks noGrp="1"/>
          </p:cNvGraphicFramePr>
          <p:nvPr>
            <p:extLst>
              <p:ext uri="{D42A27DB-BD31-4B8C-83A1-F6EECF244321}">
                <p14:modId xmlns="" xmlns:p14="http://schemas.microsoft.com/office/powerpoint/2010/main" val="1178101233"/>
              </p:ext>
            </p:extLst>
          </p:nvPr>
        </p:nvGraphicFramePr>
        <p:xfrm>
          <a:off x="2975139" y="1517589"/>
          <a:ext cx="2493820" cy="1925554"/>
        </p:xfrm>
        <a:graphic>
          <a:graphicData uri="http://schemas.openxmlformats.org/drawingml/2006/table">
            <a:tbl>
              <a:tblPr firstRow="1" bandRow="1">
                <a:tableStyleId>{5C22544A-7EE6-4342-B048-85BDC9FD1C3A}</a:tableStyleId>
              </a:tblPr>
              <a:tblGrid>
                <a:gridCol w="1246910"/>
                <a:gridCol w="1246910"/>
              </a:tblGrid>
              <a:tr h="403481">
                <a:tc>
                  <a:txBody>
                    <a:bodyPr/>
                    <a:lstStyle/>
                    <a:p>
                      <a:r>
                        <a:rPr lang="en-US" dirty="0" smtClean="0"/>
                        <a:t>Name</a:t>
                      </a:r>
                      <a:endParaRPr lang="en-US" dirty="0"/>
                    </a:p>
                  </a:txBody>
                  <a:tcPr/>
                </a:tc>
                <a:tc>
                  <a:txBody>
                    <a:bodyPr/>
                    <a:lstStyle/>
                    <a:p>
                      <a:r>
                        <a:rPr lang="en-US" dirty="0" smtClean="0"/>
                        <a:t>Age</a:t>
                      </a:r>
                      <a:endParaRPr lang="en-US" dirty="0"/>
                    </a:p>
                  </a:txBody>
                  <a:tcPr/>
                </a:tc>
              </a:tr>
              <a:tr h="370840">
                <a:tc>
                  <a:txBody>
                    <a:bodyPr/>
                    <a:lstStyle/>
                    <a:p>
                      <a:r>
                        <a:rPr lang="en-US" dirty="0" smtClean="0"/>
                        <a:t>Robert</a:t>
                      </a:r>
                      <a:endParaRPr lang="en-US" dirty="0"/>
                    </a:p>
                  </a:txBody>
                  <a:tcPr/>
                </a:tc>
                <a:tc>
                  <a:txBody>
                    <a:bodyPr/>
                    <a:lstStyle/>
                    <a:p>
                      <a:r>
                        <a:rPr lang="en-US" dirty="0" smtClean="0"/>
                        <a:t>31</a:t>
                      </a:r>
                      <a:endParaRPr lang="en-US" dirty="0"/>
                    </a:p>
                  </a:txBody>
                  <a:tcPr/>
                </a:tc>
              </a:tr>
              <a:tr h="409553">
                <a:tc>
                  <a:txBody>
                    <a:bodyPr/>
                    <a:lstStyle/>
                    <a:p>
                      <a:r>
                        <a:rPr lang="en-US" dirty="0" smtClean="0"/>
                        <a:t>Alicia</a:t>
                      </a:r>
                      <a:endParaRPr lang="en-US" dirty="0"/>
                    </a:p>
                  </a:txBody>
                  <a:tcPr/>
                </a:tc>
                <a:tc>
                  <a:txBody>
                    <a:bodyPr/>
                    <a:lstStyle/>
                    <a:p>
                      <a:r>
                        <a:rPr lang="en-US" dirty="0" smtClean="0"/>
                        <a:t>25</a:t>
                      </a:r>
                      <a:endParaRPr lang="en-US" dirty="0"/>
                    </a:p>
                  </a:txBody>
                  <a:tcPr/>
                </a:tc>
              </a:tr>
              <a:tr h="370840">
                <a:tc>
                  <a:txBody>
                    <a:bodyPr/>
                    <a:lstStyle/>
                    <a:p>
                      <a:r>
                        <a:rPr lang="en-US" dirty="0" smtClean="0"/>
                        <a:t>Deja</a:t>
                      </a:r>
                      <a:endParaRPr lang="en-US" dirty="0"/>
                    </a:p>
                  </a:txBody>
                  <a:tcPr/>
                </a:tc>
                <a:tc>
                  <a:txBody>
                    <a:bodyPr/>
                    <a:lstStyle/>
                    <a:p>
                      <a:r>
                        <a:rPr lang="en-US" dirty="0" smtClean="0"/>
                        <a:t>19</a:t>
                      </a:r>
                      <a:endParaRPr lang="en-US" dirty="0"/>
                    </a:p>
                  </a:txBody>
                  <a:tcPr/>
                </a:tc>
              </a:tr>
              <a:tr h="370840">
                <a:tc>
                  <a:txBody>
                    <a:bodyPr/>
                    <a:lstStyle/>
                    <a:p>
                      <a:r>
                        <a:rPr lang="en-US" dirty="0" err="1" smtClean="0"/>
                        <a:t>Majoj</a:t>
                      </a:r>
                      <a:endParaRPr lang="en-US" dirty="0"/>
                    </a:p>
                  </a:txBody>
                  <a:tcPr/>
                </a:tc>
                <a:tc>
                  <a:txBody>
                    <a:bodyPr/>
                    <a:lstStyle/>
                    <a:p>
                      <a:r>
                        <a:rPr lang="en-US" dirty="0" smtClean="0"/>
                        <a:t>31</a:t>
                      </a:r>
                      <a:endParaRPr lang="en-US" dirty="0"/>
                    </a:p>
                  </a:txBody>
                  <a:tcPr/>
                </a:tc>
              </a:tr>
            </a:tbl>
          </a:graphicData>
        </a:graphic>
      </p:graphicFrame>
    </p:spTree>
    <p:extLst>
      <p:ext uri="{BB962C8B-B14F-4D97-AF65-F5344CB8AC3E}">
        <p14:creationId xmlns="" xmlns:p14="http://schemas.microsoft.com/office/powerpoint/2010/main" val="681567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Create</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a:t>
            </a:r>
            <a:r>
              <a:rPr lang="en-US" dirty="0" smtClean="0"/>
              <a:t>SparkSession</a:t>
            </a:r>
          </a:p>
          <a:p>
            <a:endParaRPr lang="en-US" dirty="0"/>
          </a:p>
          <a:p>
            <a:r>
              <a:rPr lang="en-US" dirty="0" smtClean="0"/>
              <a:t>spark </a:t>
            </a:r>
            <a:r>
              <a:rPr lang="en-US" dirty="0"/>
              <a:t>=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smtClean="0"/>
              <a:t>()</a:t>
            </a:r>
          </a:p>
          <a:p>
            <a:endParaRPr lang="en-US" dirty="0"/>
          </a:p>
          <a:p>
            <a:r>
              <a:rPr lang="en-US" dirty="0" smtClean="0"/>
              <a:t>Master can be yarn, </a:t>
            </a:r>
            <a:r>
              <a:rPr lang="en-US" dirty="0" err="1" smtClean="0"/>
              <a:t>mesos</a:t>
            </a:r>
            <a:r>
              <a:rPr lang="en-US" dirty="0" smtClean="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 xmlns:p14="http://schemas.microsoft.com/office/powerpoint/2010/main" val="85117084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185666" y="790923"/>
            <a:ext cx="10632832" cy="5355312"/>
          </a:xfrm>
          <a:prstGeom prst="rect">
            <a:avLst/>
          </a:prstGeom>
        </p:spPr>
        <p:txBody>
          <a:bodyPr wrap="square">
            <a:spAutoFit/>
          </a:bodyPr>
          <a:lstStyle/>
          <a:p>
            <a:pPr marL="285750" indent="-285750">
              <a:buFont typeface="Arial" panose="020B0604020202020204" pitchFamily="34" charset="0"/>
              <a:buChar char="•"/>
            </a:pPr>
            <a:r>
              <a:rPr lang="en-US" dirty="0" smtClean="0"/>
              <a:t>Represented </a:t>
            </a:r>
            <a:r>
              <a:rPr lang="en-US" dirty="0"/>
              <a:t>as a record/row in </a:t>
            </a:r>
            <a:r>
              <a:rPr lang="en-US" dirty="0" smtClean="0"/>
              <a:t>DataFrame.</a:t>
            </a:r>
          </a:p>
          <a:p>
            <a:pPr marL="285750" indent="-285750">
              <a:buFont typeface="Arial" panose="020B0604020202020204" pitchFamily="34" charset="0"/>
              <a:buChar char="•"/>
            </a:pPr>
            <a:r>
              <a:rPr lang="en-US" dirty="0" smtClean="0"/>
              <a:t>We can create </a:t>
            </a:r>
            <a:r>
              <a:rPr lang="en-US" dirty="0"/>
              <a:t>a Row object by using named arguments, or create a custom Row like </a:t>
            </a:r>
            <a:r>
              <a:rPr lang="en-US" dirty="0" smtClean="0"/>
              <a:t>class.</a:t>
            </a:r>
          </a:p>
          <a:p>
            <a:pPr marL="285750" indent="-285750">
              <a:buFont typeface="Arial" panose="020B0604020202020204" pitchFamily="34" charset="0"/>
              <a:buChar char="•"/>
            </a:pPr>
            <a:r>
              <a:rPr lang="en-US" dirty="0" smtClean="0"/>
              <a:t>Available in </a:t>
            </a:r>
            <a:r>
              <a:rPr lang="en-US" dirty="0" err="1" smtClean="0"/>
              <a:t>pyspark.sql.Row</a:t>
            </a:r>
            <a:endParaRPr lang="en-US" dirty="0"/>
          </a:p>
          <a:p>
            <a:pPr marL="285750" indent="-285750">
              <a:buFont typeface="Arial" panose="020B0604020202020204" pitchFamily="34" charset="0"/>
              <a:buChar char="•"/>
            </a:pPr>
            <a:endParaRPr lang="en-US" dirty="0" smtClean="0"/>
          </a:p>
          <a:p>
            <a:r>
              <a:rPr lang="en-US" b="1" dirty="0" smtClean="0"/>
              <a:t>1. Row Object:</a:t>
            </a:r>
          </a:p>
          <a:p>
            <a:r>
              <a:rPr lang="en-US" dirty="0" smtClean="0"/>
              <a:t>from </a:t>
            </a:r>
            <a:r>
              <a:rPr lang="en-US" dirty="0" err="1" smtClean="0"/>
              <a:t>pyspark.sql</a:t>
            </a:r>
            <a:r>
              <a:rPr lang="en-US" dirty="0" smtClean="0"/>
              <a:t> import Row</a:t>
            </a:r>
            <a:endParaRPr lang="en-US" dirty="0"/>
          </a:p>
          <a:p>
            <a:endParaRPr lang="en-US" dirty="0" smtClean="0"/>
          </a:p>
          <a:p>
            <a:r>
              <a:rPr lang="en-US" dirty="0" smtClean="0"/>
              <a:t>row </a:t>
            </a:r>
            <a:r>
              <a:rPr lang="en-US" dirty="0"/>
              <a:t>= Row(name="Alice", age=11)</a:t>
            </a:r>
          </a:p>
          <a:p>
            <a:r>
              <a:rPr lang="en-US" dirty="0" smtClean="0"/>
              <a:t>row.name</a:t>
            </a:r>
            <a:endParaRPr lang="en-US" dirty="0"/>
          </a:p>
          <a:p>
            <a:r>
              <a:rPr lang="en-US" dirty="0" smtClean="0"/>
              <a:t>'name</a:t>
            </a:r>
            <a:r>
              <a:rPr lang="en-US" dirty="0"/>
              <a:t>' in row</a:t>
            </a:r>
          </a:p>
          <a:p>
            <a:r>
              <a:rPr lang="en-US" dirty="0" smtClean="0"/>
              <a:t>'Alice</a:t>
            </a:r>
            <a:r>
              <a:rPr lang="en-US" dirty="0"/>
              <a:t>' in </a:t>
            </a:r>
            <a:r>
              <a:rPr lang="en-US" dirty="0" smtClean="0"/>
              <a:t>row.name</a:t>
            </a:r>
          </a:p>
          <a:p>
            <a:endParaRPr lang="en-US" dirty="0"/>
          </a:p>
          <a:p>
            <a:endParaRPr lang="en-US" dirty="0"/>
          </a:p>
          <a:p>
            <a:r>
              <a:rPr lang="en-US" dirty="0" err="1" smtClean="0"/>
              <a:t>lst</a:t>
            </a:r>
            <a:r>
              <a:rPr lang="en-US" dirty="0" smtClean="0"/>
              <a:t>=(Row(name</a:t>
            </a:r>
            <a:r>
              <a:rPr lang="en-US" dirty="0"/>
              <a:t>="</a:t>
            </a:r>
            <a:r>
              <a:rPr lang="en-US" dirty="0" err="1"/>
              <a:t>Alice",age</a:t>
            </a:r>
            <a:r>
              <a:rPr lang="en-US" dirty="0"/>
              <a:t>=11), Row(name="</a:t>
            </a:r>
            <a:r>
              <a:rPr lang="en-US" dirty="0" err="1"/>
              <a:t>Robert",age</a:t>
            </a:r>
            <a:r>
              <a:rPr lang="en-US" dirty="0"/>
              <a:t>=35),Row(name="</a:t>
            </a:r>
            <a:r>
              <a:rPr lang="en-US" dirty="0" err="1"/>
              <a:t>James",age</a:t>
            </a:r>
            <a:r>
              <a:rPr lang="en-US" dirty="0"/>
              <a:t>=33</a:t>
            </a:r>
            <a:r>
              <a:rPr lang="en-US" dirty="0" smtClean="0"/>
              <a:t>))</a:t>
            </a:r>
            <a:endParaRPr lang="en-US" dirty="0"/>
          </a:p>
          <a:p>
            <a:r>
              <a:rPr lang="en-US" dirty="0" err="1" smtClean="0"/>
              <a:t>rdd</a:t>
            </a:r>
            <a:r>
              <a:rPr lang="en-US" dirty="0" smtClean="0"/>
              <a:t> </a:t>
            </a:r>
            <a:r>
              <a:rPr lang="en-US" dirty="0"/>
              <a:t>= </a:t>
            </a:r>
            <a:r>
              <a:rPr lang="en-US" dirty="0" err="1"/>
              <a:t>sc.parallelize</a:t>
            </a:r>
            <a:r>
              <a:rPr lang="en-US" dirty="0"/>
              <a:t>(</a:t>
            </a:r>
            <a:r>
              <a:rPr lang="en-US" dirty="0" err="1"/>
              <a:t>lst</a:t>
            </a:r>
            <a:r>
              <a:rPr lang="en-US" dirty="0"/>
              <a:t>)</a:t>
            </a:r>
          </a:p>
          <a:p>
            <a:r>
              <a:rPr lang="en-US" dirty="0" smtClean="0"/>
              <a:t>for </a:t>
            </a:r>
            <a:r>
              <a:rPr lang="en-US" dirty="0"/>
              <a:t>i in </a:t>
            </a:r>
            <a:r>
              <a:rPr lang="en-US" dirty="0" err="1"/>
              <a:t>rdd.collect</a:t>
            </a:r>
            <a:r>
              <a:rPr lang="en-US" dirty="0"/>
              <a:t>(): print (</a:t>
            </a:r>
            <a:r>
              <a:rPr lang="en-US" dirty="0" err="1"/>
              <a:t>str</a:t>
            </a:r>
            <a:r>
              <a:rPr lang="en-US" dirty="0"/>
              <a:t>(</a:t>
            </a:r>
            <a:r>
              <a:rPr lang="en-US" dirty="0" err="1"/>
              <a:t>i.age</a:t>
            </a:r>
            <a:r>
              <a:rPr lang="en-US" dirty="0"/>
              <a:t>) + ' ' + i.name)</a:t>
            </a:r>
          </a:p>
          <a:p>
            <a:endParaRPr lang="en-US" dirty="0" smtClean="0"/>
          </a:p>
          <a:p>
            <a:r>
              <a:rPr lang="en-US" dirty="0" err="1" smtClean="0"/>
              <a:t>df</a:t>
            </a:r>
            <a:r>
              <a:rPr lang="en-US" dirty="0"/>
              <a:t> </a:t>
            </a:r>
            <a:r>
              <a:rPr lang="en-US" dirty="0" smtClean="0"/>
              <a:t>= </a:t>
            </a:r>
            <a:r>
              <a:rPr lang="en-US" dirty="0" err="1" smtClean="0"/>
              <a:t>spark.createDataFrame</a:t>
            </a:r>
            <a:r>
              <a:rPr lang="en-US" dirty="0" smtClean="0"/>
              <a:t>(</a:t>
            </a:r>
            <a:r>
              <a:rPr lang="en-US" dirty="0" err="1" smtClean="0"/>
              <a:t>lst</a:t>
            </a:r>
            <a:r>
              <a:rPr lang="en-US" dirty="0" smtClean="0"/>
              <a:t>)</a:t>
            </a:r>
          </a:p>
          <a:p>
            <a:endParaRPr lang="en-US" dirty="0"/>
          </a:p>
        </p:txBody>
      </p:sp>
    </p:spTree>
    <p:extLst>
      <p:ext uri="{BB962C8B-B14F-4D97-AF65-F5344CB8AC3E}">
        <p14:creationId xmlns="" xmlns:p14="http://schemas.microsoft.com/office/powerpoint/2010/main" val="280529876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524315"/>
          </a:xfrm>
          <a:prstGeom prst="rect">
            <a:avLst/>
          </a:prstGeom>
        </p:spPr>
        <p:txBody>
          <a:bodyPr wrap="square">
            <a:spAutoFit/>
          </a:bodyPr>
          <a:lstStyle/>
          <a:p>
            <a:r>
              <a:rPr lang="en-US" b="1" dirty="0" smtClean="0"/>
              <a:t>2. Custom Class from Row</a:t>
            </a:r>
          </a:p>
          <a:p>
            <a:r>
              <a:rPr lang="en-US" dirty="0" smtClean="0"/>
              <a:t>Person = Row("name", "age")</a:t>
            </a:r>
          </a:p>
          <a:p>
            <a:r>
              <a:rPr lang="en-US" dirty="0" smtClean="0"/>
              <a:t>p1=Person("James", 40)</a:t>
            </a:r>
          </a:p>
          <a:p>
            <a:r>
              <a:rPr lang="en-US" dirty="0" smtClean="0"/>
              <a:t>p2=Person("Alice", 35)</a:t>
            </a:r>
          </a:p>
          <a:p>
            <a:r>
              <a:rPr lang="en-US" dirty="0" smtClean="0"/>
              <a:t>print(p1.name +","+p2.name)</a:t>
            </a:r>
          </a:p>
          <a:p>
            <a:endParaRPr lang="en-US" dirty="0"/>
          </a:p>
          <a:p>
            <a:r>
              <a:rPr lang="en-US" dirty="0" err="1" smtClean="0"/>
              <a:t>lst</a:t>
            </a:r>
            <a:r>
              <a:rPr lang="en-US" dirty="0" smtClean="0"/>
              <a:t>=(Person</a:t>
            </a:r>
            <a:r>
              <a:rPr lang="en-US" dirty="0"/>
              <a:t>("Alice",11), Person("Robert",35),Person("James",33</a:t>
            </a:r>
            <a:r>
              <a:rPr lang="en-US" dirty="0" smtClean="0"/>
              <a:t>))</a:t>
            </a:r>
            <a:endParaRPr lang="en-US" dirty="0"/>
          </a:p>
          <a:p>
            <a:endParaRPr lang="en-US" dirty="0" smtClean="0"/>
          </a:p>
          <a:p>
            <a:r>
              <a:rPr lang="en-US" dirty="0" err="1" smtClean="0"/>
              <a:t>rdd</a:t>
            </a:r>
            <a:r>
              <a:rPr lang="en-US" dirty="0" smtClean="0"/>
              <a:t>=</a:t>
            </a:r>
            <a:r>
              <a:rPr lang="en-US" dirty="0" err="1" smtClean="0"/>
              <a:t>sc.parallelize</a:t>
            </a:r>
            <a:r>
              <a:rPr lang="en-US" dirty="0" smtClean="0"/>
              <a:t>(</a:t>
            </a:r>
            <a:r>
              <a:rPr lang="en-US" dirty="0" err="1" smtClean="0"/>
              <a:t>lst</a:t>
            </a:r>
            <a:r>
              <a:rPr lang="en-US" dirty="0"/>
              <a:t>)</a:t>
            </a:r>
          </a:p>
          <a:p>
            <a:r>
              <a:rPr lang="en-US" dirty="0" smtClean="0"/>
              <a:t>for </a:t>
            </a:r>
            <a:r>
              <a:rPr lang="en-US" dirty="0"/>
              <a:t>i in </a:t>
            </a:r>
            <a:r>
              <a:rPr lang="en-US" dirty="0" err="1"/>
              <a:t>rdd.collect</a:t>
            </a:r>
            <a:r>
              <a:rPr lang="en-US" dirty="0"/>
              <a:t>() : print i.name</a:t>
            </a:r>
          </a:p>
          <a:p>
            <a:endParaRPr lang="en-US" dirty="0" smtClean="0"/>
          </a:p>
          <a:p>
            <a:r>
              <a:rPr lang="en-US" dirty="0" err="1" smtClean="0"/>
              <a:t>df</a:t>
            </a:r>
            <a:r>
              <a:rPr lang="en-US" dirty="0" smtClean="0"/>
              <a:t> </a:t>
            </a:r>
            <a:r>
              <a:rPr lang="en-US" dirty="0"/>
              <a:t>= </a:t>
            </a:r>
            <a:r>
              <a:rPr lang="en-US" dirty="0" err="1"/>
              <a:t>spark.createDataFrame</a:t>
            </a:r>
            <a:r>
              <a:rPr lang="en-US" dirty="0"/>
              <a:t>(</a:t>
            </a:r>
            <a:r>
              <a:rPr lang="en-US" dirty="0" err="1"/>
              <a:t>lst</a:t>
            </a:r>
            <a:r>
              <a:rPr lang="en-US" dirty="0" smtClean="0"/>
              <a:t>)</a:t>
            </a:r>
          </a:p>
          <a:p>
            <a:endParaRPr lang="en-US" dirty="0"/>
          </a:p>
          <a:p>
            <a:endParaRPr lang="en-US" dirty="0"/>
          </a:p>
          <a:p>
            <a:endParaRPr lang="en-US" dirty="0" smtClean="0"/>
          </a:p>
          <a:p>
            <a:endParaRPr lang="en-US" dirty="0"/>
          </a:p>
        </p:txBody>
      </p:sp>
    </p:spTree>
    <p:extLst>
      <p:ext uri="{BB962C8B-B14F-4D97-AF65-F5344CB8AC3E}">
        <p14:creationId xmlns="" xmlns:p14="http://schemas.microsoft.com/office/powerpoint/2010/main" val="87450858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Row</a:t>
            </a:r>
            <a:endParaRPr lang="en-US" sz="4000" dirty="0"/>
          </a:p>
        </p:txBody>
      </p:sp>
      <p:sp>
        <p:nvSpPr>
          <p:cNvPr id="4" name="Rectangle 3"/>
          <p:cNvSpPr/>
          <p:nvPr/>
        </p:nvSpPr>
        <p:spPr>
          <a:xfrm>
            <a:off x="375137" y="906252"/>
            <a:ext cx="10632832" cy="4801314"/>
          </a:xfrm>
          <a:prstGeom prst="rect">
            <a:avLst/>
          </a:prstGeom>
        </p:spPr>
        <p:txBody>
          <a:bodyPr wrap="square">
            <a:spAutoFit/>
          </a:bodyPr>
          <a:lstStyle/>
          <a:p>
            <a:r>
              <a:rPr lang="en-US" b="1" dirty="0" smtClean="0"/>
              <a:t>Row Methods:</a:t>
            </a:r>
          </a:p>
          <a:p>
            <a:endParaRPr lang="en-US" dirty="0" smtClean="0"/>
          </a:p>
          <a:p>
            <a:r>
              <a:rPr lang="en-US" b="1" dirty="0"/>
              <a:t>count(): </a:t>
            </a:r>
            <a:r>
              <a:rPr lang="en-US" dirty="0"/>
              <a:t>Return number of occurrences of value</a:t>
            </a:r>
          </a:p>
          <a:p>
            <a:r>
              <a:rPr lang="en-US" dirty="0" smtClean="0"/>
              <a:t>   </a:t>
            </a:r>
            <a:r>
              <a:rPr lang="en-US" dirty="0"/>
              <a:t>person = Row(name="Alice", age=11,username="Alice")</a:t>
            </a:r>
          </a:p>
          <a:p>
            <a:r>
              <a:rPr lang="en-US" dirty="0" smtClean="0"/>
              <a:t>   </a:t>
            </a:r>
            <a:r>
              <a:rPr lang="en-US" dirty="0" err="1" smtClean="0"/>
              <a:t>person.count</a:t>
            </a:r>
            <a:r>
              <a:rPr lang="en-US" dirty="0"/>
              <a:t>("Alice</a:t>
            </a:r>
            <a:r>
              <a:rPr lang="en-US" dirty="0" smtClean="0"/>
              <a:t>")</a:t>
            </a:r>
          </a:p>
          <a:p>
            <a:r>
              <a:rPr lang="en-US" b="1" dirty="0"/>
              <a:t> </a:t>
            </a:r>
            <a:r>
              <a:rPr lang="en-US" b="1" dirty="0" smtClean="0"/>
              <a:t> </a:t>
            </a:r>
          </a:p>
          <a:p>
            <a:r>
              <a:rPr lang="en-US" b="1" dirty="0"/>
              <a:t>index(): </a:t>
            </a:r>
            <a:r>
              <a:rPr lang="en-US" dirty="0"/>
              <a:t>Return first index of value.</a:t>
            </a:r>
          </a:p>
          <a:p>
            <a:r>
              <a:rPr lang="en-US" dirty="0" err="1" smtClean="0"/>
              <a:t>person.index</a:t>
            </a:r>
            <a:r>
              <a:rPr lang="en-US" dirty="0" smtClean="0"/>
              <a:t>(11)</a:t>
            </a:r>
          </a:p>
          <a:p>
            <a:endParaRPr lang="en-US" b="1" dirty="0"/>
          </a:p>
          <a:p>
            <a:r>
              <a:rPr lang="en-US" b="1" dirty="0" err="1" smtClean="0"/>
              <a:t>asDict</a:t>
            </a:r>
            <a:r>
              <a:rPr lang="en-US" b="1" dirty="0" smtClean="0"/>
              <a:t>(): </a:t>
            </a:r>
            <a:r>
              <a:rPr lang="en-US" dirty="0" err="1" smtClean="0"/>
              <a:t>Resturn</a:t>
            </a:r>
            <a:r>
              <a:rPr lang="en-US" dirty="0" smtClean="0"/>
              <a:t> as a </a:t>
            </a:r>
            <a:r>
              <a:rPr lang="en-US" dirty="0" err="1" smtClean="0"/>
              <a:t>Dict</a:t>
            </a:r>
            <a:endParaRPr lang="en-US" dirty="0" smtClean="0"/>
          </a:p>
          <a:p>
            <a:r>
              <a:rPr lang="en-US" dirty="0"/>
              <a:t> </a:t>
            </a:r>
            <a:r>
              <a:rPr lang="en-US" dirty="0" err="1"/>
              <a:t>person.asDict</a:t>
            </a:r>
            <a:r>
              <a:rPr lang="en-US" dirty="0"/>
              <a:t>()</a:t>
            </a:r>
          </a:p>
          <a:p>
            <a:endParaRPr lang="en-US" dirty="0"/>
          </a:p>
          <a:p>
            <a:endParaRPr lang="en-US" dirty="0" smtClean="0"/>
          </a:p>
          <a:p>
            <a:endParaRPr lang="en-US" dirty="0"/>
          </a:p>
          <a:p>
            <a:endParaRPr lang="en-US" dirty="0"/>
          </a:p>
          <a:p>
            <a:endParaRPr lang="en-US" dirty="0" smtClean="0"/>
          </a:p>
          <a:p>
            <a:endParaRPr lang="en-US" dirty="0"/>
          </a:p>
        </p:txBody>
      </p:sp>
    </p:spTree>
    <p:extLst>
      <p:ext uri="{BB962C8B-B14F-4D97-AF65-F5344CB8AC3E}">
        <p14:creationId xmlns="" xmlns:p14="http://schemas.microsoft.com/office/powerpoint/2010/main" val="137011533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7789984" cy="1580906"/>
          </a:xfrm>
        </p:spPr>
        <p:style>
          <a:lnRef idx="1">
            <a:schemeClr val="accent5"/>
          </a:lnRef>
          <a:fillRef idx="3">
            <a:schemeClr val="accent5"/>
          </a:fillRef>
          <a:effectRef idx="2">
            <a:schemeClr val="accent5"/>
          </a:effectRef>
          <a:fontRef idx="minor">
            <a:schemeClr val="lt1"/>
          </a:fontRef>
        </p:style>
        <p:txBody>
          <a:bodyPr/>
          <a:lstStyle/>
          <a:p>
            <a:r>
              <a:rPr lang="en-US" dirty="0" smtClean="0"/>
              <a:t>           DataFrame Columns</a:t>
            </a:r>
            <a:endParaRPr lang="en-US" dirty="0"/>
          </a:p>
        </p:txBody>
      </p:sp>
    </p:spTree>
    <p:extLst>
      <p:ext uri="{BB962C8B-B14F-4D97-AF65-F5344CB8AC3E}">
        <p14:creationId xmlns="" xmlns:p14="http://schemas.microsoft.com/office/powerpoint/2010/main" val="96264706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334995" y="641268"/>
            <a:ext cx="10934212" cy="6186309"/>
          </a:xfrm>
          <a:prstGeom prst="rect">
            <a:avLst/>
          </a:prstGeom>
        </p:spPr>
        <p:txBody>
          <a:bodyPr wrap="none">
            <a:spAutoFit/>
          </a:bodyPr>
          <a:lstStyle/>
          <a:p>
            <a:pPr marL="285750" indent="-285750">
              <a:buFont typeface="Arial" panose="020B0604020202020204" pitchFamily="34" charset="0"/>
              <a:buChar char="•"/>
            </a:pPr>
            <a:r>
              <a:rPr lang="en-US" dirty="0"/>
              <a:t>A column in a DataFrame</a:t>
            </a:r>
            <a:r>
              <a:rPr lang="en-US" dirty="0" smtClean="0"/>
              <a:t>.</a:t>
            </a:r>
          </a:p>
          <a:p>
            <a:pPr marL="285750" indent="-285750">
              <a:buFont typeface="Arial" panose="020B0604020202020204" pitchFamily="34" charset="0"/>
              <a:buChar char="•"/>
            </a:pPr>
            <a:r>
              <a:rPr lang="en-US" dirty="0" smtClean="0"/>
              <a:t>Available in </a:t>
            </a:r>
            <a:r>
              <a:rPr lang="en-US" dirty="0" err="1" smtClean="0"/>
              <a:t>pyspark.sql.Column</a:t>
            </a:r>
            <a:endParaRPr lang="en-US" dirty="0" smtClean="0"/>
          </a:p>
          <a:p>
            <a:endParaRPr lang="en-US" dirty="0"/>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a:t>
            </a:r>
            <a:r>
              <a:rPr lang="en-US" dirty="0" err="1"/>
              <a:t>orders',format</a:t>
            </a:r>
            <a:r>
              <a:rPr lang="en-US" dirty="0"/>
              <a:t>='csv',</a:t>
            </a:r>
            <a:r>
              <a:rPr lang="en-US" dirty="0" err="1"/>
              <a:t>sep</a:t>
            </a:r>
            <a:r>
              <a:rPr lang="en-US" dirty="0"/>
              <a:t>=',',schema=('</a:t>
            </a:r>
            <a:r>
              <a:rPr lang="en-US" dirty="0" err="1"/>
              <a:t>order_id</a:t>
            </a:r>
            <a:r>
              <a:rPr lang="en-US" dirty="0"/>
              <a:t> </a:t>
            </a:r>
            <a:r>
              <a:rPr lang="en-US" dirty="0" err="1"/>
              <a:t>int,order_date</a:t>
            </a:r>
            <a:r>
              <a:rPr lang="en-US" dirty="0"/>
              <a:t> timestamp</a:t>
            </a:r>
            <a:r>
              <a:rPr lang="en-US" dirty="0" smtClean="0"/>
              <a:t>,</a:t>
            </a:r>
          </a:p>
          <a:p>
            <a:r>
              <a:rPr lang="en-US" dirty="0" err="1" smtClean="0"/>
              <a:t>order_cust_id</a:t>
            </a:r>
            <a:r>
              <a:rPr lang="en-US" dirty="0" smtClean="0"/>
              <a:t> </a:t>
            </a:r>
            <a:r>
              <a:rPr lang="en-US" dirty="0" err="1"/>
              <a:t>int,order_status</a:t>
            </a:r>
            <a:r>
              <a:rPr lang="en-US" dirty="0"/>
              <a:t> string</a:t>
            </a:r>
            <a:r>
              <a:rPr lang="en-US" dirty="0" smtClean="0"/>
              <a:t>') </a:t>
            </a:r>
            <a:r>
              <a:rPr lang="en-US" dirty="0"/>
              <a:t>)</a:t>
            </a:r>
            <a:endParaRPr lang="en-US" dirty="0" smtClean="0"/>
          </a:p>
          <a:p>
            <a:pPr marL="285750" indent="-285750">
              <a:buFont typeface="Arial" panose="020B0604020202020204" pitchFamily="34" charset="0"/>
              <a:buChar char="•"/>
            </a:pPr>
            <a:endParaRPr lang="en-US" dirty="0"/>
          </a:p>
          <a:p>
            <a:pPr marL="342900" indent="-342900">
              <a:buAutoNum type="arabicPeriod"/>
            </a:pPr>
            <a:r>
              <a:rPr lang="en-US" dirty="0" smtClean="0"/>
              <a:t>Select a Column</a:t>
            </a:r>
          </a:p>
          <a:p>
            <a:r>
              <a:rPr lang="en-US" dirty="0"/>
              <a:t> </a:t>
            </a:r>
            <a:r>
              <a:rPr lang="en-US" dirty="0" smtClean="0"/>
              <a:t>   </a:t>
            </a:r>
            <a:r>
              <a:rPr lang="en-US" dirty="0" err="1" smtClean="0"/>
              <a:t>df.order_id</a:t>
            </a:r>
            <a:r>
              <a:rPr lang="en-US" dirty="0" smtClean="0"/>
              <a:t> </a:t>
            </a:r>
            <a:r>
              <a:rPr lang="en-US" dirty="0"/>
              <a:t>or </a:t>
            </a:r>
            <a:r>
              <a:rPr lang="en-US" dirty="0" err="1" smtClean="0"/>
              <a:t>df</a:t>
            </a:r>
            <a:r>
              <a:rPr lang="en-US" dirty="0" smtClean="0"/>
              <a:t>(“</a:t>
            </a:r>
            <a:r>
              <a:rPr lang="en-US" dirty="0" err="1" smtClean="0"/>
              <a:t>order_id</a:t>
            </a:r>
            <a:r>
              <a:rPr lang="en-US" dirty="0" smtClean="0"/>
              <a:t>")</a:t>
            </a:r>
          </a:p>
          <a:p>
            <a:r>
              <a:rPr lang="en-US" dirty="0"/>
              <a:t>    </a:t>
            </a:r>
            <a:r>
              <a:rPr lang="en-US" dirty="0" err="1"/>
              <a:t>ord.select</a:t>
            </a:r>
            <a:r>
              <a:rPr lang="en-US" dirty="0"/>
              <a:t>(col("*")).show</a:t>
            </a:r>
            <a:r>
              <a:rPr lang="en-US" dirty="0" smtClean="0"/>
              <a:t>()     #from </a:t>
            </a:r>
            <a:r>
              <a:rPr lang="en-US" dirty="0" err="1" smtClean="0"/>
              <a:t>pyspark.sql.functions</a:t>
            </a:r>
            <a:r>
              <a:rPr lang="en-US" dirty="0" smtClean="0"/>
              <a:t> import col</a:t>
            </a:r>
          </a:p>
          <a:p>
            <a:endParaRPr lang="en-US" dirty="0"/>
          </a:p>
          <a:p>
            <a:r>
              <a:rPr lang="en-US" dirty="0" smtClean="0"/>
              <a:t>2. Give a alias name to a column </a:t>
            </a:r>
          </a:p>
          <a:p>
            <a:r>
              <a:rPr lang="en-US" dirty="0"/>
              <a:t> </a:t>
            </a:r>
            <a:r>
              <a:rPr lang="en-US" dirty="0" smtClean="0"/>
              <a:t>    alias()</a:t>
            </a:r>
          </a:p>
          <a:p>
            <a:r>
              <a:rPr lang="en-US" dirty="0" smtClean="0"/>
              <a:t>     Ex - </a:t>
            </a:r>
            <a:r>
              <a:rPr lang="en-US" dirty="0" err="1" smtClean="0"/>
              <a:t>df.select</a:t>
            </a:r>
            <a:r>
              <a:rPr lang="en-US" dirty="0" smtClean="0"/>
              <a:t>(</a:t>
            </a:r>
            <a:r>
              <a:rPr lang="en-US" dirty="0" err="1" smtClean="0"/>
              <a:t>df.order_id.alias</a:t>
            </a:r>
            <a:r>
              <a:rPr lang="en-US" dirty="0"/>
              <a:t>("</a:t>
            </a:r>
            <a:r>
              <a:rPr lang="en-US" dirty="0" err="1"/>
              <a:t>orderId</a:t>
            </a:r>
            <a:r>
              <a:rPr lang="en-US" dirty="0"/>
              <a:t>")).show(5</a:t>
            </a:r>
            <a:r>
              <a:rPr lang="en-US" dirty="0" smtClean="0"/>
              <a:t>)</a:t>
            </a:r>
          </a:p>
          <a:p>
            <a:endParaRPr lang="en-US" dirty="0"/>
          </a:p>
          <a:p>
            <a:r>
              <a:rPr lang="en-US" dirty="0" smtClean="0"/>
              <a:t>3. Order a Column </a:t>
            </a:r>
          </a:p>
          <a:p>
            <a:r>
              <a:rPr lang="en-US" dirty="0"/>
              <a:t> </a:t>
            </a:r>
            <a:r>
              <a:rPr lang="en-US" dirty="0" smtClean="0"/>
              <a:t>    </a:t>
            </a:r>
            <a:r>
              <a:rPr lang="en-US" dirty="0" err="1" smtClean="0"/>
              <a:t>asc</a:t>
            </a:r>
            <a:r>
              <a:rPr lang="en-US" dirty="0" smtClean="0"/>
              <a:t>()</a:t>
            </a:r>
          </a:p>
          <a:p>
            <a:r>
              <a:rPr lang="en-US" dirty="0"/>
              <a:t> </a:t>
            </a:r>
            <a:r>
              <a:rPr lang="en-US" dirty="0" smtClean="0"/>
              <a:t>    </a:t>
            </a:r>
            <a:r>
              <a:rPr lang="en-US" dirty="0" err="1" smtClean="0"/>
              <a:t>asc_nulls_first</a:t>
            </a:r>
            <a:r>
              <a:rPr lang="en-US" dirty="0" smtClean="0"/>
              <a:t>()</a:t>
            </a:r>
          </a:p>
          <a:p>
            <a:r>
              <a:rPr lang="en-US" dirty="0"/>
              <a:t> </a:t>
            </a:r>
            <a:r>
              <a:rPr lang="en-US" dirty="0" smtClean="0"/>
              <a:t>    </a:t>
            </a:r>
            <a:r>
              <a:rPr lang="en-US" dirty="0" err="1" smtClean="0"/>
              <a:t>asc_nulls_last</a:t>
            </a:r>
            <a:r>
              <a:rPr lang="en-US" dirty="0" smtClean="0"/>
              <a:t>()</a:t>
            </a:r>
          </a:p>
          <a:p>
            <a:r>
              <a:rPr lang="en-US" dirty="0" smtClean="0"/>
              <a:t>     </a:t>
            </a:r>
            <a:r>
              <a:rPr lang="en-US" dirty="0" err="1" smtClean="0"/>
              <a:t>desc</a:t>
            </a:r>
            <a:r>
              <a:rPr lang="en-US" dirty="0" smtClean="0"/>
              <a:t>()</a:t>
            </a:r>
          </a:p>
          <a:p>
            <a:r>
              <a:rPr lang="en-US" dirty="0"/>
              <a:t> </a:t>
            </a:r>
            <a:r>
              <a:rPr lang="en-US" dirty="0" smtClean="0"/>
              <a:t>    </a:t>
            </a:r>
            <a:r>
              <a:rPr lang="en-US" dirty="0" err="1" smtClean="0"/>
              <a:t>desc_nulls_first</a:t>
            </a:r>
            <a:r>
              <a:rPr lang="en-US" dirty="0" smtClean="0"/>
              <a:t>()</a:t>
            </a:r>
          </a:p>
          <a:p>
            <a:r>
              <a:rPr lang="en-US" dirty="0"/>
              <a:t> </a:t>
            </a:r>
            <a:r>
              <a:rPr lang="en-US" dirty="0" smtClean="0"/>
              <a:t>    </a:t>
            </a:r>
            <a:r>
              <a:rPr lang="en-US" dirty="0" err="1" smtClean="0"/>
              <a:t>desc_nulls_last</a:t>
            </a:r>
            <a:r>
              <a:rPr lang="en-US" dirty="0" smtClean="0"/>
              <a:t>)</a:t>
            </a:r>
          </a:p>
          <a:p>
            <a:r>
              <a:rPr lang="en-US" dirty="0"/>
              <a:t>Ex - </a:t>
            </a:r>
            <a:r>
              <a:rPr lang="en-US" dirty="0" err="1"/>
              <a:t>ord.orderBy</a:t>
            </a:r>
            <a:r>
              <a:rPr lang="en-US" dirty="0"/>
              <a:t>(</a:t>
            </a:r>
            <a:r>
              <a:rPr lang="en-US" dirty="0" err="1"/>
              <a:t>ord.order_status.asc</a:t>
            </a:r>
            <a:r>
              <a:rPr lang="en-US" dirty="0"/>
              <a:t>()).select(</a:t>
            </a:r>
            <a:r>
              <a:rPr lang="en-US" dirty="0" err="1"/>
              <a:t>ord.order_status</a:t>
            </a:r>
            <a:r>
              <a:rPr lang="en-US" dirty="0"/>
              <a:t>).distinct().show()</a:t>
            </a:r>
          </a:p>
        </p:txBody>
      </p:sp>
    </p:spTree>
    <p:extLst>
      <p:ext uri="{BB962C8B-B14F-4D97-AF65-F5344CB8AC3E}">
        <p14:creationId xmlns="" xmlns:p14="http://schemas.microsoft.com/office/powerpoint/2010/main" val="327335520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517874" y="934888"/>
            <a:ext cx="9974279" cy="6186309"/>
          </a:xfrm>
          <a:prstGeom prst="rect">
            <a:avLst/>
          </a:prstGeom>
        </p:spPr>
        <p:txBody>
          <a:bodyPr wrap="square">
            <a:spAutoFit/>
          </a:bodyPr>
          <a:lstStyle/>
          <a:p>
            <a:r>
              <a:rPr lang="en-US" dirty="0" smtClean="0"/>
              <a:t>4.cast() : Convert type of a column. </a:t>
            </a:r>
            <a:r>
              <a:rPr lang="en-US" dirty="0" err="1"/>
              <a:t>a</a:t>
            </a:r>
            <a:r>
              <a:rPr lang="en-US" dirty="0" err="1" smtClean="0"/>
              <a:t>sType</a:t>
            </a:r>
            <a:r>
              <a:rPr lang="en-US" dirty="0" smtClean="0"/>
              <a:t>() is alias of cast().</a:t>
            </a:r>
          </a:p>
          <a:p>
            <a:r>
              <a:rPr lang="en-US" dirty="0"/>
              <a:t>   </a:t>
            </a:r>
            <a:r>
              <a:rPr lang="en-US" dirty="0" smtClean="0"/>
              <a:t> </a:t>
            </a:r>
            <a:r>
              <a:rPr lang="en-US" i="1" dirty="0" smtClean="0"/>
              <a:t>PS: Convert </a:t>
            </a:r>
            <a:r>
              <a:rPr lang="en-US" i="1" dirty="0" err="1" smtClean="0"/>
              <a:t>order_id</a:t>
            </a:r>
            <a:r>
              <a:rPr lang="en-US" i="1" dirty="0" smtClean="0"/>
              <a:t> column from Integer Type to String Type. </a:t>
            </a:r>
          </a:p>
          <a:p>
            <a:r>
              <a:rPr lang="en-US" dirty="0" smtClean="0"/>
              <a:t>    </a:t>
            </a:r>
            <a:r>
              <a:rPr lang="en-US" dirty="0" err="1" smtClean="0"/>
              <a:t>ord.select</a:t>
            </a:r>
            <a:r>
              <a:rPr lang="en-US" dirty="0" smtClean="0"/>
              <a:t>(</a:t>
            </a:r>
            <a:r>
              <a:rPr lang="en-US" dirty="0" err="1" smtClean="0"/>
              <a:t>ord.order_id.cast</a:t>
            </a:r>
            <a:r>
              <a:rPr lang="en-US" dirty="0"/>
              <a:t>("string")) </a:t>
            </a:r>
            <a:endParaRPr lang="en-US" dirty="0" smtClean="0"/>
          </a:p>
          <a:p>
            <a:endParaRPr lang="en-US" dirty="0"/>
          </a:p>
          <a:p>
            <a:r>
              <a:rPr lang="en-US" dirty="0" smtClean="0"/>
              <a:t>5. between(): </a:t>
            </a:r>
          </a:p>
          <a:p>
            <a:r>
              <a:rPr lang="en-US" dirty="0"/>
              <a:t> </a:t>
            </a:r>
            <a:r>
              <a:rPr lang="en-US" dirty="0" smtClean="0"/>
              <a:t>      </a:t>
            </a:r>
            <a:r>
              <a:rPr lang="en-US" i="1" dirty="0" smtClean="0"/>
              <a:t>PS: Print all the orders between 10 and 20.</a:t>
            </a:r>
          </a:p>
          <a:p>
            <a:r>
              <a:rPr lang="en-US" dirty="0"/>
              <a:t>  </a:t>
            </a:r>
            <a:r>
              <a:rPr lang="en-US" dirty="0" smtClean="0"/>
              <a:t>       </a:t>
            </a:r>
            <a:r>
              <a:rPr lang="en-US" dirty="0" err="1" smtClean="0"/>
              <a:t>ord</a:t>
            </a:r>
            <a:r>
              <a:rPr lang="en-US" dirty="0" smtClean="0"/>
              <a:t>(</a:t>
            </a:r>
            <a:r>
              <a:rPr lang="en-US" dirty="0" err="1" smtClean="0"/>
              <a:t>ord.order_id.between</a:t>
            </a:r>
            <a:r>
              <a:rPr lang="en-US" dirty="0" smtClean="0"/>
              <a:t>(10,20)).</a:t>
            </a:r>
            <a:r>
              <a:rPr lang="en-US" dirty="0"/>
              <a:t>show</a:t>
            </a:r>
            <a:r>
              <a:rPr lang="en-US" dirty="0" smtClean="0"/>
              <a:t>()</a:t>
            </a:r>
          </a:p>
          <a:p>
            <a:r>
              <a:rPr lang="en-US" dirty="0"/>
              <a:t>         </a:t>
            </a:r>
            <a:r>
              <a:rPr lang="en-US" dirty="0" err="1" smtClean="0"/>
              <a:t>ord.where</a:t>
            </a:r>
            <a:r>
              <a:rPr lang="en-US" dirty="0" smtClean="0"/>
              <a:t>(</a:t>
            </a:r>
            <a:r>
              <a:rPr lang="en-US" dirty="0" err="1" smtClean="0"/>
              <a:t>ord.order_id.between</a:t>
            </a:r>
            <a:r>
              <a:rPr lang="en-US" dirty="0" smtClean="0"/>
              <a:t>(10,20</a:t>
            </a:r>
            <a:r>
              <a:rPr lang="en-US" dirty="0"/>
              <a:t>)).show</a:t>
            </a:r>
            <a:r>
              <a:rPr lang="en-US" dirty="0" smtClean="0"/>
              <a:t>()</a:t>
            </a:r>
          </a:p>
          <a:p>
            <a:endParaRPr lang="en-US" dirty="0"/>
          </a:p>
          <a:p>
            <a:r>
              <a:rPr lang="en-US" dirty="0" smtClean="0"/>
              <a:t>6. contains(), </a:t>
            </a:r>
            <a:r>
              <a:rPr lang="en-US" dirty="0" err="1" smtClean="0"/>
              <a:t>startswith,endswith</a:t>
            </a:r>
            <a:r>
              <a:rPr lang="en-US" dirty="0" smtClean="0"/>
              <a:t>(),like(),</a:t>
            </a:r>
            <a:r>
              <a:rPr lang="en-US" dirty="0" err="1" smtClean="0"/>
              <a:t>rlike</a:t>
            </a:r>
            <a:r>
              <a:rPr lang="en-US" dirty="0" smtClean="0"/>
              <a:t>()</a:t>
            </a:r>
          </a:p>
          <a:p>
            <a:r>
              <a:rPr lang="en-US" dirty="0"/>
              <a:t> </a:t>
            </a:r>
            <a:r>
              <a:rPr lang="en-US" dirty="0" smtClean="0"/>
              <a:t>    </a:t>
            </a:r>
            <a:r>
              <a:rPr lang="en-US" i="1" dirty="0" smtClean="0"/>
              <a:t>PS: Print all the orders with Status CLOSED. </a:t>
            </a:r>
          </a:p>
          <a:p>
            <a:r>
              <a:rPr lang="en-US" dirty="0"/>
              <a:t> </a:t>
            </a:r>
            <a:r>
              <a:rPr lang="en-US" dirty="0" smtClean="0"/>
              <a:t>  </a:t>
            </a:r>
            <a:r>
              <a:rPr lang="en-US" dirty="0"/>
              <a:t>    </a:t>
            </a:r>
            <a:r>
              <a:rPr lang="en-US" dirty="0" err="1" smtClean="0"/>
              <a:t>ord.where</a:t>
            </a:r>
            <a:r>
              <a:rPr lang="en-US" dirty="0" smtClean="0"/>
              <a:t>(</a:t>
            </a:r>
            <a:r>
              <a:rPr lang="en-US" dirty="0" err="1" smtClean="0"/>
              <a:t>ord.order_status.contains</a:t>
            </a:r>
            <a:r>
              <a:rPr lang="en-US" dirty="0"/>
              <a:t>('CLOSED')).show</a:t>
            </a:r>
            <a:r>
              <a:rPr lang="en-US" dirty="0" smtClean="0"/>
              <a:t>()</a:t>
            </a:r>
          </a:p>
          <a:p>
            <a:r>
              <a:rPr lang="en-US" dirty="0" smtClean="0"/>
              <a:t>       </a:t>
            </a:r>
          </a:p>
          <a:p>
            <a:r>
              <a:rPr lang="en-US" dirty="0" smtClean="0"/>
              <a:t>     PS: Print all the status with alphabets ‘LO.’</a:t>
            </a:r>
            <a:endParaRPr lang="en-US" dirty="0"/>
          </a:p>
          <a:p>
            <a:r>
              <a:rPr lang="en-US" dirty="0" smtClean="0"/>
              <a:t>      </a:t>
            </a:r>
            <a:r>
              <a:rPr lang="en-US" dirty="0" err="1" smtClean="0"/>
              <a:t>ord.where</a:t>
            </a:r>
            <a:r>
              <a:rPr lang="en-US" dirty="0" smtClean="0"/>
              <a:t>(</a:t>
            </a:r>
            <a:r>
              <a:rPr lang="en-US" dirty="0" err="1" smtClean="0"/>
              <a:t>ord.order_status.like</a:t>
            </a:r>
            <a:r>
              <a:rPr lang="en-US" dirty="0"/>
              <a:t>('%LO%')).show</a:t>
            </a:r>
            <a:r>
              <a:rPr lang="en-US" dirty="0" smtClean="0"/>
              <a:t>()</a:t>
            </a:r>
          </a:p>
          <a:p>
            <a:endParaRPr lang="en-US" dirty="0"/>
          </a:p>
          <a:p>
            <a:r>
              <a:rPr lang="en-US" dirty="0" smtClean="0"/>
              <a:t>7.isin(): Multiple values.</a:t>
            </a:r>
          </a:p>
          <a:p>
            <a:r>
              <a:rPr lang="en-US" dirty="0"/>
              <a:t> </a:t>
            </a:r>
            <a:r>
              <a:rPr lang="en-US" dirty="0" smtClean="0"/>
              <a:t>   </a:t>
            </a:r>
            <a:r>
              <a:rPr lang="en-US" dirty="0"/>
              <a:t>PS: Print all the status with </a:t>
            </a:r>
            <a:r>
              <a:rPr lang="en-US" dirty="0" smtClean="0"/>
              <a:t>CLOSED or PENDING Orders.</a:t>
            </a:r>
          </a:p>
          <a:p>
            <a:r>
              <a:rPr lang="en-US" dirty="0"/>
              <a:t>      </a:t>
            </a:r>
            <a:r>
              <a:rPr lang="en-US" dirty="0" err="1"/>
              <a:t>ord.where</a:t>
            </a:r>
            <a:r>
              <a:rPr lang="en-US" dirty="0"/>
              <a:t>(</a:t>
            </a:r>
            <a:r>
              <a:rPr lang="en-US" dirty="0" err="1"/>
              <a:t>ord.order_status.isin</a:t>
            </a:r>
            <a:r>
              <a:rPr lang="en-US" dirty="0"/>
              <a:t>('CLOSED','PENDING')).select(</a:t>
            </a:r>
            <a:r>
              <a:rPr lang="en-US" dirty="0" err="1"/>
              <a:t>ord.order_status</a:t>
            </a:r>
            <a:r>
              <a:rPr lang="en-US" dirty="0"/>
              <a:t>).distinct().show()</a:t>
            </a:r>
            <a:endParaRPr lang="en-US" dirty="0" smtClean="0"/>
          </a:p>
          <a:p>
            <a:endParaRPr lang="en-US" dirty="0"/>
          </a:p>
          <a:p>
            <a:endParaRPr lang="en-US" dirty="0"/>
          </a:p>
          <a:p>
            <a:endParaRPr lang="en-US" dirty="0"/>
          </a:p>
        </p:txBody>
      </p:sp>
    </p:spTree>
    <p:extLst>
      <p:ext uri="{BB962C8B-B14F-4D97-AF65-F5344CB8AC3E}">
        <p14:creationId xmlns="" xmlns:p14="http://schemas.microsoft.com/office/powerpoint/2010/main" val="22662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424741" y="731688"/>
            <a:ext cx="11175688" cy="6186309"/>
          </a:xfrm>
          <a:prstGeom prst="rect">
            <a:avLst/>
          </a:prstGeom>
        </p:spPr>
        <p:txBody>
          <a:bodyPr wrap="square">
            <a:spAutoFit/>
          </a:bodyPr>
          <a:lstStyle/>
          <a:p>
            <a:r>
              <a:rPr lang="en-US" dirty="0"/>
              <a:t>8. </a:t>
            </a:r>
            <a:r>
              <a:rPr lang="en-US" dirty="0" err="1"/>
              <a:t>eqNullSafe</a:t>
            </a:r>
            <a:r>
              <a:rPr lang="en-US" dirty="0"/>
              <a:t>() : Equality test that is safe for null values.</a:t>
            </a:r>
          </a:p>
          <a:p>
            <a:r>
              <a:rPr lang="en-US" dirty="0"/>
              <a:t>    Assignments in pyspark do not check the Null or None Values. To check them use this function.</a:t>
            </a:r>
          </a:p>
          <a:p>
            <a:r>
              <a:rPr lang="en-US" dirty="0"/>
              <a:t>    from </a:t>
            </a:r>
            <a:r>
              <a:rPr lang="en-US" dirty="0" err="1"/>
              <a:t>pyspark.sql</a:t>
            </a:r>
            <a:r>
              <a:rPr lang="en-US" dirty="0"/>
              <a:t> import Row</a:t>
            </a:r>
          </a:p>
          <a:p>
            <a:r>
              <a:rPr lang="en-US" dirty="0"/>
              <a:t>    df1 = </a:t>
            </a:r>
            <a:r>
              <a:rPr lang="en-US" dirty="0" err="1"/>
              <a:t>spark.createDataFrame</a:t>
            </a:r>
            <a:r>
              <a:rPr lang="en-US" dirty="0" smtClean="0"/>
              <a:t>(( </a:t>
            </a:r>
            <a:r>
              <a:rPr lang="en-US" dirty="0"/>
              <a:t>Row(id=1, value='foo'), Row(id=2, value=None) </a:t>
            </a:r>
            <a:r>
              <a:rPr lang="en-US" dirty="0" smtClean="0"/>
              <a:t>))</a:t>
            </a:r>
            <a:endParaRPr lang="en-US" dirty="0"/>
          </a:p>
          <a:p>
            <a:r>
              <a:rPr lang="en-US" dirty="0"/>
              <a:t>    df1.select( </a:t>
            </a:r>
            <a:r>
              <a:rPr lang="en-US" dirty="0" smtClean="0"/>
              <a:t>df1('value') </a:t>
            </a:r>
            <a:r>
              <a:rPr lang="en-US" dirty="0"/>
              <a:t>== 'foo', </a:t>
            </a:r>
            <a:r>
              <a:rPr lang="en-US" dirty="0" smtClean="0"/>
              <a:t>df1('value').</a:t>
            </a:r>
            <a:r>
              <a:rPr lang="en-US" dirty="0" err="1"/>
              <a:t>eqNullSafe</a:t>
            </a:r>
            <a:r>
              <a:rPr lang="en-US" dirty="0"/>
              <a:t>('foo'),  </a:t>
            </a:r>
            <a:r>
              <a:rPr lang="en-US" dirty="0" smtClean="0"/>
              <a:t>df1('value').</a:t>
            </a:r>
            <a:r>
              <a:rPr lang="en-US" dirty="0" err="1"/>
              <a:t>eqNullSafe</a:t>
            </a:r>
            <a:r>
              <a:rPr lang="en-US" dirty="0"/>
              <a:t>(None)).show()</a:t>
            </a:r>
          </a:p>
          <a:p>
            <a:r>
              <a:rPr lang="en-US" dirty="0" smtClean="0"/>
              <a:t>   </a:t>
            </a:r>
            <a:r>
              <a:rPr lang="en-US" dirty="0" err="1"/>
              <a:t>isNull</a:t>
            </a:r>
            <a:r>
              <a:rPr lang="en-US" dirty="0" smtClean="0"/>
              <a:t>(), </a:t>
            </a:r>
            <a:r>
              <a:rPr lang="en-US" dirty="0" err="1" smtClean="0"/>
              <a:t>isNotNull</a:t>
            </a:r>
            <a:r>
              <a:rPr lang="en-US" dirty="0"/>
              <a:t>()</a:t>
            </a:r>
          </a:p>
          <a:p>
            <a:endParaRPr lang="en-US" dirty="0" smtClean="0"/>
          </a:p>
          <a:p>
            <a:r>
              <a:rPr lang="en-US" dirty="0" smtClean="0"/>
              <a:t>9. </a:t>
            </a:r>
            <a:r>
              <a:rPr lang="en-US" dirty="0" err="1" smtClean="0"/>
              <a:t>substr</a:t>
            </a:r>
            <a:endParaRPr lang="en-US" dirty="0" smtClean="0"/>
          </a:p>
          <a:p>
            <a:r>
              <a:rPr lang="en-US" dirty="0"/>
              <a:t>  </a:t>
            </a:r>
            <a:r>
              <a:rPr lang="en-US" dirty="0" smtClean="0"/>
              <a:t>PS: Find Number of completed orders in the year 2013. </a:t>
            </a:r>
          </a:p>
          <a:p>
            <a:r>
              <a:rPr lang="en-US" dirty="0" smtClean="0"/>
              <a:t>     </a:t>
            </a:r>
            <a:r>
              <a:rPr lang="en-US" dirty="0" err="1" smtClean="0"/>
              <a:t>ord.where</a:t>
            </a:r>
            <a:r>
              <a:rPr lang="en-US" dirty="0"/>
              <a:t>((</a:t>
            </a:r>
            <a:r>
              <a:rPr lang="en-US" dirty="0" err="1"/>
              <a:t>ord.order_date.substr</a:t>
            </a:r>
            <a:r>
              <a:rPr lang="en-US" dirty="0"/>
              <a:t>(1,4).contains('2013')) &amp; (</a:t>
            </a:r>
            <a:r>
              <a:rPr lang="en-US" dirty="0" err="1"/>
              <a:t>ord.order_status.contains</a:t>
            </a:r>
            <a:r>
              <a:rPr lang="en-US" dirty="0"/>
              <a:t>('CLOSED') )).count</a:t>
            </a:r>
            <a:r>
              <a:rPr lang="en-US" dirty="0" smtClean="0"/>
              <a:t>()</a:t>
            </a:r>
          </a:p>
          <a:p>
            <a:r>
              <a:rPr lang="en-US" dirty="0" smtClean="0"/>
              <a:t>     </a:t>
            </a:r>
            <a:r>
              <a:rPr lang="en-US" dirty="0" err="1" smtClean="0"/>
              <a:t>ord.where</a:t>
            </a:r>
            <a:r>
              <a:rPr lang="en-US" dirty="0"/>
              <a:t>((</a:t>
            </a:r>
            <a:r>
              <a:rPr lang="en-US" dirty="0" err="1"/>
              <a:t>ord.order_date.substr</a:t>
            </a:r>
            <a:r>
              <a:rPr lang="en-US" dirty="0"/>
              <a:t>(1,4</a:t>
            </a:r>
            <a:r>
              <a:rPr lang="en-US" dirty="0" smtClean="0"/>
              <a:t>) == '2013') </a:t>
            </a:r>
            <a:r>
              <a:rPr lang="en-US" dirty="0"/>
              <a:t>&amp; (</a:t>
            </a:r>
            <a:r>
              <a:rPr lang="en-US" dirty="0" err="1" smtClean="0"/>
              <a:t>ord.order_status</a:t>
            </a:r>
            <a:r>
              <a:rPr lang="en-US" dirty="0" smtClean="0"/>
              <a:t> == 'CLOSED' </a:t>
            </a:r>
            <a:r>
              <a:rPr lang="en-US" dirty="0"/>
              <a:t>)).count()</a:t>
            </a:r>
          </a:p>
          <a:p>
            <a:endParaRPr lang="en-US" dirty="0" smtClean="0"/>
          </a:p>
          <a:p>
            <a:r>
              <a:rPr lang="en-US" dirty="0" smtClean="0"/>
              <a:t>10.getField() : </a:t>
            </a:r>
            <a:r>
              <a:rPr lang="en-US" dirty="0"/>
              <a:t>gets a field by name in a </a:t>
            </a:r>
            <a:r>
              <a:rPr lang="en-US" dirty="0" err="1" smtClean="0"/>
              <a:t>StructField</a:t>
            </a:r>
            <a:endParaRPr lang="en-US" dirty="0" smtClean="0"/>
          </a:p>
          <a:p>
            <a:r>
              <a:rPr lang="en-US" dirty="0" smtClean="0"/>
              <a:t>Ex - #create a </a:t>
            </a:r>
            <a:r>
              <a:rPr lang="en-US" dirty="0" err="1" smtClean="0"/>
              <a:t>struct</a:t>
            </a:r>
            <a:r>
              <a:rPr lang="en-US" dirty="0" smtClean="0"/>
              <a:t> field</a:t>
            </a:r>
          </a:p>
          <a:p>
            <a:r>
              <a:rPr lang="en-US" dirty="0"/>
              <a:t> </a:t>
            </a:r>
            <a:r>
              <a:rPr lang="en-US" dirty="0" smtClean="0"/>
              <a:t>         </a:t>
            </a:r>
            <a:r>
              <a:rPr lang="en-US" dirty="0"/>
              <a:t>df1 = </a:t>
            </a:r>
            <a:r>
              <a:rPr lang="en-US" dirty="0" err="1"/>
              <a:t>spark.createDataFrame</a:t>
            </a:r>
            <a:r>
              <a:rPr lang="en-US" dirty="0" smtClean="0"/>
              <a:t>((Row(r=Row(a1=1</a:t>
            </a:r>
            <a:r>
              <a:rPr lang="en-US" dirty="0"/>
              <a:t>, </a:t>
            </a:r>
            <a:r>
              <a:rPr lang="en-US" dirty="0" smtClean="0"/>
              <a:t>a2="</a:t>
            </a:r>
            <a:r>
              <a:rPr lang="en-US" dirty="0"/>
              <a:t>b</a:t>
            </a:r>
            <a:r>
              <a:rPr lang="en-US" dirty="0" smtClean="0"/>
              <a:t>"))))</a:t>
            </a:r>
            <a:endParaRPr lang="en-US" dirty="0"/>
          </a:p>
          <a:p>
            <a:r>
              <a:rPr lang="en-US" dirty="0" smtClean="0"/>
              <a:t>          </a:t>
            </a:r>
            <a:r>
              <a:rPr lang="en-US" dirty="0"/>
              <a:t>df1.select(</a:t>
            </a:r>
            <a:r>
              <a:rPr lang="en-US" dirty="0" err="1"/>
              <a:t>df.r.getField</a:t>
            </a:r>
            <a:r>
              <a:rPr lang="en-US" dirty="0" smtClean="0"/>
              <a:t>(“a2")).</a:t>
            </a:r>
            <a:r>
              <a:rPr lang="en-US" dirty="0"/>
              <a:t>show</a:t>
            </a:r>
            <a:r>
              <a:rPr lang="en-US" dirty="0" smtClean="0"/>
              <a:t>()</a:t>
            </a:r>
          </a:p>
          <a:p>
            <a:r>
              <a:rPr lang="en-US" dirty="0"/>
              <a:t> </a:t>
            </a:r>
            <a:r>
              <a:rPr lang="en-US" dirty="0" smtClean="0"/>
              <a:t>         </a:t>
            </a:r>
            <a:r>
              <a:rPr lang="en-US" dirty="0"/>
              <a:t>df1.select(</a:t>
            </a:r>
            <a:r>
              <a:rPr lang="en-US" dirty="0" err="1"/>
              <a:t>df.r.a</a:t>
            </a:r>
            <a:r>
              <a:rPr lang="en-US" dirty="0"/>
              <a:t>).show()</a:t>
            </a:r>
          </a:p>
          <a:p>
            <a:endParaRPr lang="en-US" dirty="0" smtClean="0"/>
          </a:p>
          <a:p>
            <a:r>
              <a:rPr lang="en-US" dirty="0" smtClean="0"/>
              <a:t>11. </a:t>
            </a:r>
            <a:r>
              <a:rPr lang="en-US" dirty="0" err="1" smtClean="0"/>
              <a:t>getItem</a:t>
            </a:r>
            <a:r>
              <a:rPr lang="en-US" dirty="0" smtClean="0"/>
              <a:t>(): </a:t>
            </a:r>
            <a:r>
              <a:rPr lang="en-US" dirty="0"/>
              <a:t>An expression that gets an item at position ordinal out of a list, or gets an item by 	key out of a dict</a:t>
            </a:r>
            <a:r>
              <a:rPr lang="en-US" dirty="0" smtClean="0"/>
              <a:t>.</a:t>
            </a:r>
          </a:p>
          <a:p>
            <a:r>
              <a:rPr lang="en-US" dirty="0" smtClean="0"/>
              <a:t>Ex- </a:t>
            </a:r>
            <a:r>
              <a:rPr lang="en-US" dirty="0" err="1"/>
              <a:t>df</a:t>
            </a:r>
            <a:r>
              <a:rPr lang="en-US" dirty="0"/>
              <a:t> = </a:t>
            </a:r>
            <a:r>
              <a:rPr lang="en-US" dirty="0" err="1"/>
              <a:t>spark.createDataFrame</a:t>
            </a:r>
            <a:r>
              <a:rPr lang="en-US" dirty="0" smtClean="0"/>
              <a:t>((((1</a:t>
            </a:r>
            <a:r>
              <a:rPr lang="en-US" dirty="0"/>
              <a:t>, </a:t>
            </a:r>
            <a:r>
              <a:rPr lang="en-US" dirty="0" smtClean="0"/>
              <a:t>2), </a:t>
            </a:r>
            <a:r>
              <a:rPr lang="en-US" dirty="0"/>
              <a:t>{"key": "value</a:t>
            </a:r>
            <a:r>
              <a:rPr lang="en-US" dirty="0" smtClean="0"/>
              <a:t>"})), ("</a:t>
            </a:r>
            <a:r>
              <a:rPr lang="en-US" dirty="0" err="1" smtClean="0"/>
              <a:t>lst</a:t>
            </a:r>
            <a:r>
              <a:rPr lang="en-US" dirty="0" smtClean="0"/>
              <a:t>", </a:t>
            </a:r>
            <a:r>
              <a:rPr lang="en-US" dirty="0"/>
              <a:t>"</a:t>
            </a:r>
            <a:r>
              <a:rPr lang="en-US" dirty="0" err="1" smtClean="0"/>
              <a:t>dict</a:t>
            </a:r>
            <a:r>
              <a:rPr lang="en-US" dirty="0" smtClean="0"/>
              <a:t>"))</a:t>
            </a:r>
            <a:endParaRPr lang="en-US" dirty="0"/>
          </a:p>
          <a:p>
            <a:r>
              <a:rPr lang="en-US" dirty="0" smtClean="0"/>
              <a:t>      </a:t>
            </a:r>
            <a:r>
              <a:rPr lang="en-US" dirty="0" err="1" smtClean="0"/>
              <a:t>df.select</a:t>
            </a:r>
            <a:r>
              <a:rPr lang="en-US" dirty="0" smtClean="0"/>
              <a:t>(</a:t>
            </a:r>
            <a:r>
              <a:rPr lang="en-US" dirty="0" err="1" smtClean="0"/>
              <a:t>df.lst.getItem</a:t>
            </a:r>
            <a:r>
              <a:rPr lang="en-US" dirty="0" smtClean="0"/>
              <a:t>(0</a:t>
            </a:r>
            <a:r>
              <a:rPr lang="en-US" dirty="0"/>
              <a:t>), </a:t>
            </a:r>
            <a:r>
              <a:rPr lang="en-US" dirty="0" err="1" smtClean="0"/>
              <a:t>df.dist.getItem</a:t>
            </a:r>
            <a:r>
              <a:rPr lang="en-US" dirty="0"/>
              <a:t>("key")).show</a:t>
            </a:r>
            <a:r>
              <a:rPr lang="en-US" dirty="0" smtClean="0"/>
              <a:t>()</a:t>
            </a:r>
          </a:p>
          <a:p>
            <a:r>
              <a:rPr lang="en-US" dirty="0"/>
              <a:t>      </a:t>
            </a:r>
            <a:r>
              <a:rPr lang="en-US" dirty="0" err="1" smtClean="0"/>
              <a:t>df.select</a:t>
            </a:r>
            <a:r>
              <a:rPr lang="en-US" dirty="0" smtClean="0"/>
              <a:t>(</a:t>
            </a:r>
            <a:r>
              <a:rPr lang="en-US" dirty="0" err="1" smtClean="0"/>
              <a:t>df.lst</a:t>
            </a:r>
            <a:r>
              <a:rPr lang="en-US" dirty="0" smtClean="0"/>
              <a:t>(1)).</a:t>
            </a:r>
            <a:r>
              <a:rPr lang="en-US" dirty="0"/>
              <a:t>show</a:t>
            </a:r>
            <a:r>
              <a:rPr lang="en-US" dirty="0" smtClean="0"/>
              <a:t>()</a:t>
            </a:r>
            <a:endParaRPr lang="en-US" dirty="0"/>
          </a:p>
        </p:txBody>
      </p:sp>
    </p:spTree>
    <p:extLst>
      <p:ext uri="{BB962C8B-B14F-4D97-AF65-F5344CB8AC3E}">
        <p14:creationId xmlns="" xmlns:p14="http://schemas.microsoft.com/office/powerpoint/2010/main" val="13824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Column</a:t>
            </a:r>
            <a:endParaRPr lang="en-US" sz="4000" dirty="0"/>
          </a:p>
        </p:txBody>
      </p:sp>
      <p:sp>
        <p:nvSpPr>
          <p:cNvPr id="7" name="Rectangle 6"/>
          <p:cNvSpPr/>
          <p:nvPr/>
        </p:nvSpPr>
        <p:spPr>
          <a:xfrm>
            <a:off x="90547" y="465617"/>
            <a:ext cx="11175688" cy="4062651"/>
          </a:xfrm>
          <a:prstGeom prst="rect">
            <a:avLst/>
          </a:prstGeom>
        </p:spPr>
        <p:txBody>
          <a:bodyPr wrap="square">
            <a:spAutoFit/>
          </a:bodyPr>
          <a:lstStyle/>
          <a:p>
            <a:endParaRPr lang="en-US" dirty="0"/>
          </a:p>
          <a:p>
            <a:r>
              <a:rPr lang="en-US" dirty="0" smtClean="0"/>
              <a:t>12. when(), otherwise() : </a:t>
            </a:r>
          </a:p>
          <a:p>
            <a:r>
              <a:rPr lang="en-US" dirty="0"/>
              <a:t> </a:t>
            </a:r>
            <a:r>
              <a:rPr lang="en-US" dirty="0" smtClean="0"/>
              <a:t>   Kind of if-else statements in SQL. Using this, we can check multiple conditions in sequence and returns a value when the first condition is met.</a:t>
            </a:r>
          </a:p>
          <a:p>
            <a:endParaRPr lang="en-US" dirty="0" smtClean="0"/>
          </a:p>
          <a:p>
            <a:r>
              <a:rPr lang="en-US" dirty="0" smtClean="0"/>
              <a:t>Ex – </a:t>
            </a:r>
          </a:p>
          <a:p>
            <a:r>
              <a:rPr lang="en-US" dirty="0" smtClean="0"/>
              <a:t>from </a:t>
            </a:r>
            <a:r>
              <a:rPr lang="en-US" dirty="0" err="1" smtClean="0"/>
              <a:t>pyspark.sql.functions</a:t>
            </a:r>
            <a:r>
              <a:rPr lang="en-US" dirty="0" smtClean="0"/>
              <a:t> import when</a:t>
            </a:r>
          </a:p>
          <a:p>
            <a:r>
              <a:rPr lang="en-US" sz="1600" dirty="0" err="1" smtClean="0"/>
              <a:t>ord.select</a:t>
            </a:r>
            <a:r>
              <a:rPr lang="en-US" sz="1600" dirty="0" smtClean="0"/>
              <a:t>(</a:t>
            </a:r>
            <a:r>
              <a:rPr lang="en-US" sz="1600" dirty="0" err="1" smtClean="0"/>
              <a:t>ord.order_status</a:t>
            </a:r>
            <a:r>
              <a:rPr lang="en-US" sz="1600" dirty="0" smtClean="0"/>
              <a:t>, </a:t>
            </a:r>
          </a:p>
          <a:p>
            <a:r>
              <a:rPr lang="en-US" sz="1600" dirty="0" smtClean="0"/>
              <a:t>when(</a:t>
            </a:r>
            <a:r>
              <a:rPr lang="en-US" sz="1600" dirty="0" err="1" smtClean="0"/>
              <a:t>ord.order_status</a:t>
            </a:r>
            <a:r>
              <a:rPr lang="en-US" sz="1600" dirty="0" smtClean="0"/>
              <a:t> == 'PENDING_PAYMENT', </a:t>
            </a:r>
            <a:r>
              <a:rPr lang="en-US" sz="1600" dirty="0"/>
              <a:t>'PP</a:t>
            </a:r>
            <a:r>
              <a:rPr lang="en-US" sz="1600" dirty="0" smtClean="0"/>
              <a:t>')</a:t>
            </a:r>
          </a:p>
          <a:p>
            <a:r>
              <a:rPr lang="en-US" sz="1600" dirty="0" smtClean="0"/>
              <a:t>.when(</a:t>
            </a:r>
            <a:r>
              <a:rPr lang="en-US" sz="1600" dirty="0" err="1" smtClean="0"/>
              <a:t>ord.order_status</a:t>
            </a:r>
            <a:r>
              <a:rPr lang="en-US" sz="1600" dirty="0" smtClean="0"/>
              <a:t> == 'CLOSED', 'CL')</a:t>
            </a:r>
          </a:p>
          <a:p>
            <a:r>
              <a:rPr lang="en-US" sz="1600" dirty="0"/>
              <a:t>.when(</a:t>
            </a:r>
            <a:r>
              <a:rPr lang="en-US" sz="1600" dirty="0" err="1"/>
              <a:t>ord.order_status</a:t>
            </a:r>
            <a:r>
              <a:rPr lang="en-US" sz="1600" dirty="0"/>
              <a:t> == </a:t>
            </a:r>
            <a:r>
              <a:rPr lang="en-US" sz="1600" dirty="0" smtClean="0"/>
              <a:t>'COMPLETE', 'CO')</a:t>
            </a:r>
          </a:p>
          <a:p>
            <a:r>
              <a:rPr lang="en-US" sz="1600" dirty="0" smtClean="0"/>
              <a:t>.when(</a:t>
            </a:r>
            <a:r>
              <a:rPr lang="en-US" sz="1600" dirty="0" err="1" smtClean="0"/>
              <a:t>ord.order_status</a:t>
            </a:r>
            <a:r>
              <a:rPr lang="en-US" sz="1600" dirty="0" smtClean="0"/>
              <a:t> == </a:t>
            </a:r>
            <a:r>
              <a:rPr lang="en-US" sz="1600" dirty="0"/>
              <a:t>'</a:t>
            </a:r>
            <a:r>
              <a:rPr lang="en-US" sz="1600" dirty="0" smtClean="0"/>
              <a:t>PROCESSING', 'PR')</a:t>
            </a:r>
          </a:p>
          <a:p>
            <a:r>
              <a:rPr lang="en-US" sz="1600" dirty="0" smtClean="0"/>
              <a:t>.otherwise(</a:t>
            </a:r>
            <a:r>
              <a:rPr lang="en-US" sz="1600" dirty="0" err="1" smtClean="0"/>
              <a:t>ord.order_status</a:t>
            </a:r>
            <a:r>
              <a:rPr lang="en-US" sz="1600" dirty="0" smtClean="0"/>
              <a:t>).alias("order_status2")).show(10)</a:t>
            </a:r>
          </a:p>
          <a:p>
            <a:endParaRPr lang="en-US" dirty="0"/>
          </a:p>
          <a:p>
            <a:endParaRPr lang="en-US" dirty="0"/>
          </a:p>
        </p:txBody>
      </p:sp>
    </p:spTree>
    <p:extLst>
      <p:ext uri="{BB962C8B-B14F-4D97-AF65-F5344CB8AC3E}">
        <p14:creationId xmlns="" xmlns:p14="http://schemas.microsoft.com/office/powerpoint/2010/main" val="2740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DataFrame Transformations and </a:t>
            </a:r>
            <a:br>
              <a:rPr lang="en-US" sz="3500" dirty="0">
                <a:solidFill>
                  <a:schemeClr val="tx1"/>
                </a:solidFill>
              </a:rPr>
            </a:br>
            <a:r>
              <a:rPr lang="en-US" sz="3500" dirty="0">
                <a:solidFill>
                  <a:schemeClr val="tx1"/>
                </a:solidFill>
              </a:rPr>
              <a:t>Extractions</a:t>
            </a:r>
          </a:p>
        </p:txBody>
      </p:sp>
    </p:spTree>
    <p:extLst>
      <p:ext uri="{BB962C8B-B14F-4D97-AF65-F5344CB8AC3E}">
        <p14:creationId xmlns="" xmlns:p14="http://schemas.microsoft.com/office/powerpoint/2010/main" val="326709533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4795" y="687987"/>
            <a:ext cx="7263813" cy="2771905"/>
          </a:xfrm>
          <a:prstGeom prst="rect">
            <a:avLst/>
          </a:prstGeom>
        </p:spPr>
      </p:pic>
    </p:spTree>
    <p:extLst>
      <p:ext uri="{BB962C8B-B14F-4D97-AF65-F5344CB8AC3E}">
        <p14:creationId xmlns="" xmlns:p14="http://schemas.microsoft.com/office/powerpoint/2010/main" val="20644992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smtClean="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a:t>
            </a:r>
            <a:r>
              <a:rPr lang="en-US" dirty="0" smtClean="0"/>
              <a:t>\    </a:t>
            </a:r>
            <a:endParaRPr lang="en-US" dirty="0"/>
          </a:p>
          <a:p>
            <a:r>
              <a:rPr lang="en-US" dirty="0"/>
              <a:t>  --deploy-mode &lt;deploy-mode&gt; </a:t>
            </a:r>
            <a:r>
              <a:rPr lang="en-US" dirty="0" smtClean="0"/>
              <a:t>\   </a:t>
            </a:r>
            <a:endParaRPr lang="en-US" dirty="0"/>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a:t>
            </a:r>
            <a:r>
              <a:rPr lang="en-US" dirty="0" smtClean="0"/>
              <a:t>&gt; \</a:t>
            </a:r>
          </a:p>
          <a:p>
            <a:r>
              <a:rPr lang="en-US" dirty="0"/>
              <a:t> </a:t>
            </a:r>
            <a:r>
              <a:rPr lang="en-US" dirty="0" smtClean="0"/>
              <a:t> --packages &lt;package name&gt; \</a:t>
            </a:r>
          </a:p>
          <a:p>
            <a:r>
              <a:rPr lang="en-US" dirty="0" smtClean="0"/>
              <a:t>  --</a:t>
            </a:r>
            <a:r>
              <a:rPr lang="en-US" dirty="0" err="1" smtClean="0"/>
              <a:t>py</a:t>
            </a:r>
            <a:r>
              <a:rPr lang="en-US" dirty="0" smtClean="0"/>
              <a:t>-files  \</a:t>
            </a:r>
            <a:endParaRPr lang="en-US" dirty="0"/>
          </a:p>
          <a:p>
            <a:r>
              <a:rPr lang="en-US" dirty="0" smtClean="0"/>
              <a:t>  &lt;application&gt; &lt;application </a:t>
            </a:r>
            <a:r>
              <a:rPr lang="en-US" dirty="0" err="1" smtClean="0"/>
              <a:t>args</a:t>
            </a:r>
            <a:r>
              <a:rPr lang="en-US" dirty="0" smtClean="0"/>
              <a:t>&gt;</a:t>
            </a:r>
            <a:endParaRPr lang="en-US" dirty="0"/>
          </a:p>
        </p:txBody>
      </p:sp>
    </p:spTree>
    <p:extLst>
      <p:ext uri="{BB962C8B-B14F-4D97-AF65-F5344CB8AC3E}">
        <p14:creationId xmlns="" xmlns:p14="http://schemas.microsoft.com/office/powerpoint/2010/main" val="2224999809"/>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2065" y="790833"/>
            <a:ext cx="3756454" cy="59889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smtClean="0"/>
              <a:t>DataFrame APIs</a:t>
            </a:r>
          </a:p>
          <a:p>
            <a:pPr marL="742950" lvl="1" indent="-285750">
              <a:buFont typeface="Wingdings" panose="05000000000000000000" pitchFamily="2" charset="2"/>
              <a:buChar char="ü"/>
            </a:pPr>
            <a:r>
              <a:rPr lang="en-US" sz="1500" dirty="0"/>
              <a:t>s</a:t>
            </a:r>
            <a:r>
              <a:rPr lang="en-US" sz="1500" dirty="0" smtClean="0"/>
              <a:t>election</a:t>
            </a:r>
          </a:p>
          <a:p>
            <a:pPr marL="742950" lvl="1" indent="-285750">
              <a:buFont typeface="Wingdings" panose="05000000000000000000" pitchFamily="2" charset="2"/>
              <a:buChar char="ü"/>
            </a:pPr>
            <a:r>
              <a:rPr lang="en-US" sz="1500" dirty="0"/>
              <a:t>f</a:t>
            </a:r>
            <a:r>
              <a:rPr lang="en-US" sz="1500" dirty="0" smtClean="0"/>
              <a:t>ilter</a:t>
            </a:r>
          </a:p>
          <a:p>
            <a:pPr marL="742950" lvl="1" indent="-285750">
              <a:buFont typeface="Wingdings" panose="05000000000000000000" pitchFamily="2" charset="2"/>
              <a:buChar char="ü"/>
            </a:pPr>
            <a:r>
              <a:rPr lang="en-US" sz="1500" dirty="0"/>
              <a:t>s</a:t>
            </a:r>
            <a:r>
              <a:rPr lang="en-US" sz="1500" dirty="0" smtClean="0"/>
              <a:t>ort</a:t>
            </a:r>
          </a:p>
          <a:p>
            <a:pPr marL="742950" lvl="1" indent="-285750">
              <a:buFont typeface="Wingdings" panose="05000000000000000000" pitchFamily="2" charset="2"/>
              <a:buChar char="ü"/>
            </a:pPr>
            <a:r>
              <a:rPr lang="en-US" sz="1500" dirty="0"/>
              <a:t>s</a:t>
            </a:r>
            <a:r>
              <a:rPr lang="en-US" sz="1500" dirty="0" smtClean="0"/>
              <a:t>et</a:t>
            </a:r>
          </a:p>
          <a:p>
            <a:pPr marL="742950" lvl="1" indent="-285750">
              <a:buFont typeface="Wingdings" panose="05000000000000000000" pitchFamily="2" charset="2"/>
              <a:buChar char="ü"/>
            </a:pPr>
            <a:r>
              <a:rPr lang="en-US" sz="1500" dirty="0"/>
              <a:t>j</a:t>
            </a:r>
            <a:r>
              <a:rPr lang="en-US" sz="1500" dirty="0" smtClean="0"/>
              <a:t>oin</a:t>
            </a:r>
          </a:p>
          <a:p>
            <a:pPr marL="742950" lvl="1" indent="-285750">
              <a:buFont typeface="Wingdings" panose="05000000000000000000" pitchFamily="2" charset="2"/>
              <a:buChar char="ü"/>
            </a:pPr>
            <a:r>
              <a:rPr lang="en-US" sz="1500" dirty="0" smtClean="0"/>
              <a:t>aggregation</a:t>
            </a:r>
          </a:p>
          <a:p>
            <a:pPr marL="742950" lvl="1" indent="-285750">
              <a:buFont typeface="Wingdings" panose="05000000000000000000" pitchFamily="2" charset="2"/>
              <a:buChar char="ü"/>
            </a:pPr>
            <a:r>
              <a:rPr lang="en-US" sz="1500" dirty="0" err="1"/>
              <a:t>g</a:t>
            </a:r>
            <a:r>
              <a:rPr lang="en-US" sz="1500" dirty="0" err="1" smtClean="0"/>
              <a:t>roupBy</a:t>
            </a:r>
            <a:endParaRPr lang="en-US" sz="1500" dirty="0" smtClean="0"/>
          </a:p>
          <a:p>
            <a:pPr marL="742950" lvl="1" indent="-285750">
              <a:buFont typeface="Wingdings" panose="05000000000000000000" pitchFamily="2" charset="2"/>
              <a:buChar char="ü"/>
            </a:pPr>
            <a:r>
              <a:rPr lang="en-US" sz="1500" dirty="0"/>
              <a:t>w</a:t>
            </a:r>
            <a:r>
              <a:rPr lang="en-US" sz="1500" dirty="0" smtClean="0"/>
              <a:t>indow</a:t>
            </a:r>
          </a:p>
          <a:p>
            <a:pPr marL="742950" lvl="1" indent="-285750">
              <a:buFont typeface="Wingdings" panose="05000000000000000000" pitchFamily="2" charset="2"/>
              <a:buChar char="ü"/>
            </a:pPr>
            <a:r>
              <a:rPr lang="en-US" sz="1500" dirty="0"/>
              <a:t>s</a:t>
            </a:r>
            <a:r>
              <a:rPr lang="en-US" sz="1500" dirty="0" smtClean="0"/>
              <a:t>ample    </a:t>
            </a:r>
          </a:p>
          <a:p>
            <a:r>
              <a:rPr lang="en-US" sz="1500" dirty="0"/>
              <a:t> </a:t>
            </a:r>
            <a:r>
              <a:rPr lang="en-US" sz="1500" dirty="0" smtClean="0"/>
              <a:t>     </a:t>
            </a:r>
          </a:p>
          <a:p>
            <a:pPr marL="285750" indent="-285750">
              <a:buFont typeface="Arial" panose="020B0604020202020204" pitchFamily="34" charset="0"/>
              <a:buChar char="•"/>
            </a:pPr>
            <a:r>
              <a:rPr lang="en-US" sz="1500" dirty="0" smtClean="0"/>
              <a:t>DataFrame Built-in Functions</a:t>
            </a:r>
          </a:p>
          <a:p>
            <a:pPr marL="742950" lvl="1" indent="-285750">
              <a:buFont typeface="Wingdings" panose="05000000000000000000" pitchFamily="2" charset="2"/>
              <a:buChar char="ü"/>
            </a:pPr>
            <a:r>
              <a:rPr lang="en-US" sz="1500" dirty="0"/>
              <a:t>N</a:t>
            </a:r>
            <a:r>
              <a:rPr lang="en-US" sz="1500" dirty="0" smtClean="0"/>
              <a:t>ew Column</a:t>
            </a:r>
          </a:p>
          <a:p>
            <a:pPr marL="742950" lvl="1" indent="-285750">
              <a:buFont typeface="Wingdings" panose="05000000000000000000" pitchFamily="2" charset="2"/>
              <a:buChar char="ü"/>
            </a:pPr>
            <a:r>
              <a:rPr lang="en-US" sz="1500" dirty="0" smtClean="0"/>
              <a:t>Encryption</a:t>
            </a:r>
          </a:p>
          <a:p>
            <a:pPr marL="742950" lvl="1" indent="-285750">
              <a:buFont typeface="Wingdings" panose="05000000000000000000" pitchFamily="2" charset="2"/>
              <a:buChar char="ü"/>
            </a:pPr>
            <a:r>
              <a:rPr lang="en-US" sz="1500" dirty="0" smtClean="0"/>
              <a:t>String</a:t>
            </a:r>
          </a:p>
          <a:p>
            <a:pPr marL="742950" lvl="1" indent="-285750">
              <a:buFont typeface="Wingdings" panose="05000000000000000000" pitchFamily="2" charset="2"/>
              <a:buChar char="ü"/>
            </a:pPr>
            <a:r>
              <a:rPr lang="en-US" sz="1500" dirty="0" err="1" smtClean="0"/>
              <a:t>RegExp</a:t>
            </a:r>
            <a:endParaRPr lang="en-US" sz="1500" dirty="0" smtClean="0"/>
          </a:p>
          <a:p>
            <a:pPr marL="742950" lvl="1" indent="-285750">
              <a:buFont typeface="Wingdings" panose="05000000000000000000" pitchFamily="2" charset="2"/>
              <a:buChar char="ü"/>
            </a:pPr>
            <a:r>
              <a:rPr lang="en-US" sz="1500" dirty="0" smtClean="0"/>
              <a:t>Date</a:t>
            </a:r>
          </a:p>
          <a:p>
            <a:pPr marL="742950" lvl="1" indent="-285750">
              <a:buFont typeface="Wingdings" panose="05000000000000000000" pitchFamily="2" charset="2"/>
              <a:buChar char="ü"/>
            </a:pPr>
            <a:r>
              <a:rPr lang="en-US" sz="1500" dirty="0" smtClean="0"/>
              <a:t>Null</a:t>
            </a:r>
          </a:p>
          <a:p>
            <a:pPr marL="742950" lvl="1" indent="-285750">
              <a:buFont typeface="Wingdings" panose="05000000000000000000" pitchFamily="2" charset="2"/>
              <a:buChar char="ü"/>
            </a:pPr>
            <a:r>
              <a:rPr lang="en-US" sz="1500" dirty="0" smtClean="0"/>
              <a:t>Collection</a:t>
            </a:r>
          </a:p>
          <a:p>
            <a:pPr marL="742950" lvl="1" indent="-285750">
              <a:buFont typeface="Wingdings" panose="05000000000000000000" pitchFamily="2" charset="2"/>
              <a:buChar char="ü"/>
            </a:pPr>
            <a:r>
              <a:rPr lang="en-US" sz="1500" dirty="0" smtClean="0"/>
              <a:t>Na</a:t>
            </a:r>
          </a:p>
          <a:p>
            <a:pPr marL="742950" lvl="1" indent="-285750">
              <a:buFont typeface="Wingdings" panose="05000000000000000000" pitchFamily="2" charset="2"/>
              <a:buChar char="ü"/>
            </a:pPr>
            <a:r>
              <a:rPr lang="en-US" sz="1500" dirty="0" smtClean="0"/>
              <a:t>Math &amp; Statistics</a:t>
            </a:r>
          </a:p>
          <a:p>
            <a:pPr marL="742950" lvl="1" indent="-285750">
              <a:buFont typeface="Wingdings" panose="05000000000000000000" pitchFamily="2" charset="2"/>
              <a:buChar char="ü"/>
            </a:pPr>
            <a:r>
              <a:rPr lang="en-US" sz="1500" dirty="0" smtClean="0"/>
              <a:t>Explode &amp; Flatten</a:t>
            </a:r>
          </a:p>
          <a:p>
            <a:pPr marL="742950" lvl="1" indent="-285750">
              <a:buFont typeface="Wingdings" panose="05000000000000000000" pitchFamily="2" charset="2"/>
              <a:buChar char="ü"/>
            </a:pPr>
            <a:r>
              <a:rPr lang="en-US" sz="1500" dirty="0" smtClean="0"/>
              <a:t>Formatting</a:t>
            </a:r>
          </a:p>
          <a:p>
            <a:pPr marL="742950" lvl="1" indent="-285750">
              <a:buFont typeface="Wingdings" panose="05000000000000000000" pitchFamily="2" charset="2"/>
              <a:buChar char="ü"/>
            </a:pPr>
            <a:r>
              <a:rPr lang="en-US" sz="1500" dirty="0" err="1" smtClean="0"/>
              <a:t>Json</a:t>
            </a:r>
            <a:endParaRPr lang="en-US" sz="1500" dirty="0" smtClean="0"/>
          </a:p>
          <a:p>
            <a:pPr marL="742950" lvl="1" indent="-285750">
              <a:buFont typeface="Wingdings" panose="05000000000000000000" pitchFamily="2" charset="2"/>
              <a:buChar char="ü"/>
            </a:pPr>
            <a:r>
              <a:rPr lang="en-US" sz="1500" dirty="0" smtClean="0"/>
              <a:t>Other</a:t>
            </a:r>
            <a:endParaRPr lang="en-US" sz="1500" dirty="0"/>
          </a:p>
        </p:txBody>
      </p:sp>
      <p:sp>
        <p:nvSpPr>
          <p:cNvPr id="5" name="Rectangle 4"/>
          <p:cNvSpPr/>
          <p:nvPr/>
        </p:nvSpPr>
        <p:spPr>
          <a:xfrm>
            <a:off x="5457567" y="1293342"/>
            <a:ext cx="3385751" cy="38553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text</a:t>
            </a:r>
          </a:p>
          <a:p>
            <a:pPr marL="285750" indent="-285750">
              <a:buFont typeface="Arial" panose="020B0604020202020204" pitchFamily="34" charset="0"/>
              <a:buChar char="•"/>
            </a:pPr>
            <a:r>
              <a:rPr lang="en-US" dirty="0"/>
              <a:t>parquet</a:t>
            </a:r>
          </a:p>
          <a:p>
            <a:pPr marL="285750" indent="-285750">
              <a:buFont typeface="Arial" panose="020B0604020202020204" pitchFamily="34" charset="0"/>
              <a:buChar char="•"/>
            </a:pPr>
            <a:r>
              <a:rPr lang="en-US" dirty="0"/>
              <a:t>orc</a:t>
            </a:r>
          </a:p>
          <a:p>
            <a:pPr marL="285750" indent="-285750">
              <a:buFont typeface="Arial" panose="020B0604020202020204" pitchFamily="34" charset="0"/>
              <a:buChar char="•"/>
            </a:pPr>
            <a:r>
              <a:rPr lang="en-US" dirty="0" err="1"/>
              <a:t>avro</a:t>
            </a:r>
            <a:endParaRPr lang="en-US" dirty="0"/>
          </a:p>
          <a:p>
            <a:pPr marL="285750" indent="-285750">
              <a:buFont typeface="Arial" panose="020B0604020202020204" pitchFamily="34" charset="0"/>
              <a:buChar char="•"/>
            </a:pPr>
            <a:r>
              <a:rPr lang="en-US" dirty="0" err="1"/>
              <a:t>json</a:t>
            </a:r>
            <a:endParaRPr lang="en-US" dirty="0"/>
          </a:p>
          <a:p>
            <a:pPr marL="285750" indent="-285750">
              <a:buFont typeface="Arial" panose="020B0604020202020204" pitchFamily="34" charset="0"/>
              <a:buChar char="•"/>
            </a:pPr>
            <a:r>
              <a:rPr lang="en-US" dirty="0"/>
              <a:t>hive</a:t>
            </a:r>
          </a:p>
          <a:p>
            <a:pPr marL="285750" indent="-285750">
              <a:buFont typeface="Arial" panose="020B0604020202020204" pitchFamily="34" charset="0"/>
              <a:buChar char="•"/>
            </a:pPr>
            <a:r>
              <a:rPr lang="en-US" dirty="0" err="1"/>
              <a:t>jdbc</a:t>
            </a:r>
            <a:endParaRPr lang="en-US" dirty="0"/>
          </a:p>
          <a:p>
            <a:pPr marL="285750" indent="-285750">
              <a:buFont typeface="Arial" panose="020B0604020202020204" pitchFamily="34" charset="0"/>
              <a:buChar char="•"/>
            </a:pPr>
            <a:endParaRPr lang="en-US" sz="1500" dirty="0"/>
          </a:p>
        </p:txBody>
      </p:sp>
      <p:sp>
        <p:nvSpPr>
          <p:cNvPr id="4" name="Rounded Rectangle 3"/>
          <p:cNvSpPr/>
          <p:nvPr/>
        </p:nvSpPr>
        <p:spPr>
          <a:xfrm>
            <a:off x="1775255" y="172995"/>
            <a:ext cx="2290119"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Transformations</a:t>
            </a:r>
            <a:endParaRPr lang="en-US" sz="2300" dirty="0">
              <a:solidFill>
                <a:schemeClr val="tx1">
                  <a:lumMod val="95000"/>
                  <a:lumOff val="5000"/>
                </a:schemeClr>
              </a:solidFill>
            </a:endParaRPr>
          </a:p>
        </p:txBody>
      </p:sp>
      <p:sp>
        <p:nvSpPr>
          <p:cNvPr id="8" name="Rounded Rectangle 7"/>
          <p:cNvSpPr/>
          <p:nvPr/>
        </p:nvSpPr>
        <p:spPr>
          <a:xfrm>
            <a:off x="6223687" y="691980"/>
            <a:ext cx="1536357"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solidFill>
                  <a:schemeClr val="tx1">
                    <a:lumMod val="95000"/>
                    <a:lumOff val="5000"/>
                  </a:schemeClr>
                </a:solidFill>
              </a:rPr>
              <a:t>Extraction</a:t>
            </a:r>
            <a:endParaRPr lang="en-US" sz="2300" dirty="0">
              <a:solidFill>
                <a:schemeClr val="tx1">
                  <a:lumMod val="95000"/>
                  <a:lumOff val="5000"/>
                </a:schemeClr>
              </a:solidFill>
            </a:endParaRPr>
          </a:p>
        </p:txBody>
      </p:sp>
      <p:sp>
        <p:nvSpPr>
          <p:cNvPr id="6" name="Oval 5"/>
          <p:cNvSpPr/>
          <p:nvPr/>
        </p:nvSpPr>
        <p:spPr>
          <a:xfrm>
            <a:off x="3270422" y="1482811"/>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Part1</a:t>
            </a:r>
            <a:endParaRPr lang="en-US" dirty="0"/>
          </a:p>
        </p:txBody>
      </p:sp>
      <p:sp>
        <p:nvSpPr>
          <p:cNvPr id="9" name="Oval 8"/>
          <p:cNvSpPr/>
          <p:nvPr/>
        </p:nvSpPr>
        <p:spPr>
          <a:xfrm>
            <a:off x="3227174" y="4143634"/>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Part2</a:t>
            </a:r>
            <a:endParaRPr lang="en-US" dirty="0"/>
          </a:p>
        </p:txBody>
      </p:sp>
      <p:sp>
        <p:nvSpPr>
          <p:cNvPr id="10" name="Oval 9"/>
          <p:cNvSpPr/>
          <p:nvPr/>
        </p:nvSpPr>
        <p:spPr>
          <a:xfrm>
            <a:off x="7350211" y="2496065"/>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Part3</a:t>
            </a:r>
            <a:endParaRPr lang="en-US" dirty="0"/>
          </a:p>
        </p:txBody>
      </p:sp>
    </p:spTree>
    <p:extLst>
      <p:ext uri="{BB962C8B-B14F-4D97-AF65-F5344CB8AC3E}">
        <p14:creationId xmlns="" xmlns:p14="http://schemas.microsoft.com/office/powerpoint/2010/main" val="2864704854"/>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1</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APIs</a:t>
            </a:r>
            <a:endParaRPr lang="en-US" sz="3500" dirty="0"/>
          </a:p>
        </p:txBody>
      </p:sp>
      <p:pic>
        <p:nvPicPr>
          <p:cNvPr id="7" name="Picture 6"/>
          <p:cNvPicPr>
            <a:picLocks noChangeAspect="1"/>
          </p:cNvPicPr>
          <p:nvPr/>
        </p:nvPicPr>
        <p:blipFill>
          <a:blip r:embed="rId2"/>
          <a:stretch>
            <a:fillRect/>
          </a:stretch>
        </p:blipFill>
        <p:spPr>
          <a:xfrm>
            <a:off x="5371585" y="2969740"/>
            <a:ext cx="1943100" cy="2895600"/>
          </a:xfrm>
          <a:prstGeom prst="rect">
            <a:avLst/>
          </a:prstGeom>
        </p:spPr>
      </p:pic>
    </p:spTree>
    <p:extLst>
      <p:ext uri="{BB962C8B-B14F-4D97-AF65-F5344CB8AC3E}">
        <p14:creationId xmlns="" xmlns:p14="http://schemas.microsoft.com/office/powerpoint/2010/main" val="383791664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Selection APIs</a:t>
            </a:r>
            <a:endParaRPr lang="en-US" sz="3100" dirty="0">
              <a:solidFill>
                <a:schemeClr val="tx1"/>
              </a:solidFill>
            </a:endParaRPr>
          </a:p>
        </p:txBody>
      </p:sp>
    </p:spTree>
    <p:extLst>
      <p:ext uri="{BB962C8B-B14F-4D97-AF65-F5344CB8AC3E}">
        <p14:creationId xmlns="" xmlns:p14="http://schemas.microsoft.com/office/powerpoint/2010/main" val="343115755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185214"/>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en-US" sz="1700" dirty="0"/>
              <a:t>data</a:t>
            </a:r>
            <a:r>
              <a:rPr lang="en-US" sz="1700" dirty="0" smtClean="0"/>
              <a:t>=((</a:t>
            </a:r>
            <a:r>
              <a:rPr lang="en-US" sz="1700" dirty="0"/>
              <a:t>'Robert',35,40,40),('Robert',35,40,40),('Ram',31,33,29),('Ram',31,33,91</a:t>
            </a:r>
            <a:r>
              <a:rPr lang="en-US" sz="1700" dirty="0" smtClean="0"/>
              <a:t>))</a:t>
            </a:r>
          </a:p>
          <a:p>
            <a:r>
              <a:rPr lang="it-IT" sz="1700" dirty="0"/>
              <a:t>emp = spark.createDataFrame(data=data,schema</a:t>
            </a:r>
            <a:r>
              <a:rPr lang="it-IT" sz="1700" dirty="0" smtClean="0"/>
              <a:t>=('name</a:t>
            </a:r>
            <a:r>
              <a:rPr lang="it-IT" sz="1700" dirty="0"/>
              <a:t>','score1','score2','score3</a:t>
            </a:r>
            <a:r>
              <a:rPr lang="it-IT" sz="1700" dirty="0" smtClean="0"/>
              <a:t>'))</a:t>
            </a:r>
            <a:endParaRPr lang="en-US" sz="1700" dirty="0"/>
          </a:p>
          <a:p>
            <a:endParaRPr lang="en-US" sz="1700" dirty="0"/>
          </a:p>
          <a:p>
            <a:endParaRPr lang="en-US" sz="1700" dirty="0"/>
          </a:p>
        </p:txBody>
      </p:sp>
    </p:spTree>
    <p:extLst>
      <p:ext uri="{BB962C8B-B14F-4D97-AF65-F5344CB8AC3E}">
        <p14:creationId xmlns="" xmlns:p14="http://schemas.microsoft.com/office/powerpoint/2010/main" val="367397541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926" y="913116"/>
            <a:ext cx="11180379" cy="4016484"/>
          </a:xfrm>
          <a:prstGeom prst="rect">
            <a:avLst/>
          </a:prstGeom>
        </p:spPr>
        <p:txBody>
          <a:bodyPr wrap="square">
            <a:spAutoFit/>
          </a:bodyPr>
          <a:lstStyle/>
          <a:p>
            <a:pPr marL="285750" indent="-285750" algn="just">
              <a:buFont typeface="Arial" panose="020B0604020202020204" pitchFamily="34" charset="0"/>
              <a:buChar char="•"/>
            </a:pPr>
            <a:r>
              <a:rPr lang="en-US" sz="1700" b="1" dirty="0" smtClean="0"/>
              <a:t>Select</a:t>
            </a:r>
            <a:r>
              <a:rPr lang="en-US" sz="1700" dirty="0" smtClean="0"/>
              <a:t>(*cols)</a:t>
            </a:r>
            <a:endParaRPr lang="en-US" sz="1700" b="1" dirty="0"/>
          </a:p>
          <a:p>
            <a:pPr marL="742950" lvl="1" indent="-285750" algn="just">
              <a:buFont typeface="Wingdings" panose="05000000000000000000" pitchFamily="2" charset="2"/>
              <a:buChar char="ü"/>
            </a:pPr>
            <a:r>
              <a:rPr lang="en-US" sz="1700" dirty="0" smtClean="0">
                <a:latin typeface="+mj-lt"/>
              </a:rPr>
              <a:t>Select one or more columns.</a:t>
            </a:r>
            <a:endParaRPr lang="en-US" sz="1700" dirty="0">
              <a:latin typeface="+mj-lt"/>
            </a:endParaRPr>
          </a:p>
          <a:p>
            <a:pPr lvl="1" algn="just"/>
            <a:r>
              <a:rPr lang="en-US" sz="1700" i="1" dirty="0">
                <a:latin typeface="+mj-lt"/>
              </a:rPr>
              <a:t>       </a:t>
            </a:r>
            <a:r>
              <a:rPr lang="en-US" sz="1700" i="1" dirty="0" err="1">
                <a:latin typeface="+mj-lt"/>
              </a:rPr>
              <a:t>ord.select</a:t>
            </a:r>
            <a:r>
              <a:rPr lang="en-US" sz="1700" i="1" dirty="0">
                <a:latin typeface="+mj-lt"/>
              </a:rPr>
              <a:t>(ord.order_id,'order_id',"</a:t>
            </a:r>
            <a:r>
              <a:rPr lang="en-US" sz="1700" i="1" dirty="0" err="1">
                <a:latin typeface="+mj-lt"/>
              </a:rPr>
              <a:t>order_id</a:t>
            </a:r>
            <a:r>
              <a:rPr lang="en-US" sz="1700" i="1" dirty="0">
                <a:latin typeface="+mj-lt"/>
              </a:rPr>
              <a:t>", (</a:t>
            </a:r>
            <a:r>
              <a:rPr lang="en-US" sz="1700" i="1" dirty="0" err="1">
                <a:latin typeface="+mj-lt"/>
              </a:rPr>
              <a:t>ord.order_id</a:t>
            </a:r>
            <a:r>
              <a:rPr lang="en-US" sz="1700" i="1" dirty="0">
                <a:latin typeface="+mj-lt"/>
              </a:rPr>
              <a:t> +100).alias("order10")).show()   </a:t>
            </a:r>
          </a:p>
          <a:p>
            <a:pPr marL="742950" lvl="1" indent="-285750" algn="just">
              <a:buFont typeface="Wingdings" panose="05000000000000000000" pitchFamily="2" charset="2"/>
              <a:buChar char="ü"/>
            </a:pPr>
            <a:r>
              <a:rPr lang="en-US" sz="1700" dirty="0">
                <a:latin typeface="+mj-lt"/>
              </a:rPr>
              <a:t>Can apply necessary functions </a:t>
            </a:r>
            <a:r>
              <a:rPr lang="en-US" sz="1700" dirty="0" smtClean="0">
                <a:latin typeface="+mj-lt"/>
              </a:rPr>
              <a:t>on </a:t>
            </a:r>
            <a:r>
              <a:rPr lang="en-US" sz="1700" dirty="0">
                <a:latin typeface="+mj-lt"/>
              </a:rPr>
              <a:t>the selected </a:t>
            </a:r>
            <a:r>
              <a:rPr lang="en-US" sz="1700" dirty="0" smtClean="0">
                <a:latin typeface="+mj-lt"/>
              </a:rPr>
              <a:t>columns.</a:t>
            </a:r>
          </a:p>
          <a:p>
            <a:pPr lvl="1" algn="just"/>
            <a:r>
              <a:rPr lang="en-US" sz="1700" i="1" dirty="0">
                <a:latin typeface="+mj-lt"/>
              </a:rPr>
              <a:t>      </a:t>
            </a:r>
            <a:r>
              <a:rPr lang="en-US" sz="1700" i="1" dirty="0" err="1">
                <a:latin typeface="+mj-lt"/>
              </a:rPr>
              <a:t>ord.select</a:t>
            </a:r>
            <a:r>
              <a:rPr lang="en-US" sz="1700" i="1" dirty="0">
                <a:latin typeface="+mj-lt"/>
              </a:rPr>
              <a:t>(lower(</a:t>
            </a:r>
            <a:r>
              <a:rPr lang="en-US" sz="1700" i="1" dirty="0" err="1">
                <a:latin typeface="+mj-lt"/>
              </a:rPr>
              <a:t>ord.order_status</a:t>
            </a:r>
            <a:r>
              <a:rPr lang="en-US" sz="1700" i="1" dirty="0">
                <a:latin typeface="+mj-lt"/>
              </a:rPr>
              <a:t>)).show()</a:t>
            </a:r>
            <a:endParaRPr lang="en-US" sz="1700" i="1" dirty="0" smtClean="0">
              <a:latin typeface="+mj-lt"/>
            </a:endParaRPr>
          </a:p>
          <a:p>
            <a:pPr lvl="1" algn="just"/>
            <a:r>
              <a:rPr lang="en-US" sz="1700" dirty="0" smtClean="0"/>
              <a:t>       </a:t>
            </a:r>
            <a:endParaRPr lang="en-US" sz="1700" dirty="0"/>
          </a:p>
          <a:p>
            <a:pPr marL="285750" indent="-285750" algn="just">
              <a:buFont typeface="Arial" panose="020B0604020202020204" pitchFamily="34" charset="0"/>
              <a:buChar char="•"/>
            </a:pPr>
            <a:r>
              <a:rPr lang="en-US" sz="1700" b="1" dirty="0" err="1" smtClean="0"/>
              <a:t>selectExpr</a:t>
            </a:r>
            <a:r>
              <a:rPr lang="en-US" sz="1700" dirty="0" smtClean="0"/>
              <a:t>(*expr)</a:t>
            </a:r>
            <a:endParaRPr lang="en-US" sz="1700" b="1" dirty="0"/>
          </a:p>
          <a:p>
            <a:pPr marL="742950" lvl="1" indent="-285750" algn="just">
              <a:buFont typeface="Wingdings" panose="05000000000000000000" pitchFamily="2" charset="2"/>
              <a:buChar char="ü"/>
            </a:pPr>
            <a:r>
              <a:rPr lang="en-US" sz="1700" dirty="0" smtClean="0">
                <a:latin typeface="+mj-lt"/>
              </a:rPr>
              <a:t>This </a:t>
            </a:r>
            <a:r>
              <a:rPr lang="en-US" sz="1700" dirty="0">
                <a:latin typeface="+mj-lt"/>
              </a:rPr>
              <a:t>is a variant of select that accepts SQL expressions.    </a:t>
            </a:r>
          </a:p>
          <a:p>
            <a:pPr lvl="1" algn="just"/>
            <a:r>
              <a:rPr lang="en-US" sz="1700" dirty="0" smtClean="0">
                <a:latin typeface="+mj-lt"/>
              </a:rPr>
              <a:t>       </a:t>
            </a:r>
            <a:r>
              <a:rPr lang="en-US" sz="1700" i="1" dirty="0" err="1" smtClean="0">
                <a:latin typeface="+mj-lt"/>
              </a:rPr>
              <a:t>ord.selectExpr</a:t>
            </a:r>
            <a:r>
              <a:rPr lang="en-US" sz="1700" i="1" dirty="0" smtClean="0">
                <a:latin typeface="+mj-lt"/>
              </a:rPr>
              <a:t>('substring(order_date,1,10) as </a:t>
            </a:r>
            <a:r>
              <a:rPr lang="en-US" sz="1700" i="1" dirty="0" err="1" smtClean="0">
                <a:latin typeface="+mj-lt"/>
              </a:rPr>
              <a:t>order_month</a:t>
            </a:r>
            <a:r>
              <a:rPr lang="en-US" sz="1700" i="1" dirty="0" smtClean="0">
                <a:latin typeface="+mj-lt"/>
              </a:rPr>
              <a:t>').show()</a:t>
            </a:r>
          </a:p>
          <a:p>
            <a:pPr lvl="1" algn="just"/>
            <a:r>
              <a:rPr lang="en-US" sz="1700" i="1" dirty="0">
                <a:latin typeface="+mj-lt"/>
              </a:rPr>
              <a:t>       </a:t>
            </a:r>
            <a:r>
              <a:rPr lang="en-US" sz="1700" i="1" dirty="0" err="1" smtClean="0">
                <a:latin typeface="+mj-lt"/>
              </a:rPr>
              <a:t>ord.select</a:t>
            </a:r>
            <a:r>
              <a:rPr lang="en-US" sz="1700" i="1" dirty="0" smtClean="0">
                <a:latin typeface="+mj-lt"/>
              </a:rPr>
              <a:t>(substring(ord.order_date,1,4</a:t>
            </a:r>
            <a:r>
              <a:rPr lang="en-US" sz="1700" i="1" dirty="0">
                <a:latin typeface="+mj-lt"/>
              </a:rPr>
              <a:t>).alias('</a:t>
            </a:r>
            <a:r>
              <a:rPr lang="en-US" sz="1700" i="1" dirty="0" err="1">
                <a:latin typeface="+mj-lt"/>
              </a:rPr>
              <a:t>order_year</a:t>
            </a:r>
            <a:r>
              <a:rPr lang="en-US" sz="1700" i="1" dirty="0">
                <a:latin typeface="+mj-lt"/>
              </a:rPr>
              <a:t>')).show</a:t>
            </a:r>
            <a:r>
              <a:rPr lang="en-US" sz="1700" i="1" dirty="0" smtClean="0">
                <a:latin typeface="+mj-lt"/>
              </a:rPr>
              <a:t>()</a:t>
            </a:r>
          </a:p>
          <a:p>
            <a:pPr marL="742950" lvl="1" indent="-285750" algn="just">
              <a:buFont typeface="Wingdings" panose="05000000000000000000" pitchFamily="2" charset="2"/>
              <a:buChar char="ü"/>
            </a:pPr>
            <a:r>
              <a:rPr lang="en-US" sz="1700" dirty="0" smtClean="0">
                <a:latin typeface="+mj-lt"/>
              </a:rPr>
              <a:t>If we want to use any functions available in SQL but not in Spark Built-in functions, then we can use </a:t>
            </a:r>
            <a:r>
              <a:rPr lang="en-US" sz="1700" dirty="0" err="1" smtClean="0">
                <a:latin typeface="+mj-lt"/>
              </a:rPr>
              <a:t>selectExpr</a:t>
            </a:r>
            <a:r>
              <a:rPr lang="en-US" sz="1700" dirty="0" smtClean="0">
                <a:latin typeface="+mj-lt"/>
              </a:rPr>
              <a:t>.</a:t>
            </a:r>
          </a:p>
          <a:p>
            <a:pPr lvl="1" algn="just"/>
            <a:r>
              <a:rPr lang="en-US" sz="1600" dirty="0" smtClean="0"/>
              <a:t>       </a:t>
            </a:r>
            <a:r>
              <a:rPr lang="en-US" sz="1700" dirty="0">
                <a:latin typeface="+mj-lt"/>
              </a:rPr>
              <a:t>stack(n, expr1, ..., </a:t>
            </a:r>
            <a:r>
              <a:rPr lang="en-US" sz="1700" dirty="0" err="1">
                <a:latin typeface="+mj-lt"/>
              </a:rPr>
              <a:t>exprk</a:t>
            </a:r>
            <a:r>
              <a:rPr lang="en-US" sz="1700" dirty="0">
                <a:latin typeface="+mj-lt"/>
              </a:rPr>
              <a:t>) - Separates expr1, ..., </a:t>
            </a:r>
            <a:r>
              <a:rPr lang="en-US" sz="1700" dirty="0" err="1">
                <a:latin typeface="+mj-lt"/>
              </a:rPr>
              <a:t>exprk</a:t>
            </a:r>
            <a:r>
              <a:rPr lang="en-US" sz="1700" dirty="0">
                <a:latin typeface="+mj-lt"/>
              </a:rPr>
              <a:t> into n rows.      </a:t>
            </a:r>
          </a:p>
          <a:p>
            <a:pPr lvl="1" algn="just"/>
            <a:r>
              <a:rPr lang="en-US" sz="1700" i="1" dirty="0">
                <a:latin typeface="+mj-lt"/>
              </a:rPr>
              <a:t> </a:t>
            </a:r>
            <a:r>
              <a:rPr lang="en-US" sz="1700" i="1" dirty="0" smtClean="0">
                <a:latin typeface="+mj-lt"/>
              </a:rPr>
              <a:t>      </a:t>
            </a:r>
            <a:r>
              <a:rPr lang="en-US" sz="1700" i="1" dirty="0" err="1" smtClean="0">
                <a:latin typeface="+mj-lt"/>
              </a:rPr>
              <a:t>df.selectExpr</a:t>
            </a:r>
            <a:r>
              <a:rPr lang="en-US" sz="1700" i="1" dirty="0">
                <a:latin typeface="+mj-lt"/>
              </a:rPr>
              <a:t>("stack(3,1,2,3,4,5,6)").show()</a:t>
            </a:r>
          </a:p>
          <a:p>
            <a:pPr lvl="1" algn="just"/>
            <a:endParaRPr lang="en-US" sz="1700" dirty="0">
              <a:latin typeface="+mj-lt"/>
            </a:endParaRP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Tree>
    <p:extLst>
      <p:ext uri="{BB962C8B-B14F-4D97-AF65-F5344CB8AC3E}">
        <p14:creationId xmlns="" xmlns:p14="http://schemas.microsoft.com/office/powerpoint/2010/main" val="18102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349326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err="1" smtClean="0"/>
              <a:t>withColumn</a:t>
            </a:r>
            <a:r>
              <a:rPr lang="en-US" sz="1700" dirty="0" smtClean="0"/>
              <a:t>(</a:t>
            </a:r>
            <a:r>
              <a:rPr lang="en-US" sz="1700" dirty="0" err="1" smtClean="0"/>
              <a:t>colName</a:t>
            </a:r>
            <a:r>
              <a:rPr lang="en-US" sz="1700" dirty="0" smtClean="0"/>
              <a:t>, col)</a:t>
            </a:r>
            <a:endParaRPr lang="en-US" sz="1700" dirty="0"/>
          </a:p>
          <a:p>
            <a:pPr marL="742950" lvl="1" indent="-285750" algn="just">
              <a:buFont typeface="Wingdings" panose="05000000000000000000" pitchFamily="2" charset="2"/>
              <a:buChar char="ü"/>
            </a:pPr>
            <a:r>
              <a:rPr lang="en-US" sz="1700" dirty="0" smtClean="0">
                <a:latin typeface="+mj-lt"/>
              </a:rPr>
              <a:t>Applied </a:t>
            </a:r>
            <a:r>
              <a:rPr lang="en-US" sz="1700" dirty="0">
                <a:latin typeface="+mj-lt"/>
              </a:rPr>
              <a:t>transformation to only selected columns.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The </a:t>
            </a:r>
            <a:r>
              <a:rPr lang="en-US" sz="1700" dirty="0">
                <a:latin typeface="+mj-lt"/>
              </a:rPr>
              <a:t>first argument is </a:t>
            </a:r>
            <a:r>
              <a:rPr lang="en-US" sz="1700" dirty="0" smtClean="0">
                <a:latin typeface="+mj-lt"/>
              </a:rPr>
              <a:t>an </a:t>
            </a:r>
            <a:r>
              <a:rPr lang="en-US" sz="1700" dirty="0">
                <a:latin typeface="+mj-lt"/>
              </a:rPr>
              <a:t>alias name. If we give </a:t>
            </a:r>
            <a:r>
              <a:rPr lang="en-US" sz="1700" dirty="0" smtClean="0">
                <a:latin typeface="+mj-lt"/>
              </a:rPr>
              <a:t>an </a:t>
            </a:r>
            <a:r>
              <a:rPr lang="en-US" sz="1700" dirty="0">
                <a:latin typeface="+mj-lt"/>
              </a:rPr>
              <a:t>alias name same as </a:t>
            </a:r>
            <a:r>
              <a:rPr lang="en-US" sz="1700" dirty="0" smtClean="0">
                <a:latin typeface="+mj-lt"/>
              </a:rPr>
              <a:t>a </a:t>
            </a:r>
            <a:r>
              <a:rPr lang="en-US" sz="1700" dirty="0">
                <a:latin typeface="+mj-lt"/>
              </a:rPr>
              <a:t>column name, the transformations will apply on the same column. </a:t>
            </a:r>
            <a:endParaRPr lang="en-US" sz="1700" dirty="0" smtClean="0">
              <a:latin typeface="+mj-lt"/>
            </a:endParaRPr>
          </a:p>
          <a:p>
            <a:pPr marL="742950" lvl="1" indent="-285750" algn="just">
              <a:buFont typeface="Wingdings" panose="05000000000000000000" pitchFamily="2" charset="2"/>
              <a:buChar char="ü"/>
            </a:pPr>
            <a:r>
              <a:rPr lang="en-US" sz="1700" dirty="0" smtClean="0">
                <a:latin typeface="+mj-lt"/>
              </a:rPr>
              <a:t>Otherwise </a:t>
            </a:r>
            <a:r>
              <a:rPr lang="en-US" sz="1700" dirty="0">
                <a:latin typeface="+mj-lt"/>
              </a:rPr>
              <a:t>a new column will be formed. Avoid giving alias name same as column name.</a:t>
            </a:r>
          </a:p>
          <a:p>
            <a:pPr lvl="1" algn="just"/>
            <a:r>
              <a:rPr lang="en-US" sz="1700" i="1" dirty="0">
                <a:latin typeface="+mj-lt"/>
              </a:rPr>
              <a:t> </a:t>
            </a:r>
            <a:r>
              <a:rPr lang="en-US" sz="1700" i="1" dirty="0" smtClean="0">
                <a:latin typeface="+mj-lt"/>
              </a:rPr>
              <a:t>      </a:t>
            </a:r>
            <a:r>
              <a:rPr lang="en-US" sz="1700" i="1" dirty="0" err="1" smtClean="0">
                <a:latin typeface="+mj-lt"/>
              </a:rPr>
              <a:t>ord.withColumn</a:t>
            </a:r>
            <a:r>
              <a:rPr lang="en-US" sz="1700" i="1" dirty="0">
                <a:latin typeface="+mj-lt"/>
              </a:rPr>
              <a:t>('</a:t>
            </a:r>
            <a:r>
              <a:rPr lang="en-US" sz="1700" i="1" dirty="0" err="1">
                <a:latin typeface="+mj-lt"/>
              </a:rPr>
              <a:t>order_month',substring</a:t>
            </a:r>
            <a:r>
              <a:rPr lang="en-US" sz="1700" i="1" dirty="0">
                <a:latin typeface="+mj-lt"/>
              </a:rPr>
              <a:t>(orderDF.order_date,1,10)).show()   </a:t>
            </a:r>
            <a:endParaRPr lang="en-US" sz="1700" i="1" dirty="0" smtClean="0">
              <a:latin typeface="+mj-lt"/>
            </a:endParaRPr>
          </a:p>
          <a:p>
            <a:pPr lvl="1" algn="just"/>
            <a:endParaRPr lang="en-US" sz="1700" dirty="0"/>
          </a:p>
          <a:p>
            <a:pPr marL="285750" indent="-285750" algn="just">
              <a:buFont typeface="Arial" panose="020B0604020202020204" pitchFamily="34" charset="0"/>
              <a:buChar char="•"/>
            </a:pPr>
            <a:r>
              <a:rPr lang="en-US" sz="1700" b="1" dirty="0" err="1" smtClean="0"/>
              <a:t>withColumnRenamed</a:t>
            </a:r>
            <a:r>
              <a:rPr lang="en-US" sz="1700" dirty="0" smtClean="0"/>
              <a:t>(</a:t>
            </a:r>
            <a:r>
              <a:rPr lang="en-US" sz="1700" dirty="0" err="1" smtClean="0"/>
              <a:t>existingCol</a:t>
            </a:r>
            <a:r>
              <a:rPr lang="en-US" sz="1700" dirty="0" smtClean="0"/>
              <a:t>, </a:t>
            </a:r>
            <a:r>
              <a:rPr lang="en-US" sz="1700" dirty="0" err="1" smtClean="0"/>
              <a:t>newCol</a:t>
            </a:r>
            <a:r>
              <a:rPr lang="en-US" sz="1700" dirty="0" smtClean="0"/>
              <a:t>)</a:t>
            </a:r>
          </a:p>
          <a:p>
            <a:pPr marL="742950" lvl="1" indent="-285750" algn="just">
              <a:buFont typeface="Wingdings" panose="05000000000000000000" pitchFamily="2" charset="2"/>
              <a:buChar char="ü"/>
            </a:pPr>
            <a:r>
              <a:rPr lang="en-US" sz="1700" dirty="0" smtClean="0">
                <a:latin typeface="+mj-lt"/>
              </a:rPr>
              <a:t>Rename Existing Column.</a:t>
            </a:r>
          </a:p>
          <a:p>
            <a:pPr lvl="1" algn="just"/>
            <a:r>
              <a:rPr lang="en-US" sz="1700" i="1" dirty="0">
                <a:latin typeface="+mj-lt"/>
              </a:rPr>
              <a:t>      </a:t>
            </a:r>
            <a:r>
              <a:rPr lang="en-US" sz="1700" i="1" dirty="0" err="1">
                <a:latin typeface="+mj-lt"/>
              </a:rPr>
              <a:t>ord.withColumnRenamed</a:t>
            </a:r>
            <a:r>
              <a:rPr lang="en-US" sz="1700" i="1" dirty="0">
                <a:latin typeface="+mj-lt"/>
              </a:rPr>
              <a:t>('order_id','order_id1').show</a:t>
            </a:r>
            <a:r>
              <a:rPr lang="en-US" sz="1700" i="1" dirty="0" smtClean="0">
                <a:latin typeface="+mj-lt"/>
              </a:rPr>
              <a:t>()</a:t>
            </a:r>
          </a:p>
          <a:p>
            <a:pPr lvl="1" algn="just"/>
            <a:endParaRPr lang="en-US" sz="1700" dirty="0" smtClean="0"/>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Tree>
    <p:extLst>
      <p:ext uri="{BB962C8B-B14F-4D97-AF65-F5344CB8AC3E}">
        <p14:creationId xmlns="" xmlns:p14="http://schemas.microsoft.com/office/powerpoint/2010/main" val="21832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297004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smtClean="0"/>
              <a:t>drop</a:t>
            </a:r>
            <a:r>
              <a:rPr lang="en-US" sz="1700" dirty="0" smtClean="0"/>
              <a:t>(*cols)</a:t>
            </a:r>
          </a:p>
          <a:p>
            <a:pPr marL="742950" lvl="1" indent="-285750" algn="just">
              <a:buFont typeface="Wingdings" panose="05000000000000000000" pitchFamily="2" charset="2"/>
              <a:buChar char="ü"/>
            </a:pPr>
            <a:r>
              <a:rPr lang="en-US" sz="1700" dirty="0" smtClean="0"/>
              <a:t>Drop </a:t>
            </a:r>
            <a:r>
              <a:rPr lang="en-US" sz="1700" dirty="0"/>
              <a:t>a </a:t>
            </a:r>
            <a:r>
              <a:rPr lang="en-US" sz="1700" dirty="0" smtClean="0"/>
              <a:t>column.</a:t>
            </a:r>
            <a:endParaRPr lang="en-US" sz="1700" dirty="0"/>
          </a:p>
          <a:p>
            <a:pPr algn="just"/>
            <a:r>
              <a:rPr lang="en-US" sz="1700" dirty="0"/>
              <a:t>        </a:t>
            </a:r>
            <a:r>
              <a:rPr lang="en-US" sz="1700" dirty="0" smtClean="0"/>
              <a:t>       </a:t>
            </a:r>
            <a:r>
              <a:rPr lang="en-US" sz="1700" dirty="0"/>
              <a:t>order = </a:t>
            </a:r>
            <a:r>
              <a:rPr lang="en-US" sz="1700" dirty="0" err="1"/>
              <a:t>ord.drop</a:t>
            </a:r>
            <a:r>
              <a:rPr lang="en-US" sz="1700" dirty="0"/>
              <a:t>('order_id','</a:t>
            </a:r>
            <a:r>
              <a:rPr lang="en-US" sz="1700" dirty="0" err="1"/>
              <a:t>order_date</a:t>
            </a:r>
            <a:r>
              <a:rPr lang="en-US" sz="1700" dirty="0"/>
              <a:t>')</a:t>
            </a:r>
            <a:endParaRPr lang="en-US" sz="1700" dirty="0" smtClean="0"/>
          </a:p>
          <a:p>
            <a:pPr algn="just"/>
            <a:endParaRPr lang="en-US" sz="1700" dirty="0"/>
          </a:p>
          <a:p>
            <a:pPr marL="285750" indent="-285750" algn="just">
              <a:buFont typeface="Arial" panose="020B0604020202020204" pitchFamily="34" charset="0"/>
              <a:buChar char="•"/>
            </a:pPr>
            <a:r>
              <a:rPr lang="en-US" sz="1700" b="1" dirty="0" err="1" smtClean="0"/>
              <a:t>dropDuplicates</a:t>
            </a:r>
            <a:r>
              <a:rPr lang="en-US" sz="1700" dirty="0" smtClean="0"/>
              <a:t>(subset=None)</a:t>
            </a:r>
          </a:p>
          <a:p>
            <a:pPr marL="742950" lvl="1" indent="-285750" algn="just">
              <a:buFont typeface="Wingdings" panose="05000000000000000000" pitchFamily="2" charset="2"/>
              <a:buChar char="ü"/>
            </a:pPr>
            <a:r>
              <a:rPr lang="en-US" sz="1700" dirty="0" smtClean="0"/>
              <a:t>Drop duplicate rows.</a:t>
            </a:r>
          </a:p>
          <a:p>
            <a:pPr marL="742950" lvl="1" indent="-285750" algn="just">
              <a:buFont typeface="Wingdings" panose="05000000000000000000" pitchFamily="2" charset="2"/>
              <a:buChar char="ü"/>
            </a:pPr>
            <a:r>
              <a:rPr lang="en-US" sz="1700" dirty="0" smtClean="0"/>
              <a:t>Optionally can consider only subset of columns.</a:t>
            </a:r>
          </a:p>
          <a:p>
            <a:pPr algn="just"/>
            <a:r>
              <a:rPr lang="en-US" sz="1700" dirty="0"/>
              <a:t> </a:t>
            </a:r>
            <a:r>
              <a:rPr lang="en-US" sz="1700" dirty="0" smtClean="0"/>
              <a:t>              </a:t>
            </a:r>
            <a:r>
              <a:rPr lang="en-US" sz="1700" dirty="0" err="1"/>
              <a:t>emp.dropDuplicates</a:t>
            </a:r>
            <a:r>
              <a:rPr lang="en-US" sz="1700" dirty="0"/>
              <a:t>().show()</a:t>
            </a:r>
            <a:endParaRPr lang="en-US" sz="1700" dirty="0" smtClean="0"/>
          </a:p>
          <a:p>
            <a:pPr algn="just"/>
            <a:r>
              <a:rPr lang="en-US" sz="1700" dirty="0" smtClean="0"/>
              <a:t>               </a:t>
            </a:r>
            <a:r>
              <a:rPr lang="en-US" sz="1700" dirty="0" err="1" smtClean="0"/>
              <a:t>emp.dropDuplicates</a:t>
            </a:r>
            <a:r>
              <a:rPr lang="en-US" sz="1700" dirty="0" smtClean="0"/>
              <a:t>(("</a:t>
            </a:r>
            <a:r>
              <a:rPr lang="en-US" sz="1700" dirty="0"/>
              <a:t>name","score1","score2</a:t>
            </a:r>
            <a:r>
              <a:rPr lang="en-US" sz="1700" dirty="0" smtClean="0"/>
              <a:t>")).</a:t>
            </a:r>
            <a:r>
              <a:rPr lang="en-US" sz="1700" dirty="0"/>
              <a:t>show()</a:t>
            </a: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Selection or Projection APIs</a:t>
            </a:r>
            <a:endParaRPr lang="en-US" sz="4000" dirty="0"/>
          </a:p>
        </p:txBody>
      </p:sp>
    </p:spTree>
    <p:extLst>
      <p:ext uri="{BB962C8B-B14F-4D97-AF65-F5344CB8AC3E}">
        <p14:creationId xmlns="" xmlns:p14="http://schemas.microsoft.com/office/powerpoint/2010/main" val="14988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Filter APIs</a:t>
            </a:r>
            <a:endParaRPr lang="en-US" sz="3100" dirty="0">
              <a:solidFill>
                <a:schemeClr val="tx1"/>
              </a:solidFill>
            </a:endParaRPr>
          </a:p>
        </p:txBody>
      </p:sp>
    </p:spTree>
    <p:extLst>
      <p:ext uri="{BB962C8B-B14F-4D97-AF65-F5344CB8AC3E}">
        <p14:creationId xmlns="" xmlns:p14="http://schemas.microsoft.com/office/powerpoint/2010/main" val="373819089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1400383"/>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endParaRPr lang="en-US" sz="1700" dirty="0"/>
          </a:p>
        </p:txBody>
      </p:sp>
    </p:spTree>
    <p:extLst>
      <p:ext uri="{BB962C8B-B14F-4D97-AF65-F5344CB8AC3E}">
        <p14:creationId xmlns="" xmlns:p14="http://schemas.microsoft.com/office/powerpoint/2010/main" val="2983419768"/>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472" y="990662"/>
            <a:ext cx="11180379" cy="3123932"/>
          </a:xfrm>
          <a:prstGeom prst="rect">
            <a:avLst/>
          </a:prstGeom>
        </p:spPr>
        <p:txBody>
          <a:bodyPr wrap="square">
            <a:spAutoFit/>
          </a:bodyPr>
          <a:lstStyle/>
          <a:p>
            <a:pPr marL="285750" indent="-285750" algn="just">
              <a:buFont typeface="Arial" panose="020B0604020202020204" pitchFamily="34" charset="0"/>
              <a:buChar char="•"/>
            </a:pPr>
            <a:r>
              <a:rPr lang="en-US" sz="1700" b="1" dirty="0"/>
              <a:t>f</a:t>
            </a:r>
            <a:r>
              <a:rPr lang="en-US" sz="1700" b="1" dirty="0" smtClean="0"/>
              <a:t>ilter(condition): </a:t>
            </a:r>
            <a:r>
              <a:rPr lang="en-US" sz="1700" b="1" dirty="0"/>
              <a:t>(Its alias </a:t>
            </a:r>
            <a:r>
              <a:rPr lang="en-US" sz="1700" b="1" dirty="0" smtClean="0"/>
              <a:t>‘where’)</a:t>
            </a:r>
            <a:endParaRPr lang="en-US" sz="1700" b="1" dirty="0"/>
          </a:p>
          <a:p>
            <a:pPr marL="800100" lvl="1" indent="-342900">
              <a:buFont typeface="Wingdings" panose="05000000000000000000" pitchFamily="2" charset="2"/>
              <a:buChar char="ü"/>
            </a:pPr>
            <a:r>
              <a:rPr lang="en-US" dirty="0" smtClean="0">
                <a:latin typeface="+mj-lt"/>
              </a:rPr>
              <a:t>Filter rows using a given condition.</a:t>
            </a:r>
          </a:p>
          <a:p>
            <a:pPr marL="800100" lvl="1" indent="-342900">
              <a:buFont typeface="Wingdings" panose="05000000000000000000" pitchFamily="2" charset="2"/>
              <a:buChar char="ü"/>
            </a:pPr>
            <a:r>
              <a:rPr lang="en-US" dirty="0" smtClean="0">
                <a:latin typeface="+mj-lt"/>
              </a:rPr>
              <a:t>use </a:t>
            </a:r>
            <a:r>
              <a:rPr lang="en-US" dirty="0">
                <a:latin typeface="+mj-lt"/>
              </a:rPr>
              <a:t>'&amp;' for </a:t>
            </a:r>
            <a:r>
              <a:rPr lang="en-US" dirty="0" smtClean="0">
                <a:latin typeface="+mj-lt"/>
              </a:rPr>
              <a:t>'and‘. '|' </a:t>
            </a:r>
            <a:r>
              <a:rPr lang="en-US" dirty="0">
                <a:latin typeface="+mj-lt"/>
              </a:rPr>
              <a:t>for </a:t>
            </a:r>
            <a:r>
              <a:rPr lang="en-US" dirty="0" smtClean="0">
                <a:latin typeface="+mj-lt"/>
              </a:rPr>
              <a:t>'or‘. (</a:t>
            </a:r>
            <a:r>
              <a:rPr lang="en-US" dirty="0" err="1" smtClean="0">
                <a:latin typeface="+mj-lt"/>
              </a:rPr>
              <a:t>boolean</a:t>
            </a:r>
            <a:r>
              <a:rPr lang="en-US" dirty="0" smtClean="0">
                <a:latin typeface="+mj-lt"/>
              </a:rPr>
              <a:t> expressions) </a:t>
            </a:r>
          </a:p>
          <a:p>
            <a:pPr marL="800100" lvl="1" indent="-342900">
              <a:buFont typeface="Wingdings" panose="05000000000000000000" pitchFamily="2" charset="2"/>
              <a:buChar char="ü"/>
            </a:pPr>
            <a:r>
              <a:rPr lang="en-US" dirty="0" smtClean="0">
                <a:latin typeface="+mj-lt"/>
              </a:rPr>
              <a:t>Use column function </a:t>
            </a:r>
            <a:r>
              <a:rPr lang="en-US" dirty="0" err="1" smtClean="0">
                <a:latin typeface="+mj-lt"/>
              </a:rPr>
              <a:t>isin</a:t>
            </a:r>
            <a:r>
              <a:rPr lang="en-US" dirty="0" smtClean="0">
                <a:latin typeface="+mj-lt"/>
              </a:rPr>
              <a:t>() for multiple search.  </a:t>
            </a:r>
          </a:p>
          <a:p>
            <a:pPr marL="800100" lvl="1" indent="-342900">
              <a:buFont typeface="Wingdings" panose="05000000000000000000" pitchFamily="2" charset="2"/>
              <a:buChar char="ü"/>
            </a:pPr>
            <a:r>
              <a:rPr lang="en-US" dirty="0" smtClean="0">
                <a:latin typeface="+mj-lt"/>
              </a:rPr>
              <a:t>Or use IN Operator for SQL Style syntax.   </a:t>
            </a:r>
          </a:p>
          <a:p>
            <a:pPr lvl="1"/>
            <a:endParaRPr lang="en-US" dirty="0" smtClean="0">
              <a:latin typeface="+mj-lt"/>
            </a:endParaRPr>
          </a:p>
          <a:p>
            <a:pPr lvl="1"/>
            <a:r>
              <a:rPr lang="en-US" i="1" dirty="0" smtClean="0">
                <a:latin typeface="+mj-lt"/>
              </a:rPr>
              <a:t>   </a:t>
            </a:r>
            <a:r>
              <a:rPr lang="en-US" i="1" dirty="0" err="1" smtClean="0">
                <a:latin typeface="+mj-lt"/>
              </a:rPr>
              <a:t>ord.where</a:t>
            </a:r>
            <a:r>
              <a:rPr lang="en-US" i="1" dirty="0">
                <a:latin typeface="+mj-lt"/>
              </a:rPr>
              <a:t>((</a:t>
            </a:r>
            <a:r>
              <a:rPr lang="en-US" i="1" dirty="0" err="1">
                <a:latin typeface="+mj-lt"/>
              </a:rPr>
              <a:t>ord.order_id</a:t>
            </a:r>
            <a:r>
              <a:rPr lang="en-US" i="1" dirty="0">
                <a:latin typeface="+mj-lt"/>
              </a:rPr>
              <a:t> &gt; 10) &amp; (</a:t>
            </a:r>
            <a:r>
              <a:rPr lang="en-US" i="1" dirty="0" err="1">
                <a:latin typeface="+mj-lt"/>
              </a:rPr>
              <a:t>ord.order_id</a:t>
            </a:r>
            <a:r>
              <a:rPr lang="en-US" i="1" dirty="0">
                <a:latin typeface="+mj-lt"/>
              </a:rPr>
              <a:t> &lt; 20)).show()</a:t>
            </a:r>
            <a:r>
              <a:rPr lang="en-US" i="1" dirty="0" smtClean="0">
                <a:latin typeface="+mj-lt"/>
              </a:rPr>
              <a:t> </a:t>
            </a:r>
          </a:p>
          <a:p>
            <a:pPr lvl="1"/>
            <a:r>
              <a:rPr lang="en-US" dirty="0" smtClean="0">
                <a:latin typeface="+mj-lt"/>
              </a:rPr>
              <a:t>   --Using </a:t>
            </a:r>
            <a:r>
              <a:rPr lang="en-US" dirty="0" err="1" smtClean="0">
                <a:latin typeface="+mj-lt"/>
              </a:rPr>
              <a:t>isin</a:t>
            </a:r>
            <a:r>
              <a:rPr lang="en-US" dirty="0" smtClean="0">
                <a:latin typeface="+mj-lt"/>
              </a:rPr>
              <a:t>()</a:t>
            </a: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ord.order_status.isin</a:t>
            </a:r>
            <a:r>
              <a:rPr lang="en-US" i="1" dirty="0">
                <a:latin typeface="+mj-lt"/>
              </a:rPr>
              <a:t>('COMPLETE','CLOSED')).show</a:t>
            </a:r>
            <a:r>
              <a:rPr lang="en-US" i="1" dirty="0" smtClean="0">
                <a:latin typeface="+mj-lt"/>
              </a:rPr>
              <a:t>()</a:t>
            </a:r>
          </a:p>
          <a:p>
            <a:pPr lvl="1"/>
            <a:r>
              <a:rPr lang="en-US" dirty="0">
                <a:latin typeface="+mj-lt"/>
              </a:rPr>
              <a:t> </a:t>
            </a:r>
            <a:r>
              <a:rPr lang="en-US" dirty="0" smtClean="0">
                <a:latin typeface="+mj-lt"/>
              </a:rPr>
              <a:t>  --Using IN Operator</a:t>
            </a:r>
            <a:endParaRPr lang="en-US" dirty="0">
              <a:latin typeface="+mj-lt"/>
            </a:endParaRPr>
          </a:p>
          <a:p>
            <a:r>
              <a:rPr lang="en-US" i="1" dirty="0" smtClean="0">
                <a:latin typeface="+mj-lt"/>
              </a:rPr>
              <a:t>           </a:t>
            </a:r>
            <a:r>
              <a:rPr lang="en-US" i="1" dirty="0" err="1" smtClean="0">
                <a:latin typeface="+mj-lt"/>
              </a:rPr>
              <a:t>ord.where</a:t>
            </a:r>
            <a:r>
              <a:rPr lang="en-US" i="1" dirty="0">
                <a:latin typeface="+mj-lt"/>
              </a:rPr>
              <a:t>("</a:t>
            </a:r>
            <a:r>
              <a:rPr lang="en-US" i="1" dirty="0" err="1">
                <a:latin typeface="+mj-lt"/>
              </a:rPr>
              <a:t>order_status</a:t>
            </a:r>
            <a:r>
              <a:rPr lang="en-US" i="1" dirty="0">
                <a:latin typeface="+mj-lt"/>
              </a:rPr>
              <a:t> IN ('COMPLETE','CLOSED') ").show()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Filter APIs</a:t>
            </a:r>
            <a:endParaRPr lang="en-US" sz="4000" dirty="0"/>
          </a:p>
        </p:txBody>
      </p:sp>
    </p:spTree>
    <p:extLst>
      <p:ext uri="{BB962C8B-B14F-4D97-AF65-F5344CB8AC3E}">
        <p14:creationId xmlns="" xmlns:p14="http://schemas.microsoft.com/office/powerpoint/2010/main" val="36609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smtClean="0"/>
              <a:t>--master : </a:t>
            </a:r>
            <a:r>
              <a:rPr lang="en-US" dirty="0" smtClean="0"/>
              <a:t>Cluster Manager (yarn, </a:t>
            </a:r>
            <a:r>
              <a:rPr lang="en-US" dirty="0" err="1" smtClean="0"/>
              <a:t>mesos</a:t>
            </a:r>
            <a:r>
              <a:rPr lang="en-US" dirty="0" smtClean="0"/>
              <a:t>, Kubernetes, local, local(k))</a:t>
            </a:r>
          </a:p>
          <a:p>
            <a:r>
              <a:rPr lang="en-US" dirty="0"/>
              <a:t> </a:t>
            </a:r>
            <a:r>
              <a:rPr lang="en-US" dirty="0" smtClean="0"/>
              <a:t>                   local – Use local to run locally with one worker node.</a:t>
            </a:r>
          </a:p>
          <a:p>
            <a:r>
              <a:rPr lang="en-US" dirty="0"/>
              <a:t> </a:t>
            </a:r>
            <a:r>
              <a:rPr lang="en-US" dirty="0" smtClean="0"/>
              <a:t>                   local(k) – Specify k with the number of cores you have locally, this runs application with k worker</a:t>
            </a:r>
          </a:p>
          <a:p>
            <a:r>
              <a:rPr lang="en-US" dirty="0"/>
              <a:t> </a:t>
            </a:r>
            <a:r>
              <a:rPr lang="en-US" dirty="0" smtClean="0"/>
              <a:t>                   threads.</a:t>
            </a:r>
          </a:p>
          <a:p>
            <a:endParaRPr lang="en-US" dirty="0"/>
          </a:p>
          <a:p>
            <a:r>
              <a:rPr lang="en-US" b="1" dirty="0" smtClean="0"/>
              <a:t>--deploy-mode: </a:t>
            </a:r>
            <a:r>
              <a:rPr lang="en-US" dirty="0" smtClean="0"/>
              <a:t>Either cluster or client</a:t>
            </a:r>
          </a:p>
          <a:p>
            <a:r>
              <a:rPr lang="en-US" dirty="0"/>
              <a:t> </a:t>
            </a:r>
            <a:r>
              <a:rPr lang="en-US" dirty="0" smtClean="0"/>
              <a:t>           Cluster: Driver runs on one of the worker nodes and you can see the code as a driver on the spark UI of your </a:t>
            </a:r>
          </a:p>
          <a:p>
            <a:r>
              <a:rPr lang="en-US" dirty="0"/>
              <a:t> </a:t>
            </a:r>
            <a:r>
              <a:rPr lang="en-US" dirty="0" smtClean="0"/>
              <a:t>                          application. We cant see the logs on the terminal. Logs available only in the UI or the yarn CLI.</a:t>
            </a:r>
          </a:p>
          <a:p>
            <a:r>
              <a:rPr lang="en-US" dirty="0"/>
              <a:t>                           </a:t>
            </a:r>
            <a:r>
              <a:rPr lang="en-US" i="1" dirty="0" smtClean="0"/>
              <a:t>yarn </a:t>
            </a:r>
            <a:r>
              <a:rPr lang="en-US" i="1" dirty="0"/>
              <a:t>logs -</a:t>
            </a:r>
            <a:r>
              <a:rPr lang="en-US" i="1" dirty="0" err="1"/>
              <a:t>applicationId</a:t>
            </a:r>
            <a:r>
              <a:rPr lang="en-US" i="1" dirty="0"/>
              <a:t> </a:t>
            </a:r>
            <a:r>
              <a:rPr lang="en-US" i="1" dirty="0" smtClean="0"/>
              <a:t>application_1622930712080_16253</a:t>
            </a:r>
          </a:p>
          <a:p>
            <a:r>
              <a:rPr lang="en-US" i="1" dirty="0"/>
              <a:t> </a:t>
            </a:r>
            <a:r>
              <a:rPr lang="en-US" i="1" dirty="0" smtClean="0"/>
              <a:t>                          </a:t>
            </a:r>
            <a:r>
              <a:rPr lang="en-US" dirty="0" smtClean="0"/>
              <a:t>Mainly used for production jobs.</a:t>
            </a:r>
          </a:p>
          <a:p>
            <a:endParaRPr lang="en-US" dirty="0"/>
          </a:p>
          <a:p>
            <a:r>
              <a:rPr lang="en-US" dirty="0" smtClean="0"/>
              <a:t>             Client: Driver runs locally where we submit the application.</a:t>
            </a:r>
          </a:p>
          <a:p>
            <a:r>
              <a:rPr lang="en-US" dirty="0"/>
              <a:t> </a:t>
            </a:r>
            <a:r>
              <a:rPr lang="en-US" dirty="0" smtClean="0"/>
              <a:t>                         See the logs on the terminal.</a:t>
            </a:r>
          </a:p>
          <a:p>
            <a:r>
              <a:rPr lang="en-US" dirty="0"/>
              <a:t> </a:t>
            </a:r>
            <a:r>
              <a:rPr lang="en-US" dirty="0" smtClean="0"/>
              <a:t>                         Mainly used for interactive or debugging purpose.</a:t>
            </a:r>
            <a:endParaRPr lang="en-US" dirty="0"/>
          </a:p>
        </p:txBody>
      </p:sp>
    </p:spTree>
    <p:extLst>
      <p:ext uri="{BB962C8B-B14F-4D97-AF65-F5344CB8AC3E}">
        <p14:creationId xmlns="" xmlns:p14="http://schemas.microsoft.com/office/powerpoint/2010/main" val="3754376799"/>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Sort APIs</a:t>
            </a:r>
            <a:endParaRPr lang="en-US" sz="3100" dirty="0">
              <a:solidFill>
                <a:schemeClr val="tx1"/>
              </a:solidFill>
            </a:endParaRPr>
          </a:p>
        </p:txBody>
      </p:sp>
    </p:spTree>
    <p:extLst>
      <p:ext uri="{BB962C8B-B14F-4D97-AF65-F5344CB8AC3E}">
        <p14:creationId xmlns="" xmlns:p14="http://schemas.microsoft.com/office/powerpoint/2010/main" val="271689326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477601"/>
          </a:xfrm>
          <a:prstGeom prst="rect">
            <a:avLst/>
          </a:prstGeom>
        </p:spPr>
        <p:txBody>
          <a:bodyPr wrap="square">
            <a:spAutoFit/>
          </a:bodyPr>
          <a:lstStyle/>
          <a:p>
            <a:r>
              <a:rPr lang="en-US" sz="1700" dirty="0" smtClean="0"/>
              <a:t>### Prepare Data</a:t>
            </a:r>
          </a:p>
          <a:p>
            <a:r>
              <a:rPr lang="en-US" sz="1700" dirty="0" err="1" smtClean="0"/>
              <a:t>ord</a:t>
            </a:r>
            <a:r>
              <a:rPr lang="en-US" sz="1700" dirty="0" smtClean="0"/>
              <a:t> </a:t>
            </a:r>
            <a:r>
              <a:rPr lang="en-US" sz="1700" dirty="0"/>
              <a:t>=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r>
              <a:rPr lang="en-US" sz="1700" dirty="0" smtClean="0"/>
              <a:t>'))</a:t>
            </a:r>
          </a:p>
          <a:p>
            <a:endParaRPr lang="en-US" sz="1700" dirty="0"/>
          </a:p>
          <a:p>
            <a:r>
              <a:rPr lang="it-IT" sz="1600" dirty="0"/>
              <a:t>data</a:t>
            </a:r>
            <a:r>
              <a:rPr lang="it-IT" sz="1600" dirty="0" smtClean="0"/>
              <a:t>=((</a:t>
            </a:r>
            <a:r>
              <a:rPr lang="it-IT" sz="1600" dirty="0"/>
              <a:t>'a',1),('d',4),('c',3),('b',2),('e',5</a:t>
            </a:r>
            <a:r>
              <a:rPr lang="it-IT" sz="1600" dirty="0" smtClean="0"/>
              <a:t>))</a:t>
            </a:r>
            <a:endParaRPr lang="it-IT" sz="1600" dirty="0"/>
          </a:p>
          <a:p>
            <a:r>
              <a:rPr lang="it-IT" sz="1600" dirty="0" smtClean="0"/>
              <a:t>df </a:t>
            </a:r>
            <a:r>
              <a:rPr lang="it-IT" sz="1600" dirty="0"/>
              <a:t>= spark.createDataFrame(data=data,schema='col1 string,col2 int')</a:t>
            </a:r>
          </a:p>
          <a:p>
            <a:endParaRPr lang="en-US" sz="1700" dirty="0" smtClean="0"/>
          </a:p>
          <a:p>
            <a:endParaRPr lang="en-US" sz="1700" dirty="0"/>
          </a:p>
          <a:p>
            <a:endParaRPr lang="en-US" sz="1700" dirty="0"/>
          </a:p>
        </p:txBody>
      </p:sp>
    </p:spTree>
    <p:extLst>
      <p:ext uri="{BB962C8B-B14F-4D97-AF65-F5344CB8AC3E}">
        <p14:creationId xmlns="" xmlns:p14="http://schemas.microsoft.com/office/powerpoint/2010/main" val="338969612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2585323"/>
          </a:xfrm>
          <a:prstGeom prst="rect">
            <a:avLst/>
          </a:prstGeom>
        </p:spPr>
        <p:txBody>
          <a:bodyPr wrap="square">
            <a:spAutoFit/>
          </a:bodyPr>
          <a:lstStyle/>
          <a:p>
            <a:pPr marL="285750" indent="-285750">
              <a:buFont typeface="Arial" panose="020B0604020202020204" pitchFamily="34" charset="0"/>
              <a:buChar char="•"/>
            </a:pPr>
            <a:r>
              <a:rPr lang="en-US" b="1" dirty="0"/>
              <a:t>sort() or </a:t>
            </a:r>
            <a:r>
              <a:rPr lang="en-US" b="1" dirty="0" err="1"/>
              <a:t>orderBy</a:t>
            </a:r>
            <a:r>
              <a:rPr lang="en-US" b="1" dirty="0"/>
              <a:t>(): </a:t>
            </a:r>
          </a:p>
          <a:p>
            <a:pPr marL="742950" lvl="1" indent="-285750">
              <a:buFont typeface="Wingdings" panose="05000000000000000000" pitchFamily="2" charset="2"/>
              <a:buChar char="ü"/>
            </a:pPr>
            <a:r>
              <a:rPr lang="en-US" dirty="0" smtClean="0">
                <a:latin typeface="+mj-lt"/>
              </a:rPr>
              <a:t>Sort specific column(s).</a:t>
            </a:r>
            <a:endParaRPr lang="en-US" dirty="0">
              <a:latin typeface="+mj-lt"/>
            </a:endParaRPr>
          </a:p>
          <a:p>
            <a:r>
              <a:rPr lang="en-US"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ord.order_date.desc</a:t>
            </a:r>
            <a:r>
              <a:rPr lang="en-US" i="1" dirty="0" smtClean="0">
                <a:latin typeface="+mj-lt"/>
              </a:rPr>
              <a:t>(),</a:t>
            </a:r>
            <a:r>
              <a:rPr lang="en-US" i="1" dirty="0" err="1" smtClean="0">
                <a:latin typeface="+mj-lt"/>
              </a:rPr>
              <a:t>ord.order_status.asc</a:t>
            </a:r>
            <a:r>
              <a:rPr lang="en-US" i="1" dirty="0">
                <a:latin typeface="+mj-lt"/>
              </a:rPr>
              <a:t>()).show()</a:t>
            </a:r>
          </a:p>
          <a:p>
            <a:r>
              <a:rPr lang="en-US" i="1" dirty="0">
                <a:latin typeface="+mj-lt"/>
              </a:rPr>
              <a:t>    </a:t>
            </a:r>
            <a:r>
              <a:rPr lang="en-US" i="1" dirty="0" smtClean="0">
                <a:latin typeface="+mj-lt"/>
              </a:rPr>
              <a:t>	</a:t>
            </a:r>
            <a:r>
              <a:rPr lang="en-US" i="1" dirty="0" err="1" smtClean="0">
                <a:latin typeface="+mj-lt"/>
              </a:rPr>
              <a:t>ord.sort</a:t>
            </a:r>
            <a:r>
              <a:rPr lang="en-US" i="1" dirty="0" smtClean="0">
                <a:latin typeface="+mj-lt"/>
              </a:rPr>
              <a:t>(</a:t>
            </a:r>
            <a:r>
              <a:rPr lang="en-US" i="1" dirty="0" err="1" smtClean="0">
                <a:latin typeface="+mj-lt"/>
              </a:rPr>
              <a:t>ord.order_date,ord.order_status,ascending</a:t>
            </a:r>
            <a:r>
              <a:rPr lang="en-US" i="1" dirty="0" smtClean="0">
                <a:latin typeface="+mj-lt"/>
              </a:rPr>
              <a:t>=(0,1)).</a:t>
            </a:r>
            <a:r>
              <a:rPr lang="en-US" i="1" dirty="0">
                <a:latin typeface="+mj-lt"/>
              </a:rPr>
              <a:t>show</a:t>
            </a:r>
            <a:r>
              <a:rPr lang="en-US" i="1" dirty="0" smtClean="0">
                <a:latin typeface="+mj-lt"/>
              </a:rPr>
              <a:t>()  #1 Ascending, 0 Descending</a:t>
            </a:r>
            <a:endParaRPr lang="en-US" i="1" dirty="0">
              <a:latin typeface="+mj-lt"/>
            </a:endParaRPr>
          </a:p>
          <a:p>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b="1" dirty="0" err="1" smtClean="0"/>
              <a:t>sortWithinPartitions</a:t>
            </a:r>
            <a:r>
              <a:rPr lang="en-US" b="1" dirty="0" smtClean="0"/>
              <a:t>:</a:t>
            </a:r>
            <a:endParaRPr lang="en-US" b="1" dirty="0" smtClean="0">
              <a:latin typeface="+mj-lt"/>
            </a:endParaRPr>
          </a:p>
          <a:p>
            <a:pPr marL="742950" lvl="1" indent="-285750">
              <a:buFont typeface="Wingdings" panose="05000000000000000000" pitchFamily="2" charset="2"/>
              <a:buChar char="ü"/>
            </a:pPr>
            <a:r>
              <a:rPr lang="en-US" dirty="0" smtClean="0">
                <a:latin typeface="+mj-lt"/>
              </a:rPr>
              <a:t> At </a:t>
            </a:r>
            <a:r>
              <a:rPr lang="en-US" dirty="0">
                <a:latin typeface="+mj-lt"/>
              </a:rPr>
              <a:t>time, we may not want sort globally, but with in a group. In that case we can use </a:t>
            </a:r>
            <a:r>
              <a:rPr lang="en-US" dirty="0" err="1">
                <a:latin typeface="+mj-lt"/>
              </a:rPr>
              <a:t>sortWithinPartitions</a:t>
            </a:r>
            <a:r>
              <a:rPr lang="en-US" dirty="0" smtClean="0">
                <a:latin typeface="+mj-lt"/>
              </a:rPr>
              <a:t>.</a:t>
            </a:r>
            <a:endParaRPr lang="en-US" dirty="0">
              <a:latin typeface="+mj-lt"/>
            </a:endParaRPr>
          </a:p>
          <a:p>
            <a:r>
              <a:rPr lang="it-IT" i="1" dirty="0" smtClean="0">
                <a:latin typeface="+mj-lt"/>
              </a:rPr>
              <a:t>    	</a:t>
            </a:r>
            <a:r>
              <a:rPr lang="en-US" i="1" dirty="0" smtClean="0">
                <a:latin typeface="+mj-lt"/>
              </a:rPr>
              <a:t> </a:t>
            </a:r>
            <a:r>
              <a:rPr lang="en-US" i="1" dirty="0" err="1" smtClean="0">
                <a:latin typeface="+mj-lt"/>
              </a:rPr>
              <a:t>df.sortWithinPartitions</a:t>
            </a:r>
            <a:r>
              <a:rPr lang="en-US" i="1" dirty="0" smtClean="0">
                <a:latin typeface="+mj-lt"/>
              </a:rPr>
              <a:t>(df.col1.asc</a:t>
            </a:r>
            <a:r>
              <a:rPr lang="en-US" i="1" dirty="0">
                <a:latin typeface="+mj-lt"/>
              </a:rPr>
              <a:t>(),df.col2.asc()).show</a:t>
            </a:r>
            <a:r>
              <a:rPr lang="en-US" i="1" dirty="0" smtClean="0">
                <a:latin typeface="+mj-lt"/>
              </a:rPr>
              <a:t>()</a:t>
            </a:r>
            <a:endParaRPr lang="en-US"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Sorting APIs</a:t>
            </a:r>
            <a:endParaRPr lang="en-US" sz="4000" dirty="0"/>
          </a:p>
        </p:txBody>
      </p:sp>
    </p:spTree>
    <p:extLst>
      <p:ext uri="{BB962C8B-B14F-4D97-AF65-F5344CB8AC3E}">
        <p14:creationId xmlns="" xmlns:p14="http://schemas.microsoft.com/office/powerpoint/2010/main" val="3568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Set Operators</a:t>
            </a:r>
            <a:endParaRPr lang="en-US" sz="3100" dirty="0">
              <a:solidFill>
                <a:schemeClr val="tx1"/>
              </a:solidFill>
            </a:endParaRPr>
          </a:p>
        </p:txBody>
      </p:sp>
    </p:spTree>
    <p:extLst>
      <p:ext uri="{BB962C8B-B14F-4D97-AF65-F5344CB8AC3E}">
        <p14:creationId xmlns="" xmlns:p14="http://schemas.microsoft.com/office/powerpoint/2010/main" val="37212556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581" y="655641"/>
            <a:ext cx="11180379" cy="646331"/>
          </a:xfrm>
          <a:prstGeom prst="rect">
            <a:avLst/>
          </a:prstGeom>
        </p:spPr>
        <p:txBody>
          <a:bodyPr wrap="square">
            <a:spAutoFit/>
          </a:bodyPr>
          <a:lstStyle/>
          <a:p>
            <a:endParaRPr lang="en-US" b="1" dirty="0">
              <a:latin typeface="+mj-lt"/>
            </a:endParaRPr>
          </a:p>
          <a:p>
            <a:endParaRPr lang="en-US" dirty="0">
              <a:latin typeface="+mj-lt"/>
            </a:endParaRPr>
          </a:p>
        </p:txBody>
      </p:sp>
      <p:sp>
        <p:nvSpPr>
          <p:cNvPr id="2" name="TextBox 1"/>
          <p:cNvSpPr txBox="1"/>
          <p:nvPr/>
        </p:nvSpPr>
        <p:spPr>
          <a:xfrm>
            <a:off x="368888" y="655641"/>
            <a:ext cx="10572938" cy="6232475"/>
          </a:xfrm>
          <a:prstGeom prst="rect">
            <a:avLst/>
          </a:prstGeom>
          <a:noFill/>
        </p:spPr>
        <p:txBody>
          <a:bodyPr wrap="square" rtlCol="0">
            <a:spAutoFit/>
          </a:bodyPr>
          <a:lstStyle/>
          <a:p>
            <a:pPr marL="342900" indent="-342900">
              <a:buFont typeface="Arial" panose="020B0604020202020204" pitchFamily="34" charset="0"/>
              <a:buChar char="•"/>
            </a:pPr>
            <a:r>
              <a:rPr lang="en-US" sz="1900" b="1" dirty="0"/>
              <a:t>union() and </a:t>
            </a:r>
            <a:r>
              <a:rPr lang="en-US" sz="1900" b="1" dirty="0" err="1"/>
              <a:t>unionAll</a:t>
            </a:r>
            <a:r>
              <a:rPr lang="en-US" sz="1900" b="1" dirty="0"/>
              <a:t>(): </a:t>
            </a:r>
          </a:p>
          <a:p>
            <a:pPr marL="800100" lvl="1" indent="-342900">
              <a:buFont typeface="Wingdings" panose="05000000000000000000" pitchFamily="2" charset="2"/>
              <a:buChar char="ü"/>
            </a:pPr>
            <a:r>
              <a:rPr lang="en-US" sz="1900" dirty="0" smtClean="0"/>
              <a:t>Same </a:t>
            </a:r>
            <a:r>
              <a:rPr lang="en-US" sz="1900" dirty="0"/>
              <a:t>and contains duplicate values. </a:t>
            </a:r>
            <a:endParaRPr lang="en-US" sz="1900" dirty="0" smtClean="0"/>
          </a:p>
          <a:p>
            <a:pPr marL="800100" lvl="1" indent="-342900">
              <a:buFont typeface="Wingdings" panose="05000000000000000000" pitchFamily="2" charset="2"/>
              <a:buChar char="ü"/>
            </a:pPr>
            <a:r>
              <a:rPr lang="en-US" sz="1900" dirty="0" smtClean="0"/>
              <a:t>Use </a:t>
            </a:r>
            <a:r>
              <a:rPr lang="en-US" sz="1900" dirty="0"/>
              <a:t>distinct after union or </a:t>
            </a:r>
            <a:r>
              <a:rPr lang="en-US" sz="1900" dirty="0" err="1" smtClean="0"/>
              <a:t>unionAll</a:t>
            </a:r>
            <a:r>
              <a:rPr lang="en-US" sz="1900" dirty="0" smtClean="0"/>
              <a:t> to remove duplicates .</a:t>
            </a:r>
          </a:p>
          <a:p>
            <a:pPr lvl="1"/>
            <a:endParaRPr lang="en-US" sz="1900" dirty="0"/>
          </a:p>
          <a:p>
            <a:pPr marL="342900" indent="-342900">
              <a:buFont typeface="Arial" panose="020B0604020202020204" pitchFamily="34" charset="0"/>
              <a:buChar char="•"/>
            </a:pPr>
            <a:r>
              <a:rPr lang="en-US" sz="1900" b="1" dirty="0" err="1"/>
              <a:t>unionByName</a:t>
            </a:r>
            <a:r>
              <a:rPr lang="en-US" sz="1900" b="1" dirty="0"/>
              <a:t>():</a:t>
            </a:r>
          </a:p>
          <a:p>
            <a:pPr marL="800100" lvl="1" indent="-342900">
              <a:buFont typeface="Wingdings" panose="05000000000000000000" pitchFamily="2" charset="2"/>
              <a:buChar char="ü"/>
            </a:pPr>
            <a:r>
              <a:rPr lang="en-US" sz="1900" dirty="0" smtClean="0"/>
              <a:t>The </a:t>
            </a:r>
            <a:r>
              <a:rPr lang="en-US" sz="1900" dirty="0"/>
              <a:t>difference between this function and :</a:t>
            </a:r>
            <a:r>
              <a:rPr lang="en-US" sz="1900" dirty="0" err="1"/>
              <a:t>func</a:t>
            </a:r>
            <a:r>
              <a:rPr lang="en-US" sz="1900" dirty="0"/>
              <a:t>:`union` is that this function</a:t>
            </a:r>
          </a:p>
          <a:p>
            <a:r>
              <a:rPr lang="en-US" sz="1900" dirty="0"/>
              <a:t>    resolves columns by name (not by position</a:t>
            </a:r>
            <a:r>
              <a:rPr lang="en-US" sz="1900" dirty="0" smtClean="0"/>
              <a:t>)</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'a',1),('b',2</a:t>
            </a:r>
            <a:r>
              <a:rPr lang="en-US" sz="1900" dirty="0" smtClean="0"/>
              <a:t>)),</a:t>
            </a:r>
            <a:r>
              <a:rPr lang="en-US" sz="1900" dirty="0"/>
              <a:t>schema=('col1 string,col2 </a:t>
            </a:r>
            <a:r>
              <a:rPr lang="en-US" sz="1900" dirty="0" err="1"/>
              <a:t>int</a:t>
            </a:r>
            <a:r>
              <a:rPr lang="en-US" sz="1900" dirty="0"/>
              <a:t>'))</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2,'b'),(3,'c</a:t>
            </a:r>
            <a:r>
              <a:rPr lang="en-US" sz="1900" dirty="0" smtClean="0"/>
              <a:t>')),</a:t>
            </a:r>
            <a:r>
              <a:rPr lang="en-US" sz="1900" dirty="0"/>
              <a:t>schema=('col2 int,col1 string</a:t>
            </a:r>
            <a:r>
              <a:rPr lang="en-US" sz="1900" dirty="0" smtClean="0"/>
              <a:t>'))</a:t>
            </a:r>
          </a:p>
          <a:p>
            <a:r>
              <a:rPr lang="en-US" sz="1900" dirty="0"/>
              <a:t>    df1.union(df2).show</a:t>
            </a:r>
            <a:r>
              <a:rPr lang="en-US" sz="1900" dirty="0" smtClean="0"/>
              <a:t>()</a:t>
            </a:r>
          </a:p>
          <a:p>
            <a:r>
              <a:rPr lang="en-US" sz="1900" dirty="0"/>
              <a:t>    df1.unionByName(df2).show</a:t>
            </a:r>
            <a:r>
              <a:rPr lang="en-US" sz="1900" dirty="0" smtClean="0"/>
              <a:t>()</a:t>
            </a:r>
          </a:p>
          <a:p>
            <a:endParaRPr lang="en-US" sz="1900" dirty="0"/>
          </a:p>
          <a:p>
            <a:pPr marL="342900" indent="-342900">
              <a:buFont typeface="Arial" panose="020B0604020202020204" pitchFamily="34" charset="0"/>
              <a:buChar char="•"/>
            </a:pPr>
            <a:r>
              <a:rPr lang="en-US" sz="1900" b="1" dirty="0"/>
              <a:t>intersect</a:t>
            </a:r>
            <a:r>
              <a:rPr lang="en-US" sz="1900" b="1" dirty="0" smtClean="0"/>
              <a:t>(): </a:t>
            </a:r>
            <a:r>
              <a:rPr lang="en-US" sz="1900" dirty="0" smtClean="0"/>
              <a:t>Containing rows in both DataFrames. Removed duplicates.</a:t>
            </a:r>
            <a:endParaRPr lang="en-US" sz="1900" b="1" dirty="0"/>
          </a:p>
          <a:p>
            <a:pPr marL="342900" indent="-342900">
              <a:buFont typeface="Arial" panose="020B0604020202020204" pitchFamily="34" charset="0"/>
              <a:buChar char="•"/>
            </a:pPr>
            <a:r>
              <a:rPr lang="en-US" sz="1900" b="1" dirty="0" err="1"/>
              <a:t>intersectAll</a:t>
            </a:r>
            <a:r>
              <a:rPr lang="en-US" sz="1900" b="1" dirty="0" smtClean="0"/>
              <a:t>(): </a:t>
            </a:r>
            <a:r>
              <a:rPr lang="en-US" sz="1900" dirty="0" smtClean="0"/>
              <a:t>Same as intersect. But retains the duplicates.</a:t>
            </a:r>
          </a:p>
          <a:p>
            <a:r>
              <a:rPr lang="en-US" sz="1900" dirty="0" smtClean="0"/>
              <a:t>       df1 </a:t>
            </a:r>
            <a:r>
              <a:rPr lang="en-US" sz="1900" dirty="0"/>
              <a:t>= </a:t>
            </a:r>
            <a:r>
              <a:rPr lang="en-US" sz="1900" dirty="0" err="1"/>
              <a:t>spark.createDataFrame</a:t>
            </a:r>
            <a:r>
              <a:rPr lang="en-US" sz="1900" dirty="0"/>
              <a:t>(data</a:t>
            </a:r>
            <a:r>
              <a:rPr lang="en-US" sz="1900" dirty="0" smtClean="0"/>
              <a:t>=((</a:t>
            </a:r>
            <a:r>
              <a:rPr lang="en-US" sz="1900" dirty="0"/>
              <a:t>'a',1),('a',1),('b',2</a:t>
            </a:r>
            <a:r>
              <a:rPr lang="en-US" sz="1900" dirty="0" smtClean="0"/>
              <a:t>)),</a:t>
            </a:r>
            <a:r>
              <a:rPr lang="en-US" sz="1900" dirty="0"/>
              <a:t>schema=('col1 string,col2 </a:t>
            </a:r>
            <a:r>
              <a:rPr lang="en-US" sz="1900" dirty="0" err="1"/>
              <a:t>int</a:t>
            </a:r>
            <a:r>
              <a:rPr lang="en-US" sz="1900" dirty="0"/>
              <a:t>')) </a:t>
            </a:r>
          </a:p>
          <a:p>
            <a:r>
              <a:rPr lang="en-US" sz="1900" dirty="0" smtClean="0"/>
              <a:t>       df2 </a:t>
            </a:r>
            <a:r>
              <a:rPr lang="en-US" sz="1900" dirty="0"/>
              <a:t>= </a:t>
            </a:r>
            <a:r>
              <a:rPr lang="en-US" sz="1900" dirty="0" err="1"/>
              <a:t>spark.createDataFrame</a:t>
            </a:r>
            <a:r>
              <a:rPr lang="en-US" sz="1900" dirty="0"/>
              <a:t>(data</a:t>
            </a:r>
            <a:r>
              <a:rPr lang="en-US" sz="1900" dirty="0" smtClean="0"/>
              <a:t>=((</a:t>
            </a:r>
            <a:r>
              <a:rPr lang="en-US" sz="1900" dirty="0"/>
              <a:t>'a',1),('a',1),('c',2</a:t>
            </a:r>
            <a:r>
              <a:rPr lang="en-US" sz="1900" dirty="0" smtClean="0"/>
              <a:t>)),</a:t>
            </a:r>
            <a:r>
              <a:rPr lang="en-US" sz="1900" dirty="0"/>
              <a:t>schema=('col1 string,col2 </a:t>
            </a:r>
            <a:r>
              <a:rPr lang="en-US" sz="1900" dirty="0" err="1"/>
              <a:t>int</a:t>
            </a:r>
            <a:r>
              <a:rPr lang="en-US" sz="1900" dirty="0" smtClean="0"/>
              <a:t>'))</a:t>
            </a:r>
          </a:p>
          <a:p>
            <a:r>
              <a:rPr lang="en-US" sz="1900" dirty="0" smtClean="0"/>
              <a:t>       df1.intersect(df2</a:t>
            </a:r>
            <a:r>
              <a:rPr lang="en-US" sz="1900" dirty="0"/>
              <a:t>).show</a:t>
            </a:r>
            <a:r>
              <a:rPr lang="en-US" sz="1900" dirty="0" smtClean="0"/>
              <a:t>() </a:t>
            </a:r>
          </a:p>
          <a:p>
            <a:r>
              <a:rPr lang="en-US" sz="1900" dirty="0" smtClean="0"/>
              <a:t>       df1.intersectAll(df2</a:t>
            </a:r>
            <a:r>
              <a:rPr lang="en-US" sz="1900" dirty="0"/>
              <a:t>).show()</a:t>
            </a:r>
            <a:endParaRPr lang="en-US" sz="1900" dirty="0" smtClean="0"/>
          </a:p>
          <a:p>
            <a:endParaRPr lang="en-US" sz="1900" b="1" dirty="0"/>
          </a:p>
          <a:p>
            <a:pPr marL="342900" indent="-342900">
              <a:buFont typeface="Arial" panose="020B0604020202020204" pitchFamily="34" charset="0"/>
              <a:buChar char="•"/>
            </a:pPr>
            <a:r>
              <a:rPr lang="en-US" sz="1900" b="1" dirty="0" err="1"/>
              <a:t>exceptAll</a:t>
            </a:r>
            <a:r>
              <a:rPr lang="en-US" sz="1900" b="1" dirty="0"/>
              <a:t>(): </a:t>
            </a:r>
            <a:r>
              <a:rPr lang="en-US" sz="1900" dirty="0" smtClean="0"/>
              <a:t>Rows present in one DataFrame but not in another.</a:t>
            </a:r>
            <a:endParaRPr lang="en-US" sz="1900" dirty="0"/>
          </a:p>
          <a:p>
            <a:r>
              <a:rPr lang="en-US" sz="1900" dirty="0"/>
              <a:t> </a:t>
            </a:r>
            <a:r>
              <a:rPr lang="en-US" sz="1900" dirty="0" smtClean="0"/>
              <a:t>      df1.exceptAll(df2</a:t>
            </a:r>
            <a:r>
              <a:rPr lang="en-US" sz="1900" dirty="0"/>
              <a:t>).show()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Set Operator APIs</a:t>
            </a:r>
            <a:endParaRPr lang="en-US" sz="4000" dirty="0"/>
          </a:p>
        </p:txBody>
      </p:sp>
    </p:spTree>
    <p:extLst>
      <p:ext uri="{BB962C8B-B14F-4D97-AF65-F5344CB8AC3E}">
        <p14:creationId xmlns="" xmlns:p14="http://schemas.microsoft.com/office/powerpoint/2010/main" val="352441613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Join</a:t>
            </a:r>
            <a:endParaRPr lang="en-US" sz="3100" dirty="0">
              <a:solidFill>
                <a:schemeClr val="tx1"/>
              </a:solidFill>
            </a:endParaRPr>
          </a:p>
        </p:txBody>
      </p:sp>
    </p:spTree>
    <p:extLst>
      <p:ext uri="{BB962C8B-B14F-4D97-AF65-F5344CB8AC3E}">
        <p14:creationId xmlns="" xmlns:p14="http://schemas.microsoft.com/office/powerpoint/2010/main" val="4265805731"/>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graphicFrame>
        <p:nvGraphicFramePr>
          <p:cNvPr id="4" name="Table 3"/>
          <p:cNvGraphicFramePr>
            <a:graphicFrameLocks noGrp="1"/>
          </p:cNvGraphicFramePr>
          <p:nvPr>
            <p:extLst>
              <p:ext uri="{D42A27DB-BD31-4B8C-83A1-F6EECF244321}">
                <p14:modId xmlns="" xmlns:p14="http://schemas.microsoft.com/office/powerpoint/2010/main" val="2987562669"/>
              </p:ext>
            </p:extLst>
          </p:nvPr>
        </p:nvGraphicFramePr>
        <p:xfrm>
          <a:off x="737937" y="876264"/>
          <a:ext cx="3989136" cy="3347684"/>
        </p:xfrm>
        <a:graphic>
          <a:graphicData uri="http://schemas.openxmlformats.org/drawingml/2006/table">
            <a:tbl>
              <a:tblPr firstRow="1" bandRow="1">
                <a:tableStyleId>{5C22544A-7EE6-4342-B048-85BDC9FD1C3A}</a:tableStyleId>
              </a:tblPr>
              <a:tblGrid>
                <a:gridCol w="1769979"/>
                <a:gridCol w="2219157"/>
              </a:tblGrid>
              <a:tr h="334001">
                <a:tc>
                  <a:txBody>
                    <a:bodyPr/>
                    <a:lstStyle/>
                    <a:p>
                      <a:r>
                        <a:rPr lang="en-US" dirty="0" smtClean="0"/>
                        <a:t>Join Type</a:t>
                      </a:r>
                      <a:endParaRPr lang="en-US" dirty="0"/>
                    </a:p>
                  </a:txBody>
                  <a:tcPr/>
                </a:tc>
                <a:tc>
                  <a:txBody>
                    <a:bodyPr/>
                    <a:lstStyle/>
                    <a:p>
                      <a:r>
                        <a:rPr lang="en-US" dirty="0" smtClean="0"/>
                        <a:t>~ SQL Join</a:t>
                      </a:r>
                      <a:endParaRPr lang="en-US" dirty="0"/>
                    </a:p>
                  </a:txBody>
                  <a:tcPr/>
                </a:tc>
              </a:tr>
              <a:tr h="334001">
                <a:tc>
                  <a:txBody>
                    <a:bodyPr/>
                    <a:lstStyle/>
                    <a:p>
                      <a:r>
                        <a:rPr lang="en-US" sz="1500" dirty="0" smtClean="0"/>
                        <a:t>inner</a:t>
                      </a:r>
                      <a:endParaRPr lang="en-US" sz="1500" dirty="0"/>
                    </a:p>
                  </a:txBody>
                  <a:tcPr/>
                </a:tc>
                <a:tc>
                  <a:txBody>
                    <a:bodyPr/>
                    <a:lstStyle/>
                    <a:p>
                      <a:r>
                        <a:rPr lang="en-US" sz="1500" dirty="0" smtClean="0"/>
                        <a:t>INNER JOIN, JOIN</a:t>
                      </a:r>
                      <a:endParaRPr lang="en-US" sz="1500" dirty="0"/>
                    </a:p>
                  </a:txBody>
                  <a:tcPr/>
                </a:tc>
              </a:tr>
              <a:tr h="494138">
                <a:tc>
                  <a:txBody>
                    <a:bodyPr/>
                    <a:lstStyle/>
                    <a:p>
                      <a:r>
                        <a:rPr lang="en-US" sz="1500" dirty="0" smtClean="0"/>
                        <a:t>outer, full, </a:t>
                      </a:r>
                      <a:r>
                        <a:rPr lang="en-US" sz="1500" dirty="0" err="1" smtClean="0"/>
                        <a:t>fullouter</a:t>
                      </a:r>
                      <a:r>
                        <a:rPr lang="en-US" sz="1500" dirty="0" smtClean="0"/>
                        <a:t>,</a:t>
                      </a:r>
                      <a:r>
                        <a:rPr lang="en-US" sz="1500" baseline="0" dirty="0" smtClean="0"/>
                        <a:t> </a:t>
                      </a:r>
                      <a:r>
                        <a:rPr lang="en-US" sz="1500" dirty="0" err="1" smtClean="0"/>
                        <a:t>full_outer</a:t>
                      </a:r>
                      <a:endParaRPr lang="en-US" sz="1500" dirty="0"/>
                    </a:p>
                  </a:txBody>
                  <a:tcPr/>
                </a:tc>
                <a:tc>
                  <a:txBody>
                    <a:bodyPr/>
                    <a:lstStyle/>
                    <a:p>
                      <a:r>
                        <a:rPr lang="en-US" sz="1500" dirty="0" smtClean="0"/>
                        <a:t>FULL OUTER JOIN</a:t>
                      </a:r>
                      <a:endParaRPr lang="en-US" sz="1500" dirty="0"/>
                    </a:p>
                  </a:txBody>
                  <a:tcPr/>
                </a:tc>
              </a:tr>
              <a:tr h="334001">
                <a:tc>
                  <a:txBody>
                    <a:bodyPr/>
                    <a:lstStyle/>
                    <a:p>
                      <a:r>
                        <a:rPr lang="en-US" sz="1500" dirty="0" smtClean="0"/>
                        <a:t>left, </a:t>
                      </a:r>
                      <a:r>
                        <a:rPr lang="en-US" sz="1500" dirty="0" err="1" smtClean="0"/>
                        <a:t>left_outer,leftouter</a:t>
                      </a:r>
                      <a:endParaRPr lang="en-US" sz="1500" dirty="0"/>
                    </a:p>
                  </a:txBody>
                  <a:tcPr/>
                </a:tc>
                <a:tc>
                  <a:txBody>
                    <a:bodyPr/>
                    <a:lstStyle/>
                    <a:p>
                      <a:r>
                        <a:rPr lang="en-US" sz="1500" dirty="0" smtClean="0"/>
                        <a:t>LEFT JOIN</a:t>
                      </a:r>
                      <a:endParaRPr lang="en-US" sz="1500" dirty="0"/>
                    </a:p>
                  </a:txBody>
                  <a:tcPr/>
                </a:tc>
              </a:tr>
              <a:tr h="334001">
                <a:tc>
                  <a:txBody>
                    <a:bodyPr/>
                    <a:lstStyle/>
                    <a:p>
                      <a:r>
                        <a:rPr lang="en-US" sz="1500" dirty="0" err="1" smtClean="0"/>
                        <a:t>right,right_outer,rightouter</a:t>
                      </a:r>
                      <a:endParaRPr lang="en-US" sz="1500" dirty="0"/>
                    </a:p>
                  </a:txBody>
                  <a:tcPr/>
                </a:tc>
                <a:tc>
                  <a:txBody>
                    <a:bodyPr/>
                    <a:lstStyle/>
                    <a:p>
                      <a:r>
                        <a:rPr lang="en-US" sz="1500" dirty="0" smtClean="0"/>
                        <a:t>RIGHT JOIN</a:t>
                      </a:r>
                      <a:endParaRPr lang="en-US" sz="1500" dirty="0"/>
                    </a:p>
                  </a:txBody>
                  <a:tcPr/>
                </a:tc>
              </a:tr>
              <a:tr h="334001">
                <a:tc>
                  <a:txBody>
                    <a:bodyPr/>
                    <a:lstStyle/>
                    <a:p>
                      <a:r>
                        <a:rPr lang="en-US" sz="1500" dirty="0" smtClean="0"/>
                        <a:t>cross</a:t>
                      </a:r>
                      <a:endParaRPr lang="en-US" sz="1500" dirty="0"/>
                    </a:p>
                  </a:txBody>
                  <a:tcPr/>
                </a:tc>
                <a:tc>
                  <a:txBody>
                    <a:bodyPr/>
                    <a:lstStyle/>
                    <a:p>
                      <a:r>
                        <a:rPr lang="en-US" sz="1500" dirty="0" smtClean="0"/>
                        <a:t>CROSS JOIN</a:t>
                      </a:r>
                      <a:endParaRPr lang="en-US" sz="1500" dirty="0"/>
                    </a:p>
                  </a:txBody>
                  <a:tcPr/>
                </a:tc>
              </a:tr>
              <a:tr h="334001">
                <a:tc>
                  <a:txBody>
                    <a:bodyPr/>
                    <a:lstStyle/>
                    <a:p>
                      <a:r>
                        <a:rPr lang="en-US" sz="1500" dirty="0" err="1" smtClean="0"/>
                        <a:t>left_anti</a:t>
                      </a:r>
                      <a:r>
                        <a:rPr lang="en-US" sz="1500" dirty="0" smtClean="0"/>
                        <a:t>, </a:t>
                      </a:r>
                      <a:r>
                        <a:rPr lang="en-US" sz="1500" dirty="0" err="1" smtClean="0"/>
                        <a:t>leftanti</a:t>
                      </a:r>
                      <a:endParaRPr lang="en-US" sz="1500" dirty="0"/>
                    </a:p>
                  </a:txBody>
                  <a:tcPr/>
                </a:tc>
                <a:tc>
                  <a:txBody>
                    <a:bodyPr/>
                    <a:lstStyle/>
                    <a:p>
                      <a:endParaRPr lang="en-US" sz="1500" dirty="0"/>
                    </a:p>
                  </a:txBody>
                  <a:tcPr/>
                </a:tc>
              </a:tr>
              <a:tr h="334001">
                <a:tc>
                  <a:txBody>
                    <a:bodyPr/>
                    <a:lstStyle/>
                    <a:p>
                      <a:r>
                        <a:rPr lang="en-US" sz="1500" dirty="0" err="1" smtClean="0"/>
                        <a:t>leftsemi,left_semi</a:t>
                      </a:r>
                      <a:endParaRPr lang="en-US" sz="1500" dirty="0"/>
                    </a:p>
                  </a:txBody>
                  <a:tcPr/>
                </a:tc>
                <a:tc>
                  <a:txBody>
                    <a:bodyPr/>
                    <a:lstStyle/>
                    <a:p>
                      <a:endParaRPr lang="en-US" sz="1500" dirty="0"/>
                    </a:p>
                  </a:txBody>
                  <a:tcPr/>
                </a:tc>
              </a:tr>
            </a:tbl>
          </a:graphicData>
        </a:graphic>
      </p:graphicFrame>
      <p:sp>
        <p:nvSpPr>
          <p:cNvPr id="7" name="Cloud 6"/>
          <p:cNvSpPr/>
          <p:nvPr/>
        </p:nvSpPr>
        <p:spPr>
          <a:xfrm>
            <a:off x="5566611" y="2277979"/>
            <a:ext cx="4545263" cy="11282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t>PT: </a:t>
            </a:r>
            <a:r>
              <a:rPr lang="en-US" i="1" dirty="0" smtClean="0"/>
              <a:t>Semi joins performs better than inner joins. Use them wherever possible.</a:t>
            </a:r>
            <a:endParaRPr lang="en-US" i="1" dirty="0"/>
          </a:p>
        </p:txBody>
      </p:sp>
    </p:spTree>
    <p:extLst>
      <p:ext uri="{BB962C8B-B14F-4D97-AF65-F5344CB8AC3E}">
        <p14:creationId xmlns="" xmlns:p14="http://schemas.microsoft.com/office/powerpoint/2010/main" val="280850712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7186583"/>
          </a:xfrm>
          <a:prstGeom prst="rect">
            <a:avLst/>
          </a:prstGeom>
        </p:spPr>
        <p:txBody>
          <a:bodyPr wrap="square">
            <a:spAutoFit/>
          </a:bodyPr>
          <a:lstStyle/>
          <a:p>
            <a:pPr marL="285750" indent="-285750">
              <a:buFont typeface="Arial" panose="020B0604020202020204" pitchFamily="34" charset="0"/>
              <a:buChar char="•"/>
            </a:pPr>
            <a:r>
              <a:rPr lang="en-US" b="1" dirty="0"/>
              <a:t>join</a:t>
            </a:r>
            <a:r>
              <a:rPr lang="en-US" sz="1700" b="1" dirty="0">
                <a:latin typeface="+mj-lt"/>
              </a:rPr>
              <a:t> </a:t>
            </a:r>
            <a:r>
              <a:rPr lang="en-US" sz="1700" dirty="0" smtClean="0">
                <a:latin typeface="+mj-lt"/>
              </a:rPr>
              <a:t>(</a:t>
            </a:r>
            <a:r>
              <a:rPr lang="en-US" sz="1700" dirty="0" err="1" smtClean="0">
                <a:latin typeface="+mj-lt"/>
              </a:rPr>
              <a:t>otherDF</a:t>
            </a:r>
            <a:r>
              <a:rPr lang="en-US" sz="1700" dirty="0" smtClean="0">
                <a:latin typeface="+mj-lt"/>
              </a:rPr>
              <a:t>, on=None, how=None)</a:t>
            </a:r>
          </a:p>
          <a:p>
            <a:r>
              <a:rPr lang="en-US" sz="1700" dirty="0" smtClean="0">
                <a:latin typeface="+mj-lt"/>
              </a:rPr>
              <a:t>          on: </a:t>
            </a:r>
            <a:r>
              <a:rPr lang="en-US" sz="1700" i="1" dirty="0" smtClean="0">
                <a:latin typeface="+mj-lt"/>
              </a:rPr>
              <a:t>Joining Column  </a:t>
            </a:r>
          </a:p>
          <a:p>
            <a:r>
              <a:rPr lang="en-US" sz="1700" dirty="0">
                <a:latin typeface="+mj-lt"/>
              </a:rPr>
              <a:t> </a:t>
            </a:r>
            <a:r>
              <a:rPr lang="en-US" sz="1700" dirty="0" smtClean="0">
                <a:latin typeface="+mj-lt"/>
              </a:rPr>
              <a:t>         how: </a:t>
            </a:r>
            <a:r>
              <a:rPr lang="en-US" sz="1700" i="1" dirty="0" smtClean="0">
                <a:latin typeface="+mj-lt"/>
              </a:rPr>
              <a:t>'inner', 'outer', </a:t>
            </a:r>
            <a:r>
              <a:rPr lang="en-US" sz="1700" i="1" dirty="0">
                <a:latin typeface="+mj-lt"/>
              </a:rPr>
              <a:t>'full', '</a:t>
            </a:r>
            <a:r>
              <a:rPr lang="en-US" sz="1700" i="1" dirty="0" err="1">
                <a:latin typeface="+mj-lt"/>
              </a:rPr>
              <a:t>fullouter</a:t>
            </a:r>
            <a:r>
              <a:rPr lang="en-US" sz="1700" i="1" dirty="0">
                <a:latin typeface="+mj-lt"/>
              </a:rPr>
              <a:t>', '</a:t>
            </a:r>
            <a:r>
              <a:rPr lang="en-US" sz="1700" i="1" dirty="0" err="1">
                <a:latin typeface="+mj-lt"/>
              </a:rPr>
              <a:t>full_outer</a:t>
            </a:r>
            <a:r>
              <a:rPr lang="en-US" sz="1700" i="1" dirty="0">
                <a:latin typeface="+mj-lt"/>
              </a:rPr>
              <a:t>', '</a:t>
            </a:r>
            <a:r>
              <a:rPr lang="en-US" sz="1700" i="1" dirty="0" err="1">
                <a:latin typeface="+mj-lt"/>
              </a:rPr>
              <a:t>leftouter</a:t>
            </a:r>
            <a:r>
              <a:rPr lang="en-US" sz="1700" i="1" dirty="0">
                <a:latin typeface="+mj-lt"/>
              </a:rPr>
              <a:t>', 'left', '</a:t>
            </a:r>
            <a:r>
              <a:rPr lang="en-US" sz="1700" i="1" dirty="0" err="1">
                <a:latin typeface="+mj-lt"/>
              </a:rPr>
              <a:t>left_outer</a:t>
            </a:r>
            <a:r>
              <a:rPr lang="en-US" sz="1700" i="1" dirty="0">
                <a:latin typeface="+mj-lt"/>
              </a:rPr>
              <a:t>', '</a:t>
            </a:r>
            <a:r>
              <a:rPr lang="en-US" sz="1700" i="1" dirty="0" err="1">
                <a:latin typeface="+mj-lt"/>
              </a:rPr>
              <a:t>rightouter</a:t>
            </a:r>
            <a:r>
              <a:rPr lang="en-US" sz="1700" i="1" dirty="0">
                <a:latin typeface="+mj-lt"/>
              </a:rPr>
              <a:t>', 'right', '</a:t>
            </a:r>
            <a:r>
              <a:rPr lang="en-US" sz="1700" i="1" dirty="0" err="1">
                <a:latin typeface="+mj-lt"/>
              </a:rPr>
              <a:t>right_outer</a:t>
            </a:r>
            <a:r>
              <a:rPr lang="en-US" sz="1700" i="1" dirty="0">
                <a:latin typeface="+mj-lt"/>
              </a:rPr>
              <a:t>', '</a:t>
            </a:r>
            <a:r>
              <a:rPr lang="en-US" sz="1700" i="1" dirty="0" err="1">
                <a:latin typeface="+mj-lt"/>
              </a:rPr>
              <a:t>leftsemi</a:t>
            </a:r>
            <a:r>
              <a:rPr lang="en-US" sz="1700" i="1" dirty="0">
                <a:latin typeface="+mj-lt"/>
              </a:rPr>
              <a:t>', '</a:t>
            </a:r>
            <a:r>
              <a:rPr lang="en-US" sz="1700" i="1" dirty="0" err="1">
                <a:latin typeface="+mj-lt"/>
              </a:rPr>
              <a:t>left_semi</a:t>
            </a:r>
            <a:r>
              <a:rPr lang="en-US" sz="1700" i="1" dirty="0">
                <a:latin typeface="+mj-lt"/>
              </a:rPr>
              <a:t>', '</a:t>
            </a:r>
            <a:r>
              <a:rPr lang="en-US" sz="1700" i="1" dirty="0" err="1">
                <a:latin typeface="+mj-lt"/>
              </a:rPr>
              <a:t>leftanti</a:t>
            </a:r>
            <a:r>
              <a:rPr lang="en-US" sz="1700" i="1" dirty="0">
                <a:latin typeface="+mj-lt"/>
              </a:rPr>
              <a:t>', '</a:t>
            </a:r>
            <a:r>
              <a:rPr lang="en-US" sz="1700" i="1" dirty="0" err="1">
                <a:latin typeface="+mj-lt"/>
              </a:rPr>
              <a:t>left_anti</a:t>
            </a:r>
            <a:r>
              <a:rPr lang="en-US" sz="1700" i="1" dirty="0">
                <a:latin typeface="+mj-lt"/>
              </a:rPr>
              <a:t>', 'cross</a:t>
            </a:r>
            <a:r>
              <a:rPr lang="en-US" sz="1700" i="1" dirty="0" smtClean="0">
                <a:latin typeface="+mj-lt"/>
              </a:rPr>
              <a:t>'.</a:t>
            </a:r>
          </a:p>
          <a:p>
            <a:endParaRPr lang="en-US" sz="1700" i="1" dirty="0">
              <a:latin typeface="+mj-lt"/>
            </a:endParaRPr>
          </a:p>
          <a:p>
            <a:r>
              <a:rPr lang="en-US" sz="1700" dirty="0">
                <a:latin typeface="+mj-lt"/>
              </a:rPr>
              <a:t>     df1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1,'Robert'),(2,'Ria'),(3,'James</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int,empname</a:t>
            </a:r>
            <a:r>
              <a:rPr lang="en-US" sz="1700" dirty="0">
                <a:latin typeface="+mj-lt"/>
              </a:rPr>
              <a:t> string</a:t>
            </a:r>
            <a:r>
              <a:rPr lang="en-US" sz="1700" dirty="0" smtClean="0">
                <a:latin typeface="+mj-lt"/>
              </a:rPr>
              <a:t>')</a:t>
            </a:r>
          </a:p>
          <a:p>
            <a:r>
              <a:rPr lang="en-US" sz="1700" dirty="0">
                <a:latin typeface="+mj-lt"/>
              </a:rPr>
              <a:t>     df2 =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2,'USA'),(4,'India</a:t>
            </a:r>
            <a:r>
              <a:rPr lang="en-US" sz="1700" dirty="0" smtClean="0">
                <a:latin typeface="+mj-lt"/>
              </a:rPr>
              <a:t>')),</a:t>
            </a:r>
            <a:r>
              <a:rPr lang="en-US" sz="1700" dirty="0">
                <a:latin typeface="+mj-lt"/>
              </a:rPr>
              <a:t>schema='</a:t>
            </a:r>
            <a:r>
              <a:rPr lang="en-US" sz="1700" dirty="0" err="1">
                <a:latin typeface="+mj-lt"/>
              </a:rPr>
              <a:t>empid</a:t>
            </a:r>
            <a:r>
              <a:rPr lang="en-US" sz="1700" dirty="0">
                <a:latin typeface="+mj-lt"/>
              </a:rPr>
              <a:t> </a:t>
            </a:r>
            <a:r>
              <a:rPr lang="en-US" sz="1700" dirty="0" err="1">
                <a:latin typeface="+mj-lt"/>
              </a:rPr>
              <a:t>int,country</a:t>
            </a:r>
            <a:r>
              <a:rPr lang="en-US" sz="1700" dirty="0">
                <a:latin typeface="+mj-lt"/>
              </a:rPr>
              <a:t> string</a:t>
            </a:r>
            <a:r>
              <a:rPr lang="en-US" sz="1700" dirty="0" smtClean="0">
                <a:latin typeface="+mj-lt"/>
              </a:rPr>
              <a:t>')</a:t>
            </a:r>
          </a:p>
          <a:p>
            <a:r>
              <a:rPr lang="en-US" sz="1700" dirty="0">
                <a:latin typeface="+mj-lt"/>
              </a:rPr>
              <a:t>     </a:t>
            </a:r>
            <a:r>
              <a:rPr lang="en-US" sz="1700" dirty="0" smtClean="0">
                <a:latin typeface="+mj-lt"/>
              </a:rPr>
              <a:t>df1.join(df2,df1.id </a:t>
            </a:r>
            <a:r>
              <a:rPr lang="en-US" sz="1700" dirty="0">
                <a:latin typeface="+mj-lt"/>
              </a:rPr>
              <a:t>== </a:t>
            </a:r>
            <a:r>
              <a:rPr lang="en-US" sz="1700" dirty="0" smtClean="0">
                <a:latin typeface="+mj-lt"/>
              </a:rPr>
              <a:t>df2.id,'inner</a:t>
            </a:r>
            <a:r>
              <a:rPr lang="en-US" sz="1700" dirty="0">
                <a:latin typeface="+mj-lt"/>
              </a:rPr>
              <a:t>').select(df1.id,df2.country).show()</a:t>
            </a:r>
            <a:endParaRPr lang="en-US" sz="1700" dirty="0" smtClean="0">
              <a:latin typeface="+mj-lt"/>
            </a:endParaRPr>
          </a:p>
          <a:p>
            <a:r>
              <a:rPr lang="en-US" dirty="0">
                <a:latin typeface="+mj-lt"/>
              </a:rPr>
              <a:t> </a:t>
            </a:r>
            <a:r>
              <a:rPr lang="en-US" dirty="0" smtClean="0">
                <a:latin typeface="+mj-lt"/>
              </a:rPr>
              <a:t>     </a:t>
            </a:r>
          </a:p>
          <a:p>
            <a:pPr marL="285750" indent="-285750">
              <a:buFont typeface="Arial" panose="020B0604020202020204" pitchFamily="34" charset="0"/>
              <a:buChar char="•"/>
            </a:pPr>
            <a:r>
              <a:rPr lang="en-US" b="1" dirty="0" err="1" smtClean="0"/>
              <a:t>crossJoin</a:t>
            </a:r>
            <a:r>
              <a:rPr lang="en-US" b="1" dirty="0" smtClean="0"/>
              <a:t>(self</a:t>
            </a:r>
            <a:r>
              <a:rPr lang="en-US" b="1" dirty="0"/>
              <a:t>, other</a:t>
            </a:r>
            <a:r>
              <a:rPr lang="en-US" b="1" dirty="0" smtClean="0"/>
              <a:t>)</a:t>
            </a:r>
          </a:p>
          <a:p>
            <a:pPr marL="285750" indent="-285750">
              <a:buFont typeface="Arial" panose="020B0604020202020204" pitchFamily="34" charset="0"/>
              <a:buChar char="•"/>
            </a:pPr>
            <a:r>
              <a:rPr lang="en-US" b="1" dirty="0"/>
              <a:t>s</a:t>
            </a:r>
            <a:r>
              <a:rPr lang="en-US" b="1" dirty="0" smtClean="0"/>
              <a:t>elf Join</a:t>
            </a:r>
          </a:p>
          <a:p>
            <a:r>
              <a:rPr lang="en-US" b="1" dirty="0"/>
              <a:t>        </a:t>
            </a:r>
            <a:r>
              <a:rPr lang="en-US" dirty="0"/>
              <a:t>df1 = </a:t>
            </a:r>
            <a:r>
              <a:rPr lang="en-US" dirty="0" err="1"/>
              <a:t>spark.createDataFrame</a:t>
            </a:r>
            <a:r>
              <a:rPr lang="en-US" dirty="0"/>
              <a:t>(data</a:t>
            </a:r>
            <a:r>
              <a:rPr lang="en-US" dirty="0" smtClean="0"/>
              <a:t>=((</a:t>
            </a:r>
            <a:r>
              <a:rPr lang="en-US" dirty="0"/>
              <a:t>1,'Robert',2),(2,'Ria',3),(3,'James',5</a:t>
            </a:r>
            <a:r>
              <a:rPr lang="en-US" dirty="0" smtClean="0"/>
              <a:t>)),</a:t>
            </a:r>
            <a:r>
              <a:rPr lang="en-US" dirty="0"/>
              <a:t>schema='</a:t>
            </a:r>
            <a:r>
              <a:rPr lang="en-US" dirty="0" err="1"/>
              <a:t>empid</a:t>
            </a:r>
            <a:r>
              <a:rPr lang="en-US" dirty="0"/>
              <a:t> </a:t>
            </a:r>
            <a:r>
              <a:rPr lang="en-US" dirty="0" err="1"/>
              <a:t>int,empname</a:t>
            </a:r>
            <a:r>
              <a:rPr lang="en-US" dirty="0"/>
              <a:t> </a:t>
            </a:r>
            <a:r>
              <a:rPr lang="en-US" dirty="0" err="1"/>
              <a:t>string,managerid</a:t>
            </a:r>
            <a:r>
              <a:rPr lang="en-US" dirty="0"/>
              <a:t> </a:t>
            </a:r>
            <a:r>
              <a:rPr lang="en-US" dirty="0" err="1"/>
              <a:t>int</a:t>
            </a:r>
            <a:r>
              <a:rPr lang="en-US" dirty="0"/>
              <a:t>')</a:t>
            </a:r>
          </a:p>
          <a:p>
            <a:r>
              <a:rPr lang="en-US" dirty="0" smtClean="0"/>
              <a:t>        df1.alias</a:t>
            </a:r>
            <a:r>
              <a:rPr lang="en-US" dirty="0"/>
              <a:t>("emp1").join(df1.alias("emp2"),col("emp1.managerid") == col("emp2.empid"),'inner').select(col("emp1.empid"),col("emp1.empname"),col("emp2.empid").alias("</a:t>
            </a:r>
            <a:r>
              <a:rPr lang="en-US" dirty="0" err="1"/>
              <a:t>managerid</a:t>
            </a:r>
            <a:r>
              <a:rPr lang="en-US" dirty="0"/>
              <a:t>"),col("emp2.empname").alias("</a:t>
            </a:r>
            <a:r>
              <a:rPr lang="en-US" dirty="0" err="1"/>
              <a:t>managaer_name</a:t>
            </a:r>
            <a:r>
              <a:rPr lang="en-US" dirty="0"/>
              <a:t>")).show</a:t>
            </a:r>
            <a:r>
              <a:rPr lang="en-US" dirty="0" smtClean="0"/>
              <a:t>()</a:t>
            </a:r>
          </a:p>
          <a:p>
            <a:endParaRPr lang="en-US" dirty="0" smtClean="0"/>
          </a:p>
          <a:p>
            <a:r>
              <a:rPr lang="en-US" b="1" i="1" dirty="0"/>
              <a:t>Use of </a:t>
            </a:r>
            <a:r>
              <a:rPr lang="en-US" b="1" i="1" dirty="0" smtClean="0"/>
              <a:t>col(): </a:t>
            </a:r>
            <a:r>
              <a:rPr lang="en-US" i="1" dirty="0"/>
              <a:t>Sometimes we need to use the column name which is the alias of a </a:t>
            </a:r>
            <a:r>
              <a:rPr lang="en-US" i="1" dirty="0" err="1"/>
              <a:t>withColumn</a:t>
            </a:r>
            <a:r>
              <a:rPr lang="en-US" i="1" dirty="0"/>
              <a:t>. In that case we need to refer the column name as col(column _name).</a:t>
            </a:r>
          </a:p>
          <a:p>
            <a:r>
              <a:rPr lang="en-US" i="1" dirty="0" err="1" smtClean="0"/>
              <a:t>pyspark.sql.functions</a:t>
            </a:r>
            <a:r>
              <a:rPr lang="en-US" i="1" dirty="0" smtClean="0"/>
              <a:t> </a:t>
            </a:r>
            <a:r>
              <a:rPr lang="en-US" i="1" dirty="0"/>
              <a:t>import col</a:t>
            </a:r>
          </a:p>
          <a:p>
            <a:endParaRPr lang="en-US" dirty="0" smtClean="0"/>
          </a:p>
          <a:p>
            <a:endParaRPr lang="en-US"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Tree>
    <p:extLst>
      <p:ext uri="{BB962C8B-B14F-4D97-AF65-F5344CB8AC3E}">
        <p14:creationId xmlns="" xmlns:p14="http://schemas.microsoft.com/office/powerpoint/2010/main" val="3192578789"/>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055" y="622136"/>
            <a:ext cx="11180379" cy="5078313"/>
          </a:xfrm>
          <a:prstGeom prst="rect">
            <a:avLst/>
          </a:prstGeom>
        </p:spPr>
        <p:txBody>
          <a:bodyPr wrap="square">
            <a:spAutoFit/>
          </a:bodyPr>
          <a:lstStyle/>
          <a:p>
            <a:endParaRPr lang="en-US" dirty="0"/>
          </a:p>
          <a:p>
            <a:pPr marL="285750" indent="-285750">
              <a:buFont typeface="Arial" panose="020B0604020202020204" pitchFamily="34" charset="0"/>
              <a:buChar char="•"/>
            </a:pPr>
            <a:r>
              <a:rPr lang="en-US" b="1" dirty="0" smtClean="0"/>
              <a:t>Multi Column Join</a:t>
            </a:r>
          </a:p>
          <a:p>
            <a:r>
              <a:rPr lang="en-US" b="1" dirty="0"/>
              <a:t>   </a:t>
            </a:r>
            <a:r>
              <a:rPr lang="en-US" dirty="0"/>
              <a:t> df1 = </a:t>
            </a:r>
            <a:r>
              <a:rPr lang="en-US" dirty="0" err="1"/>
              <a:t>spark.createDataFrame</a:t>
            </a:r>
            <a:r>
              <a:rPr lang="en-US" dirty="0"/>
              <a:t>(data</a:t>
            </a:r>
            <a:r>
              <a:rPr lang="en-US" dirty="0" smtClean="0"/>
              <a:t>=((</a:t>
            </a:r>
            <a:r>
              <a:rPr lang="en-US" dirty="0"/>
              <a:t>1,101,'Robert'),(2,102,'Ria'),(3,103,'James</a:t>
            </a:r>
            <a:r>
              <a:rPr lang="en-US" dirty="0" smtClean="0"/>
              <a:t>')),</a:t>
            </a:r>
            <a:r>
              <a:rPr lang="en-US" dirty="0"/>
              <a:t>schema='</a:t>
            </a:r>
            <a:r>
              <a:rPr lang="en-US" dirty="0" err="1"/>
              <a:t>empid</a:t>
            </a:r>
            <a:r>
              <a:rPr lang="en-US" dirty="0"/>
              <a:t> </a:t>
            </a:r>
            <a:r>
              <a:rPr lang="en-US" dirty="0" err="1"/>
              <a:t>int,deptid</a:t>
            </a:r>
            <a:r>
              <a:rPr lang="en-US" dirty="0"/>
              <a:t> </a:t>
            </a:r>
            <a:r>
              <a:rPr lang="en-US" dirty="0" err="1"/>
              <a:t>int,empname</a:t>
            </a:r>
            <a:r>
              <a:rPr lang="en-US" dirty="0"/>
              <a:t> string')</a:t>
            </a:r>
          </a:p>
          <a:p>
            <a:r>
              <a:rPr lang="en-US" dirty="0" smtClean="0"/>
              <a:t>   df2 </a:t>
            </a:r>
            <a:r>
              <a:rPr lang="en-US" dirty="0"/>
              <a:t>= </a:t>
            </a:r>
            <a:r>
              <a:rPr lang="en-US" dirty="0" err="1"/>
              <a:t>spark.createDataFrame</a:t>
            </a:r>
            <a:r>
              <a:rPr lang="en-US" dirty="0"/>
              <a:t>(data</a:t>
            </a:r>
            <a:r>
              <a:rPr lang="en-US" dirty="0" smtClean="0"/>
              <a:t>=((2,102,'USA</a:t>
            </a:r>
            <a:r>
              <a:rPr lang="en-US" dirty="0"/>
              <a:t>'),(</a:t>
            </a:r>
            <a:r>
              <a:rPr lang="en-US" dirty="0" smtClean="0"/>
              <a:t>4,104,'India')),</a:t>
            </a:r>
            <a:r>
              <a:rPr lang="en-US" dirty="0"/>
              <a:t>schema='</a:t>
            </a:r>
            <a:r>
              <a:rPr lang="en-US" dirty="0" err="1"/>
              <a:t>empid</a:t>
            </a:r>
            <a:r>
              <a:rPr lang="en-US" dirty="0"/>
              <a:t> </a:t>
            </a:r>
            <a:r>
              <a:rPr lang="en-US" dirty="0" err="1" smtClean="0"/>
              <a:t>int,deptid</a:t>
            </a:r>
            <a:r>
              <a:rPr lang="en-US" dirty="0" smtClean="0"/>
              <a:t> </a:t>
            </a:r>
            <a:r>
              <a:rPr lang="en-US" dirty="0" err="1" smtClean="0"/>
              <a:t>int,country</a:t>
            </a:r>
            <a:r>
              <a:rPr lang="en-US" dirty="0" smtClean="0"/>
              <a:t> </a:t>
            </a:r>
            <a:r>
              <a:rPr lang="en-US" dirty="0"/>
              <a:t>string</a:t>
            </a:r>
            <a:r>
              <a:rPr lang="en-US" dirty="0" smtClean="0"/>
              <a:t>')</a:t>
            </a:r>
          </a:p>
          <a:p>
            <a:r>
              <a:rPr lang="en-US" dirty="0" smtClean="0"/>
              <a:t>   df1.join(df2</a:t>
            </a:r>
            <a:r>
              <a:rPr lang="en-US" dirty="0"/>
              <a:t>,(df1.empid == df2.empid) &amp; (df1.deptid == df2.deptid)).show</a:t>
            </a:r>
            <a:r>
              <a:rPr lang="en-US" dirty="0" smtClean="0"/>
              <a:t>()</a:t>
            </a:r>
          </a:p>
          <a:p>
            <a:endParaRPr lang="en-US" dirty="0"/>
          </a:p>
          <a:p>
            <a:pPr marL="285750" indent="-285750">
              <a:buFont typeface="Arial" panose="020B0604020202020204" pitchFamily="34" charset="0"/>
              <a:buChar char="•"/>
            </a:pPr>
            <a:r>
              <a:rPr lang="en-US" b="1" dirty="0" smtClean="0"/>
              <a:t>Multi DataFrame Join</a:t>
            </a:r>
          </a:p>
          <a:p>
            <a:r>
              <a:rPr lang="en-US" dirty="0" smtClean="0"/>
              <a:t>   df1 </a:t>
            </a:r>
            <a:r>
              <a:rPr lang="en-US" dirty="0"/>
              <a:t>= </a:t>
            </a:r>
            <a:r>
              <a:rPr lang="en-US" dirty="0" err="1"/>
              <a:t>spark.createDataFrame</a:t>
            </a:r>
            <a:r>
              <a:rPr lang="en-US" dirty="0"/>
              <a:t>(data</a:t>
            </a:r>
            <a:r>
              <a:rPr lang="en-US" dirty="0" smtClean="0"/>
              <a:t>=((</a:t>
            </a:r>
            <a:r>
              <a:rPr lang="en-US" dirty="0"/>
              <a:t>1,'Robert'),(2,'Ria'),(3,'James</a:t>
            </a:r>
            <a:r>
              <a:rPr lang="en-US" dirty="0" smtClean="0"/>
              <a:t>')),</a:t>
            </a:r>
            <a:r>
              <a:rPr lang="en-US" dirty="0"/>
              <a:t>schema='</a:t>
            </a:r>
            <a:r>
              <a:rPr lang="en-US" dirty="0" err="1"/>
              <a:t>empid</a:t>
            </a:r>
            <a:r>
              <a:rPr lang="en-US" dirty="0"/>
              <a:t> </a:t>
            </a:r>
            <a:r>
              <a:rPr lang="en-US" dirty="0" err="1"/>
              <a:t>int,empname</a:t>
            </a:r>
            <a:r>
              <a:rPr lang="en-US" dirty="0"/>
              <a:t> string</a:t>
            </a:r>
            <a:r>
              <a:rPr lang="en-US" dirty="0" smtClean="0"/>
              <a:t>')</a:t>
            </a:r>
          </a:p>
          <a:p>
            <a:r>
              <a:rPr lang="en-US" dirty="0"/>
              <a:t> </a:t>
            </a:r>
            <a:r>
              <a:rPr lang="en-US" dirty="0" smtClean="0"/>
              <a:t>  df2 </a:t>
            </a:r>
            <a:r>
              <a:rPr lang="en-US" dirty="0"/>
              <a:t>= </a:t>
            </a:r>
            <a:r>
              <a:rPr lang="en-US" dirty="0" err="1"/>
              <a:t>spark.createDataFrame</a:t>
            </a:r>
            <a:r>
              <a:rPr lang="en-US" dirty="0"/>
              <a:t>(data</a:t>
            </a:r>
            <a:r>
              <a:rPr lang="en-US" dirty="0" smtClean="0"/>
              <a:t>=((</a:t>
            </a:r>
            <a:r>
              <a:rPr lang="en-US" dirty="0"/>
              <a:t>2,'USA'),(4,'India</a:t>
            </a:r>
            <a:r>
              <a:rPr lang="en-US" dirty="0" smtClean="0"/>
              <a:t>')),</a:t>
            </a:r>
            <a:r>
              <a:rPr lang="en-US" dirty="0"/>
              <a:t>schema='</a:t>
            </a:r>
            <a:r>
              <a:rPr lang="en-US" dirty="0" err="1"/>
              <a:t>empid</a:t>
            </a:r>
            <a:r>
              <a:rPr lang="en-US" dirty="0"/>
              <a:t> </a:t>
            </a:r>
            <a:r>
              <a:rPr lang="en-US" dirty="0" err="1"/>
              <a:t>int,country</a:t>
            </a:r>
            <a:r>
              <a:rPr lang="en-US" dirty="0"/>
              <a:t> string</a:t>
            </a:r>
            <a:r>
              <a:rPr lang="en-US" dirty="0" smtClean="0"/>
              <a:t>')</a:t>
            </a:r>
          </a:p>
          <a:p>
            <a:r>
              <a:rPr lang="en-US" dirty="0"/>
              <a:t> </a:t>
            </a:r>
            <a:r>
              <a:rPr lang="en-US" dirty="0" smtClean="0"/>
              <a:t>  df3 = </a:t>
            </a:r>
            <a:r>
              <a:rPr lang="en-US" dirty="0" err="1" smtClean="0"/>
              <a:t>spark.createDataFrame</a:t>
            </a:r>
            <a:r>
              <a:rPr lang="en-US" dirty="0" smtClean="0"/>
              <a:t>(data=((1,'01-jan-2021'),(2,'01-feb-2021'),(3,'01-mar-2021')),schema='</a:t>
            </a:r>
            <a:r>
              <a:rPr lang="en-US" dirty="0" err="1" smtClean="0"/>
              <a:t>empid</a:t>
            </a:r>
            <a:r>
              <a:rPr lang="en-US" dirty="0" smtClean="0"/>
              <a:t> </a:t>
            </a:r>
            <a:r>
              <a:rPr lang="en-US" dirty="0" err="1" smtClean="0"/>
              <a:t>int,joindate</a:t>
            </a:r>
            <a:r>
              <a:rPr lang="en-US" dirty="0" smtClean="0"/>
              <a:t> string')</a:t>
            </a:r>
          </a:p>
          <a:p>
            <a:r>
              <a:rPr lang="en-US" dirty="0" smtClean="0"/>
              <a:t>   df1.join(df2,df1.empid</a:t>
            </a:r>
            <a:r>
              <a:rPr lang="en-US" dirty="0"/>
              <a:t>==df2.empid).join(df3,df1.empid == df3.empid).show()</a:t>
            </a:r>
          </a:p>
          <a:p>
            <a:pPr marL="285750" indent="-285750">
              <a:buFont typeface="Arial" panose="020B0604020202020204" pitchFamily="34" charset="0"/>
              <a:buChar char="•"/>
            </a:pPr>
            <a:endParaRPr lang="en-US" b="1" dirty="0"/>
          </a:p>
          <a:p>
            <a:endParaRPr lang="en-US" dirty="0" smtClean="0">
              <a:latin typeface="+mj-lt"/>
            </a:endParaRPr>
          </a:p>
          <a:p>
            <a:endParaRPr lang="en-US" dirty="0" smtClean="0">
              <a:latin typeface="+mj-lt"/>
            </a:endParaRPr>
          </a:p>
          <a:p>
            <a:endParaRPr lang="en-US" dirty="0" smtClean="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Join APIs</a:t>
            </a:r>
            <a:endParaRPr lang="en-US" sz="4000" dirty="0"/>
          </a:p>
        </p:txBody>
      </p:sp>
    </p:spTree>
    <p:extLst>
      <p:ext uri="{BB962C8B-B14F-4D97-AF65-F5344CB8AC3E}">
        <p14:creationId xmlns="" xmlns:p14="http://schemas.microsoft.com/office/powerpoint/2010/main" val="129963199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Aggregation</a:t>
            </a:r>
            <a:endParaRPr lang="en-US" sz="3100" dirty="0">
              <a:solidFill>
                <a:schemeClr val="tx1"/>
              </a:solidFill>
            </a:endParaRPr>
          </a:p>
        </p:txBody>
      </p:sp>
    </p:spTree>
    <p:extLst>
      <p:ext uri="{BB962C8B-B14F-4D97-AF65-F5344CB8AC3E}">
        <p14:creationId xmlns="" xmlns:p14="http://schemas.microsoft.com/office/powerpoint/2010/main" val="28974293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Tree>
    <p:extLst>
      <p:ext uri="{BB962C8B-B14F-4D97-AF65-F5344CB8AC3E}">
        <p14:creationId xmlns="" xmlns:p14="http://schemas.microsoft.com/office/powerpoint/2010/main" val="8519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657493" cy="4801314"/>
          </a:xfrm>
          <a:prstGeom prst="rect">
            <a:avLst/>
          </a:prstGeom>
        </p:spPr>
        <p:txBody>
          <a:bodyPr wrap="square">
            <a:spAutoFit/>
          </a:bodyPr>
          <a:lstStyle/>
          <a:p>
            <a:pPr marL="342900" indent="-342900">
              <a:buFont typeface="Arial" panose="020B0604020202020204" pitchFamily="34" charset="0"/>
              <a:buChar char="•"/>
            </a:pPr>
            <a:r>
              <a:rPr lang="en-US" b="1" dirty="0">
                <a:latin typeface="+mj-lt"/>
              </a:rPr>
              <a:t>summary</a:t>
            </a:r>
          </a:p>
          <a:p>
            <a:r>
              <a:rPr lang="en-US" sz="2800" dirty="0"/>
              <a:t>        </a:t>
            </a:r>
            <a:r>
              <a:rPr lang="en-US" dirty="0" err="1"/>
              <a:t>df.summary</a:t>
            </a:r>
            <a:r>
              <a:rPr lang="en-US" dirty="0"/>
              <a:t>("count", "min", "25%", "75%", "max").show()</a:t>
            </a:r>
          </a:p>
          <a:p>
            <a:r>
              <a:rPr lang="en-US" dirty="0"/>
              <a:t>           </a:t>
            </a:r>
            <a:r>
              <a:rPr lang="en-US" dirty="0" smtClean="0"/>
              <a:t> </a:t>
            </a:r>
            <a:r>
              <a:rPr lang="en-US" dirty="0" err="1" smtClean="0"/>
              <a:t>df.select</a:t>
            </a:r>
            <a:r>
              <a:rPr lang="en-US" dirty="0"/>
              <a:t>("age", "name").summary("count").show()</a:t>
            </a:r>
          </a:p>
          <a:p>
            <a:pPr marL="342900" indent="-342900">
              <a:buFont typeface="Arial" panose="020B0604020202020204" pitchFamily="34" charset="0"/>
              <a:buChar char="•"/>
            </a:pPr>
            <a:r>
              <a:rPr lang="en-US" b="1" dirty="0" err="1" smtClean="0">
                <a:latin typeface="+mj-lt"/>
              </a:rPr>
              <a:t>avg</a:t>
            </a:r>
            <a:r>
              <a:rPr lang="en-US" b="1" dirty="0" smtClean="0">
                <a:latin typeface="+mj-lt"/>
              </a:rPr>
              <a:t>, max, min</a:t>
            </a:r>
            <a:endParaRPr lang="en-US" b="1" dirty="0">
              <a:latin typeface="+mj-lt"/>
            </a:endParaRPr>
          </a:p>
          <a:p>
            <a:r>
              <a:rPr lang="en-US" sz="1500" dirty="0" smtClean="0">
                <a:latin typeface="+mj-lt"/>
              </a:rPr>
              <a:t>               </a:t>
            </a:r>
            <a:r>
              <a:rPr lang="en-US" sz="1500" dirty="0" err="1" smtClean="0">
                <a:latin typeface="+mj-lt"/>
              </a:rPr>
              <a:t>ordItems.select</a:t>
            </a:r>
            <a:r>
              <a:rPr lang="en-US" sz="1500" dirty="0" smtClean="0">
                <a:latin typeface="+mj-lt"/>
              </a:rPr>
              <a:t>(</a:t>
            </a:r>
            <a:r>
              <a:rPr lang="en-US" sz="1500" dirty="0" err="1" smtClean="0">
                <a:latin typeface="+mj-lt"/>
              </a:rPr>
              <a:t>avg</a:t>
            </a:r>
            <a:r>
              <a:rPr lang="en-US" sz="1500" dirty="0" smtClean="0">
                <a:latin typeface="+mj-lt"/>
              </a:rPr>
              <a:t>(</a:t>
            </a:r>
            <a:r>
              <a:rPr lang="en-US" sz="1500" dirty="0" err="1" smtClean="0">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a:latin typeface="+mj-lt"/>
              </a:rPr>
              <a:t>sum, </a:t>
            </a:r>
            <a:r>
              <a:rPr lang="en-US" b="1" dirty="0" err="1" smtClean="0">
                <a:latin typeface="+mj-lt"/>
              </a:rPr>
              <a:t>sumDistinct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ordItems.select</a:t>
            </a:r>
            <a:r>
              <a:rPr lang="en-US" sz="1500" dirty="0" smtClean="0">
                <a:latin typeface="+mj-lt"/>
              </a:rPr>
              <a:t>(sum(</a:t>
            </a:r>
            <a:r>
              <a:rPr lang="en-US" sz="1500" dirty="0" err="1" smtClean="0">
                <a:latin typeface="+mj-lt"/>
              </a:rPr>
              <a:t>ordItems.price</a:t>
            </a:r>
            <a:r>
              <a:rPr lang="en-US" sz="1500" dirty="0">
                <a:latin typeface="+mj-lt"/>
              </a:rPr>
              <a:t>), </a:t>
            </a:r>
            <a:r>
              <a:rPr lang="en-US" sz="1500" dirty="0" err="1" smtClean="0">
                <a:latin typeface="+mj-lt"/>
              </a:rPr>
              <a:t>sumDistinct</a:t>
            </a:r>
            <a:r>
              <a:rPr lang="en-US" sz="1500" dirty="0" smtClean="0">
                <a:latin typeface="+mj-lt"/>
              </a:rPr>
              <a:t>(</a:t>
            </a:r>
            <a:r>
              <a:rPr lang="en-US" sz="1500" dirty="0" err="1" smtClean="0">
                <a:latin typeface="+mj-lt"/>
              </a:rPr>
              <a:t>ordItems.price</a:t>
            </a:r>
            <a:r>
              <a:rPr lang="en-US" sz="1500" dirty="0">
                <a:latin typeface="+mj-lt"/>
              </a:rPr>
              <a:t>)).show()</a:t>
            </a:r>
          </a:p>
          <a:p>
            <a:pPr marL="342900" indent="-342900">
              <a:buFont typeface="Arial" panose="020B0604020202020204" pitchFamily="34" charset="0"/>
              <a:buChar char="•"/>
            </a:pPr>
            <a:r>
              <a:rPr lang="en-US" b="1" dirty="0" smtClean="0">
                <a:latin typeface="+mj-lt"/>
              </a:rPr>
              <a:t>count</a:t>
            </a:r>
            <a:r>
              <a:rPr lang="en-US" b="1" dirty="0">
                <a:latin typeface="+mj-lt"/>
              </a:rPr>
              <a:t>, </a:t>
            </a:r>
            <a:r>
              <a:rPr lang="en-US" b="1" dirty="0" err="1">
                <a:latin typeface="+mj-lt"/>
              </a:rPr>
              <a:t>countDistinct</a:t>
            </a:r>
            <a:endParaRPr lang="en-US" b="1" dirty="0">
              <a:latin typeface="+mj-lt"/>
            </a:endParaRPr>
          </a:p>
          <a:p>
            <a:r>
              <a:rPr lang="en-US" sz="1500" b="1" dirty="0" smtClean="0">
                <a:latin typeface="+mj-lt"/>
              </a:rPr>
              <a:t>              </a:t>
            </a:r>
            <a:r>
              <a:rPr lang="en-US" sz="1500" dirty="0" err="1" smtClean="0">
                <a:latin typeface="+mj-lt"/>
              </a:rPr>
              <a:t>ordItems.select</a:t>
            </a:r>
            <a:r>
              <a:rPr lang="en-US" sz="1500" dirty="0" smtClean="0">
                <a:latin typeface="+mj-lt"/>
              </a:rPr>
              <a:t>(count(</a:t>
            </a:r>
            <a:r>
              <a:rPr lang="en-US" sz="1500" dirty="0" err="1" smtClean="0">
                <a:latin typeface="+mj-lt"/>
              </a:rPr>
              <a:t>ordItems.order_item_product_id</a:t>
            </a:r>
            <a:r>
              <a:rPr lang="en-US" sz="1500" dirty="0">
                <a:latin typeface="+mj-lt"/>
              </a:rPr>
              <a:t>),</a:t>
            </a:r>
            <a:r>
              <a:rPr lang="en-US" sz="1500" dirty="0" err="1">
                <a:latin typeface="+mj-lt"/>
              </a:rPr>
              <a:t>countDistinct</a:t>
            </a:r>
            <a:r>
              <a:rPr lang="en-US" sz="1500" dirty="0">
                <a:latin typeface="+mj-lt"/>
              </a:rPr>
              <a:t>(</a:t>
            </a:r>
            <a:r>
              <a:rPr lang="en-US" sz="1500" dirty="0" err="1">
                <a:latin typeface="+mj-lt"/>
              </a:rPr>
              <a:t>ordItems.order_item_product_id</a:t>
            </a:r>
            <a:r>
              <a:rPr lang="en-US" sz="1500" dirty="0" smtClean="0">
                <a:latin typeface="+mj-lt"/>
              </a:rPr>
              <a:t>).show()</a:t>
            </a:r>
            <a:endParaRPr lang="en-US" sz="1500" dirty="0">
              <a:latin typeface="+mj-lt"/>
            </a:endParaRPr>
          </a:p>
          <a:p>
            <a:pPr marL="342900" indent="-342900">
              <a:buFont typeface="Arial" panose="020B0604020202020204" pitchFamily="34" charset="0"/>
              <a:buChar char="•"/>
            </a:pPr>
            <a:r>
              <a:rPr lang="en-US" b="1" dirty="0" err="1" smtClean="0">
                <a:latin typeface="+mj-lt"/>
              </a:rPr>
              <a:t>first,last</a:t>
            </a:r>
            <a:endParaRPr lang="en-US" b="1" dirty="0" smtClean="0">
              <a:latin typeface="+mj-lt"/>
            </a:endParaRPr>
          </a:p>
          <a:p>
            <a:r>
              <a:rPr lang="en-US" sz="1500" dirty="0" smtClean="0">
                <a:latin typeface="+mj-lt"/>
              </a:rPr>
              <a:t>              </a:t>
            </a:r>
            <a:r>
              <a:rPr lang="en-US" sz="1500" dirty="0" err="1" smtClean="0">
                <a:latin typeface="+mj-lt"/>
              </a:rPr>
              <a:t>ordItems.sort</a:t>
            </a:r>
            <a:r>
              <a:rPr lang="en-US" sz="1500" dirty="0" smtClean="0">
                <a:latin typeface="+mj-lt"/>
              </a:rPr>
              <a:t>(</a:t>
            </a:r>
            <a:r>
              <a:rPr lang="en-US" sz="1500" dirty="0" err="1" smtClean="0">
                <a:latin typeface="+mj-lt"/>
              </a:rPr>
              <a:t>ordItems.price.asc</a:t>
            </a:r>
            <a:r>
              <a:rPr lang="en-US" sz="1500" dirty="0">
                <a:latin typeface="+mj-lt"/>
              </a:rPr>
              <a:t>()).select(first(</a:t>
            </a:r>
            <a:r>
              <a:rPr lang="en-US" sz="1500" dirty="0" err="1">
                <a:latin typeface="+mj-lt"/>
              </a:rPr>
              <a:t>ordItems.price</a:t>
            </a:r>
            <a:r>
              <a:rPr lang="en-US" sz="1500" dirty="0">
                <a:latin typeface="+mj-lt"/>
              </a:rPr>
              <a:t>)).show</a:t>
            </a:r>
            <a:r>
              <a:rPr lang="en-US" sz="1500" dirty="0" smtClean="0">
                <a:latin typeface="+mj-lt"/>
              </a:rPr>
              <a:t>()</a:t>
            </a:r>
          </a:p>
          <a:p>
            <a:pPr marL="342900" indent="-342900">
              <a:buFont typeface="Arial" panose="020B0604020202020204" pitchFamily="34" charset="0"/>
              <a:buChar char="•"/>
            </a:pPr>
            <a:r>
              <a:rPr lang="en-US" b="1" dirty="0" err="1">
                <a:latin typeface="+mj-lt"/>
              </a:rPr>
              <a:t>collect_set</a:t>
            </a:r>
            <a:r>
              <a:rPr lang="en-US" b="1" dirty="0" smtClean="0">
                <a:latin typeface="+mj-lt"/>
              </a:rPr>
              <a:t>, </a:t>
            </a:r>
            <a:r>
              <a:rPr lang="en-US" b="1" dirty="0" err="1" smtClean="0">
                <a:latin typeface="+mj-lt"/>
              </a:rPr>
              <a:t>collect_list</a:t>
            </a:r>
            <a:endParaRPr lang="en-US" b="1" dirty="0" smtClean="0">
              <a:latin typeface="+mj-lt"/>
            </a:endParaRPr>
          </a:p>
          <a:p>
            <a:r>
              <a:rPr lang="en-US" b="1" dirty="0">
                <a:latin typeface="+mj-lt"/>
              </a:rPr>
              <a:t>      </a:t>
            </a:r>
            <a:r>
              <a:rPr lang="en-US" b="1" dirty="0" smtClean="0">
                <a:latin typeface="+mj-lt"/>
              </a:rPr>
              <a:t>      </a:t>
            </a:r>
            <a:r>
              <a:rPr lang="en-US" sz="1500" dirty="0" err="1" smtClean="0">
                <a:latin typeface="+mj-lt"/>
              </a:rPr>
              <a:t>df</a:t>
            </a:r>
            <a:r>
              <a:rPr lang="en-US" sz="1500" dirty="0" smtClean="0">
                <a:latin typeface="+mj-lt"/>
              </a:rPr>
              <a:t> </a:t>
            </a:r>
            <a:r>
              <a:rPr lang="en-US" sz="1500" dirty="0">
                <a:latin typeface="+mj-lt"/>
              </a:rPr>
              <a:t>= </a:t>
            </a:r>
            <a:r>
              <a:rPr lang="en-US" sz="1500" dirty="0" err="1">
                <a:latin typeface="+mj-lt"/>
              </a:rPr>
              <a:t>spark.createDataFrame</a:t>
            </a:r>
            <a:r>
              <a:rPr lang="en-US" sz="1500" dirty="0" smtClean="0">
                <a:latin typeface="+mj-lt"/>
              </a:rPr>
              <a:t>(((</a:t>
            </a:r>
            <a:r>
              <a:rPr lang="en-US" sz="1500" dirty="0">
                <a:latin typeface="+mj-lt"/>
              </a:rPr>
              <a:t>1,100),(2,150),(3,200),(4,50),(5,50</a:t>
            </a:r>
            <a:r>
              <a:rPr lang="en-US" sz="1500" dirty="0" smtClean="0">
                <a:latin typeface="+mj-lt"/>
              </a:rPr>
              <a:t>)),</a:t>
            </a:r>
            <a:r>
              <a:rPr lang="en-US" sz="1500" dirty="0">
                <a:latin typeface="+mj-lt"/>
              </a:rPr>
              <a:t>schema='id </a:t>
            </a:r>
            <a:r>
              <a:rPr lang="en-US" sz="1500" dirty="0" err="1">
                <a:latin typeface="+mj-lt"/>
              </a:rPr>
              <a:t>int,salary</a:t>
            </a:r>
            <a:r>
              <a:rPr lang="en-US" sz="1500" dirty="0">
                <a:latin typeface="+mj-lt"/>
              </a:rPr>
              <a:t> </a:t>
            </a:r>
            <a:r>
              <a:rPr lang="en-US" sz="1500" dirty="0" err="1">
                <a:latin typeface="+mj-lt"/>
              </a:rPr>
              <a:t>int</a:t>
            </a:r>
            <a:r>
              <a:rPr lang="en-US" sz="1500" dirty="0" smtClean="0">
                <a:latin typeface="+mj-lt"/>
              </a:rPr>
              <a:t>')</a:t>
            </a:r>
          </a:p>
          <a:p>
            <a:r>
              <a:rPr lang="en-US" sz="1500" dirty="0">
                <a:latin typeface="+mj-lt"/>
              </a:rPr>
              <a:t>       </a:t>
            </a:r>
            <a:r>
              <a:rPr lang="en-US" sz="1500" dirty="0" smtClean="0">
                <a:latin typeface="+mj-lt"/>
              </a:rPr>
              <a:t>       </a:t>
            </a:r>
            <a:r>
              <a:rPr lang="en-US" sz="1500" dirty="0" err="1" smtClean="0">
                <a:latin typeface="+mj-lt"/>
              </a:rPr>
              <a:t>df.select</a:t>
            </a:r>
            <a:r>
              <a:rPr lang="en-US" sz="1500" dirty="0" smtClean="0">
                <a:latin typeface="+mj-lt"/>
              </a:rPr>
              <a:t>(</a:t>
            </a:r>
            <a:r>
              <a:rPr lang="en-US" sz="1500" dirty="0" err="1" smtClean="0">
                <a:latin typeface="+mj-lt"/>
              </a:rPr>
              <a:t>collect_list</a:t>
            </a:r>
            <a:r>
              <a:rPr lang="en-US" sz="1500" dirty="0" smtClean="0">
                <a:latin typeface="+mj-lt"/>
              </a:rPr>
              <a:t>(</a:t>
            </a:r>
            <a:r>
              <a:rPr lang="en-US" sz="1500" dirty="0" err="1" smtClean="0">
                <a:latin typeface="+mj-lt"/>
              </a:rPr>
              <a:t>df.salary</a:t>
            </a:r>
            <a:r>
              <a:rPr lang="en-US" sz="1500" dirty="0">
                <a:latin typeface="+mj-lt"/>
              </a:rPr>
              <a:t>)).show(truncate=False)</a:t>
            </a:r>
          </a:p>
          <a:p>
            <a:pPr marL="342900" indent="-342900">
              <a:buFont typeface="Arial" panose="020B0604020202020204" pitchFamily="34" charset="0"/>
              <a:buChar char="•"/>
            </a:pPr>
            <a:r>
              <a:rPr lang="en-US" b="1" i="1" dirty="0" err="1" smtClean="0">
                <a:latin typeface="+mj-lt"/>
              </a:rPr>
              <a:t>skewness</a:t>
            </a:r>
            <a:endParaRPr lang="en-US" b="1" i="1" dirty="0" smtClean="0">
              <a:latin typeface="+mj-lt"/>
            </a:endParaRPr>
          </a:p>
          <a:p>
            <a:pPr marL="342900" indent="-342900">
              <a:buFont typeface="Arial" panose="020B0604020202020204" pitchFamily="34" charset="0"/>
              <a:buChar char="•"/>
            </a:pPr>
            <a:r>
              <a:rPr lang="en-US" b="1" i="1" dirty="0" smtClean="0">
                <a:latin typeface="+mj-lt"/>
              </a:rPr>
              <a:t>variance</a:t>
            </a:r>
          </a:p>
          <a:p>
            <a:pPr marL="342900" indent="-342900">
              <a:buFont typeface="Arial" panose="020B0604020202020204" pitchFamily="34" charset="0"/>
              <a:buChar char="•"/>
            </a:pPr>
            <a:r>
              <a:rPr lang="en-US" b="1" i="1" dirty="0" err="1" smtClean="0">
                <a:latin typeface="+mj-lt"/>
              </a:rPr>
              <a:t>stddev</a:t>
            </a:r>
            <a:endParaRPr lang="en-US" b="1"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Aggregation APIs</a:t>
            </a:r>
            <a:endParaRPr lang="en-US" sz="4000" dirty="0"/>
          </a:p>
        </p:txBody>
      </p:sp>
    </p:spTree>
    <p:extLst>
      <p:ext uri="{BB962C8B-B14F-4D97-AF65-F5344CB8AC3E}">
        <p14:creationId xmlns="" xmlns:p14="http://schemas.microsoft.com/office/powerpoint/2010/main" val="4675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groupBy</a:t>
            </a:r>
            <a:endParaRPr lang="en-US" sz="3100" dirty="0">
              <a:solidFill>
                <a:schemeClr val="tx1"/>
              </a:solidFill>
            </a:endParaRPr>
          </a:p>
        </p:txBody>
      </p:sp>
    </p:spTree>
    <p:extLst>
      <p:ext uri="{BB962C8B-B14F-4D97-AF65-F5344CB8AC3E}">
        <p14:creationId xmlns="" xmlns:p14="http://schemas.microsoft.com/office/powerpoint/2010/main" val="310643989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8323" y="489290"/>
            <a:ext cx="11623589" cy="6278642"/>
          </a:xfrm>
          <a:prstGeom prst="rect">
            <a:avLst/>
          </a:prstGeom>
        </p:spPr>
        <p:txBody>
          <a:bodyPr wrap="square">
            <a:spAutoFit/>
          </a:bodyPr>
          <a:lstStyle/>
          <a:p>
            <a:endParaRPr lang="en-US" sz="1500" dirty="0" smtClean="0">
              <a:latin typeface="+mj-lt"/>
            </a:endParaRPr>
          </a:p>
          <a:p>
            <a:r>
              <a:rPr lang="en-US" sz="1500" dirty="0">
                <a:latin typeface="+mj-lt"/>
              </a:rPr>
              <a:t>When we apply </a:t>
            </a:r>
            <a:r>
              <a:rPr lang="en-US" sz="1500" dirty="0" err="1">
                <a:latin typeface="+mj-lt"/>
              </a:rPr>
              <a:t>groupBy</a:t>
            </a:r>
            <a:r>
              <a:rPr lang="en-US" sz="1500" dirty="0">
                <a:latin typeface="+mj-lt"/>
              </a:rPr>
              <a:t> on a DataFrame Column, it returns </a:t>
            </a:r>
            <a:r>
              <a:rPr lang="en-US" sz="1500" dirty="0" err="1">
                <a:latin typeface="+mj-lt"/>
              </a:rPr>
              <a:t>GroupedData</a:t>
            </a:r>
            <a:r>
              <a:rPr lang="en-US" sz="1500" dirty="0">
                <a:latin typeface="+mj-lt"/>
              </a:rPr>
              <a:t> object. It has below aggregate functions</a:t>
            </a:r>
            <a:r>
              <a:rPr lang="en-US" sz="1500" dirty="0" smtClean="0">
                <a:latin typeface="+mj-lt"/>
              </a:rPr>
              <a:t>:</a:t>
            </a:r>
          </a:p>
          <a:p>
            <a:endParaRPr lang="en-US" sz="1500" dirty="0">
              <a:latin typeface="+mj-lt"/>
            </a:endParaRPr>
          </a:p>
          <a:p>
            <a:r>
              <a:rPr lang="en-US" sz="1500" i="1" dirty="0" err="1">
                <a:latin typeface="+mj-lt"/>
              </a:rPr>
              <a:t>avg</a:t>
            </a:r>
            <a:r>
              <a:rPr lang="en-US" sz="1500" i="1" dirty="0">
                <a:latin typeface="+mj-lt"/>
              </a:rPr>
              <a:t>(),mean()</a:t>
            </a:r>
          </a:p>
          <a:p>
            <a:r>
              <a:rPr lang="en-US" sz="1500" i="1" dirty="0">
                <a:latin typeface="+mj-lt"/>
              </a:rPr>
              <a:t>count()</a:t>
            </a:r>
          </a:p>
          <a:p>
            <a:r>
              <a:rPr lang="en-US" sz="1500" i="1" dirty="0">
                <a:latin typeface="+mj-lt"/>
              </a:rPr>
              <a:t>min()</a:t>
            </a:r>
          </a:p>
          <a:p>
            <a:r>
              <a:rPr lang="en-US" sz="1500" i="1" dirty="0">
                <a:latin typeface="+mj-lt"/>
              </a:rPr>
              <a:t>max()</a:t>
            </a:r>
          </a:p>
          <a:p>
            <a:r>
              <a:rPr lang="en-US" sz="1500" i="1" dirty="0">
                <a:latin typeface="+mj-lt"/>
              </a:rPr>
              <a:t>sum()</a:t>
            </a:r>
          </a:p>
          <a:p>
            <a:r>
              <a:rPr lang="en-US" sz="1500" i="1" dirty="0" err="1">
                <a:latin typeface="+mj-lt"/>
              </a:rPr>
              <a:t>agg</a:t>
            </a:r>
            <a:r>
              <a:rPr lang="en-US" sz="1500" i="1" dirty="0">
                <a:latin typeface="+mj-lt"/>
              </a:rPr>
              <a:t>() </a:t>
            </a:r>
            <a:r>
              <a:rPr lang="en-US" sz="1500" i="1" dirty="0">
                <a:latin typeface="+mj-lt"/>
                <a:sym typeface="Wingdings" panose="05000000000000000000" pitchFamily="2" charset="2"/>
              </a:rPr>
              <a:t>For multiple aggregations at once</a:t>
            </a:r>
            <a:endParaRPr lang="en-US" sz="1500" i="1" dirty="0">
              <a:latin typeface="+mj-lt"/>
            </a:endParaRPr>
          </a:p>
          <a:p>
            <a:r>
              <a:rPr lang="en-US" sz="1500" i="1" dirty="0">
                <a:latin typeface="+mj-lt"/>
              </a:rPr>
              <a:t>pivot()</a:t>
            </a:r>
          </a:p>
          <a:p>
            <a:r>
              <a:rPr lang="en-US" sz="1500" i="1" dirty="0">
                <a:latin typeface="+mj-lt"/>
              </a:rPr>
              <a:t>apply()</a:t>
            </a:r>
          </a:p>
          <a:p>
            <a:endParaRPr lang="en-US" sz="1500" dirty="0" smtClean="0">
              <a:latin typeface="+mj-lt"/>
            </a:endParaRPr>
          </a:p>
          <a:p>
            <a:r>
              <a:rPr lang="en-US" sz="1300" dirty="0" smtClean="0">
                <a:latin typeface="+mj-lt"/>
              </a:rPr>
              <a:t>data </a:t>
            </a:r>
            <a:r>
              <a:rPr lang="en-US" sz="1300" dirty="0">
                <a:latin typeface="+mj-lt"/>
              </a:rPr>
              <a:t>= </a:t>
            </a:r>
            <a:r>
              <a:rPr lang="en-US" sz="1300" dirty="0" smtClean="0">
                <a:latin typeface="+mj-lt"/>
              </a:rPr>
              <a:t>(("</a:t>
            </a:r>
            <a:r>
              <a:rPr lang="en-US" sz="1300" dirty="0">
                <a:latin typeface="+mj-lt"/>
              </a:rPr>
              <a:t>James","Sales","NY",9000,34),</a:t>
            </a:r>
          </a:p>
          <a:p>
            <a:r>
              <a:rPr lang="en-US" sz="1300" dirty="0">
                <a:latin typeface="+mj-lt"/>
              </a:rPr>
              <a:t>    ("Alicia","Sales","NY",8600,56),</a:t>
            </a:r>
          </a:p>
          <a:p>
            <a:r>
              <a:rPr lang="en-US" sz="1300" dirty="0">
                <a:latin typeface="+mj-lt"/>
              </a:rPr>
              <a:t>    ("Robert","Sales","CA",8100,30),</a:t>
            </a:r>
          </a:p>
          <a:p>
            <a:r>
              <a:rPr lang="en-US" sz="1300" dirty="0">
                <a:latin typeface="+mj-lt"/>
              </a:rPr>
              <a:t>    ("Lisa","Finance","CA",9000,24),</a:t>
            </a:r>
          </a:p>
          <a:p>
            <a:r>
              <a:rPr lang="en-US" sz="1300" dirty="0">
                <a:latin typeface="+mj-lt"/>
              </a:rPr>
              <a:t>    ("Deja","Finance","CA",9900,40),</a:t>
            </a:r>
          </a:p>
          <a:p>
            <a:r>
              <a:rPr lang="en-US" sz="1300" dirty="0">
                <a:latin typeface="+mj-lt"/>
              </a:rPr>
              <a:t>    ("Sugie","Finance","NY",8300,36),</a:t>
            </a:r>
          </a:p>
          <a:p>
            <a:r>
              <a:rPr lang="en-US" sz="1300" dirty="0">
                <a:latin typeface="+mj-lt"/>
              </a:rPr>
              <a:t>    ("Ram","Finance","NY",7900,53),</a:t>
            </a:r>
          </a:p>
          <a:p>
            <a:r>
              <a:rPr lang="en-US" sz="1300" dirty="0">
                <a:latin typeface="+mj-lt"/>
              </a:rPr>
              <a:t>    ("Kyle","Marketing","CA",8000,25),</a:t>
            </a:r>
          </a:p>
          <a:p>
            <a:r>
              <a:rPr lang="en-US" sz="1300" dirty="0">
                <a:latin typeface="+mj-lt"/>
              </a:rPr>
              <a:t>    ("Reid","Marketing","NY",9100,50)</a:t>
            </a:r>
          </a:p>
          <a:p>
            <a:r>
              <a:rPr lang="en-US" sz="1300" dirty="0">
                <a:latin typeface="+mj-lt"/>
              </a:rPr>
              <a:t>  </a:t>
            </a:r>
            <a:r>
              <a:rPr lang="en-US" sz="1300" dirty="0" smtClean="0">
                <a:latin typeface="+mj-lt"/>
              </a:rPr>
              <a:t>)</a:t>
            </a:r>
            <a:endParaRPr lang="en-US" sz="1300" dirty="0">
              <a:latin typeface="+mj-lt"/>
            </a:endParaRPr>
          </a:p>
          <a:p>
            <a:r>
              <a:rPr lang="en-US" sz="1300" dirty="0">
                <a:latin typeface="+mj-lt"/>
              </a:rPr>
              <a:t>schema</a:t>
            </a:r>
            <a:r>
              <a:rPr lang="en-US" sz="1300" dirty="0" smtClean="0">
                <a:latin typeface="+mj-lt"/>
              </a:rPr>
              <a:t>=("</a:t>
            </a:r>
            <a:r>
              <a:rPr lang="en-US" sz="1300" dirty="0" err="1">
                <a:latin typeface="+mj-lt"/>
              </a:rPr>
              <a:t>empname</a:t>
            </a:r>
            <a:r>
              <a:rPr lang="en-US" sz="1300" dirty="0">
                <a:latin typeface="+mj-lt"/>
              </a:rPr>
              <a:t>","</a:t>
            </a:r>
            <a:r>
              <a:rPr lang="en-US" sz="1300" dirty="0" err="1">
                <a:latin typeface="+mj-lt"/>
              </a:rPr>
              <a:t>dept</a:t>
            </a:r>
            <a:r>
              <a:rPr lang="en-US" sz="1300" dirty="0">
                <a:latin typeface="+mj-lt"/>
              </a:rPr>
              <a:t>","</a:t>
            </a:r>
            <a:r>
              <a:rPr lang="en-US" sz="1300" dirty="0" err="1">
                <a:latin typeface="+mj-lt"/>
              </a:rPr>
              <a:t>state","salary","age</a:t>
            </a:r>
            <a:r>
              <a:rPr lang="en-US" sz="1300" dirty="0" smtClean="0">
                <a:latin typeface="+mj-lt"/>
              </a:rPr>
              <a:t>")</a:t>
            </a:r>
            <a:endParaRPr lang="en-US" sz="1300" dirty="0">
              <a:latin typeface="+mj-lt"/>
            </a:endParaRPr>
          </a:p>
          <a:p>
            <a:r>
              <a:rPr lang="en-US" sz="1300" dirty="0" err="1">
                <a:latin typeface="+mj-lt"/>
              </a:rPr>
              <a:t>df</a:t>
            </a:r>
            <a:r>
              <a:rPr lang="en-US" sz="1300" dirty="0">
                <a:latin typeface="+mj-lt"/>
              </a:rPr>
              <a:t> = </a:t>
            </a:r>
            <a:r>
              <a:rPr lang="en-US" sz="1300" dirty="0" err="1">
                <a:latin typeface="+mj-lt"/>
              </a:rPr>
              <a:t>spark.createDataFrame</a:t>
            </a:r>
            <a:r>
              <a:rPr lang="en-US" sz="1300" dirty="0">
                <a:latin typeface="+mj-lt"/>
              </a:rPr>
              <a:t>(data=</a:t>
            </a:r>
            <a:r>
              <a:rPr lang="en-US" sz="1300" dirty="0" err="1">
                <a:latin typeface="+mj-lt"/>
              </a:rPr>
              <a:t>data,schema</a:t>
            </a:r>
            <a:r>
              <a:rPr lang="en-US" sz="1300" dirty="0">
                <a:latin typeface="+mj-lt"/>
              </a:rPr>
              <a:t>=schema)</a:t>
            </a:r>
            <a:endParaRPr lang="en-US" sz="1300" dirty="0" smtClean="0">
              <a:latin typeface="+mj-lt"/>
            </a:endParaRPr>
          </a:p>
          <a:p>
            <a:endParaRPr lang="en-US" dirty="0">
              <a:latin typeface="+mj-lt"/>
            </a:endParaRPr>
          </a:p>
          <a:p>
            <a:r>
              <a:rPr lang="en-US" sz="1500" dirty="0" err="1">
                <a:latin typeface="+mj-lt"/>
              </a:rPr>
              <a:t>df.groupBy</a:t>
            </a:r>
            <a:r>
              <a:rPr lang="en-US" sz="1500" dirty="0">
                <a:latin typeface="+mj-lt"/>
              </a:rPr>
              <a:t>(</a:t>
            </a:r>
            <a:r>
              <a:rPr lang="en-US" sz="1500" dirty="0" err="1">
                <a:latin typeface="+mj-lt"/>
              </a:rPr>
              <a:t>df.dept</a:t>
            </a:r>
            <a:r>
              <a:rPr lang="en-US" sz="1500" dirty="0">
                <a:latin typeface="+mj-lt"/>
              </a:rPr>
              <a:t>)</a:t>
            </a:r>
          </a:p>
          <a:p>
            <a:r>
              <a:rPr lang="en-US" sz="1500" i="1" dirty="0">
                <a:latin typeface="+mj-lt"/>
              </a:rPr>
              <a:t>&lt;</a:t>
            </a:r>
            <a:r>
              <a:rPr lang="en-US" sz="1500" i="1" dirty="0" err="1">
                <a:latin typeface="+mj-lt"/>
              </a:rPr>
              <a:t>pyspark.sql.group.GroupedData</a:t>
            </a:r>
            <a:r>
              <a:rPr lang="en-US" sz="1500" i="1" dirty="0">
                <a:latin typeface="+mj-lt"/>
              </a:rPr>
              <a:t> object at 0x7f68eaead690</a:t>
            </a:r>
            <a:r>
              <a:rPr lang="en-US" sz="1500" i="1" dirty="0" smtClean="0">
                <a:latin typeface="+mj-lt"/>
              </a:rPr>
              <a:t>&gt;</a:t>
            </a:r>
          </a:p>
          <a:p>
            <a:endParaRPr lang="en-US" i="1" dirty="0"/>
          </a:p>
        </p:txBody>
      </p:sp>
    </p:spTree>
    <p:extLst>
      <p:ext uri="{BB962C8B-B14F-4D97-AF65-F5344CB8AC3E}">
        <p14:creationId xmlns="" xmlns:p14="http://schemas.microsoft.com/office/powerpoint/2010/main" val="318844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38897" y="1082414"/>
            <a:ext cx="11623589" cy="4016484"/>
          </a:xfrm>
          <a:prstGeom prst="rect">
            <a:avLst/>
          </a:prstGeom>
        </p:spPr>
        <p:txBody>
          <a:bodyPr wrap="square">
            <a:spAutoFit/>
          </a:bodyPr>
          <a:lstStyle/>
          <a:p>
            <a:r>
              <a:rPr lang="en-US" sz="1500" b="1" dirty="0" smtClean="0"/>
              <a:t>Using </a:t>
            </a:r>
            <a:r>
              <a:rPr lang="en-US" sz="1500" b="1" dirty="0" err="1" smtClean="0"/>
              <a:t>avg</a:t>
            </a:r>
            <a:r>
              <a:rPr lang="en-US" sz="1500" b="1" dirty="0" smtClean="0"/>
              <a:t>(),</a:t>
            </a:r>
            <a:r>
              <a:rPr lang="en-US" sz="1500" b="1" dirty="0"/>
              <a:t>s</a:t>
            </a:r>
            <a:r>
              <a:rPr lang="en-US" sz="1500" b="1" dirty="0" smtClean="0"/>
              <a:t>um(),min(),max(),count(),</a:t>
            </a:r>
            <a:r>
              <a:rPr lang="en-US" sz="1500" b="1" dirty="0" err="1" smtClean="0"/>
              <a:t>agg</a:t>
            </a:r>
            <a:r>
              <a:rPr lang="en-US" sz="1500" b="1" dirty="0" smtClean="0"/>
              <a:t>()</a:t>
            </a:r>
          </a:p>
          <a:p>
            <a:endParaRPr lang="en-US" sz="1500" b="1" dirty="0" smtClean="0"/>
          </a:p>
          <a:p>
            <a:r>
              <a:rPr lang="en-US" sz="1500" dirty="0" smtClean="0"/>
              <a:t>Ex-1 (Using 1 column)</a:t>
            </a:r>
          </a:p>
          <a:p>
            <a:r>
              <a:rPr lang="en-US" sz="1500" i="1" dirty="0" err="1" smtClean="0"/>
              <a:t>df.groupBy</a:t>
            </a:r>
            <a:r>
              <a:rPr lang="en-US" sz="1500" i="1" dirty="0" smtClean="0"/>
              <a:t>(</a:t>
            </a:r>
            <a:r>
              <a:rPr lang="en-US" sz="1500" i="1" dirty="0" err="1" smtClean="0"/>
              <a:t>df.dept</a:t>
            </a:r>
            <a:r>
              <a:rPr lang="en-US" sz="1500" i="1" dirty="0"/>
              <a:t>).</a:t>
            </a:r>
            <a:r>
              <a:rPr lang="en-US" sz="1500" i="1" dirty="0" err="1"/>
              <a:t>avg</a:t>
            </a:r>
            <a:r>
              <a:rPr lang="en-US" sz="1500" i="1" dirty="0"/>
              <a:t>("salary").show</a:t>
            </a:r>
            <a:r>
              <a:rPr lang="en-US" sz="1500" i="1" dirty="0" smtClean="0"/>
              <a:t>()</a:t>
            </a:r>
          </a:p>
          <a:p>
            <a:endParaRPr lang="en-US" sz="1500" i="1" dirty="0"/>
          </a:p>
          <a:p>
            <a:r>
              <a:rPr lang="en-US" sz="1500" dirty="0" smtClean="0"/>
              <a:t>Ex-2 (Multiple Columns)</a:t>
            </a:r>
          </a:p>
          <a:p>
            <a:r>
              <a:rPr lang="en-US" sz="1500" i="1" dirty="0" err="1"/>
              <a:t>df.groupBy</a:t>
            </a:r>
            <a:r>
              <a:rPr lang="en-US" sz="1500" i="1" dirty="0"/>
              <a:t>(</a:t>
            </a:r>
            <a:r>
              <a:rPr lang="en-US" sz="1500" i="1" dirty="0" err="1"/>
              <a:t>df.dept,df.state</a:t>
            </a:r>
            <a:r>
              <a:rPr lang="en-US" sz="1500" i="1" dirty="0"/>
              <a:t>).min("</a:t>
            </a:r>
            <a:r>
              <a:rPr lang="en-US" sz="1500" i="1" dirty="0" err="1"/>
              <a:t>salary","age</a:t>
            </a:r>
            <a:r>
              <a:rPr lang="en-US" sz="1500" i="1" dirty="0"/>
              <a:t>").show</a:t>
            </a:r>
            <a:r>
              <a:rPr lang="en-US" sz="1500" i="1" dirty="0" smtClean="0"/>
              <a:t>()</a:t>
            </a:r>
          </a:p>
          <a:p>
            <a:endParaRPr lang="en-US" sz="1500" i="1" dirty="0"/>
          </a:p>
          <a:p>
            <a:r>
              <a:rPr lang="en-US" sz="1500" dirty="0" smtClean="0"/>
              <a:t>Ex-3 (Using </a:t>
            </a:r>
            <a:r>
              <a:rPr lang="en-US" sz="1500" dirty="0" err="1" smtClean="0"/>
              <a:t>Agg</a:t>
            </a:r>
            <a:r>
              <a:rPr lang="en-US" sz="1500" dirty="0" smtClean="0"/>
              <a:t>() many aggregations)</a:t>
            </a:r>
          </a:p>
          <a:p>
            <a:r>
              <a:rPr lang="en-US" sz="1500" i="1" dirty="0" err="1"/>
              <a:t>df.groupBy</a:t>
            </a:r>
            <a:r>
              <a:rPr lang="en-US" sz="1500" i="1" dirty="0"/>
              <a:t>(</a:t>
            </a:r>
            <a:r>
              <a:rPr lang="en-US" sz="1500" i="1" dirty="0" err="1"/>
              <a:t>df.dept</a:t>
            </a:r>
            <a:r>
              <a:rPr lang="en-US" sz="1500" i="1" dirty="0" smtClean="0"/>
              <a:t>).</a:t>
            </a:r>
            <a:r>
              <a:rPr lang="en-US" sz="1500" i="1" dirty="0" err="1"/>
              <a:t>agg</a:t>
            </a:r>
            <a:r>
              <a:rPr lang="en-US" sz="1500" i="1" dirty="0"/>
              <a:t>(min("salary").alias('</a:t>
            </a:r>
            <a:r>
              <a:rPr lang="en-US" sz="1500" i="1" dirty="0" err="1"/>
              <a:t>min_salary</a:t>
            </a:r>
            <a:r>
              <a:rPr lang="en-US" sz="1500" i="1" dirty="0"/>
              <a:t>'),</a:t>
            </a:r>
          </a:p>
          <a:p>
            <a:r>
              <a:rPr lang="en-US" sz="1500" i="1" dirty="0"/>
              <a:t> </a:t>
            </a:r>
            <a:r>
              <a:rPr lang="en-US" sz="1500" i="1" dirty="0" smtClean="0"/>
              <a:t>                                           max</a:t>
            </a:r>
            <a:r>
              <a:rPr lang="en-US" sz="1500" i="1" dirty="0"/>
              <a:t>("salary").alias('</a:t>
            </a:r>
            <a:r>
              <a:rPr lang="en-US" sz="1500" i="1" dirty="0" err="1"/>
              <a:t>max_salary</a:t>
            </a:r>
            <a:r>
              <a:rPr lang="en-US" sz="1500" i="1" dirty="0"/>
              <a:t>'),</a:t>
            </a:r>
          </a:p>
          <a:p>
            <a:r>
              <a:rPr lang="en-US" sz="1500" i="1" dirty="0" smtClean="0"/>
              <a:t>                                            </a:t>
            </a:r>
            <a:r>
              <a:rPr lang="en-US" sz="1500" i="1" dirty="0" err="1"/>
              <a:t>avg</a:t>
            </a:r>
            <a:r>
              <a:rPr lang="en-US" sz="1500" i="1" dirty="0"/>
              <a:t>("salary").</a:t>
            </a:r>
            <a:r>
              <a:rPr lang="en-US" sz="1500" i="1" dirty="0" smtClean="0"/>
              <a:t>alias(</a:t>
            </a:r>
            <a:r>
              <a:rPr lang="en-US" sz="1500" i="1" dirty="0"/>
              <a:t>'</a:t>
            </a:r>
            <a:r>
              <a:rPr lang="en-US" sz="1500" i="1" dirty="0" err="1" smtClean="0"/>
              <a:t>avg_salary</a:t>
            </a:r>
            <a:r>
              <a:rPr lang="en-US" sz="1500" i="1" dirty="0" smtClean="0"/>
              <a:t>')</a:t>
            </a:r>
          </a:p>
          <a:p>
            <a:r>
              <a:rPr lang="en-US" sz="1500" i="1" dirty="0"/>
              <a:t> </a:t>
            </a:r>
            <a:r>
              <a:rPr lang="en-US" sz="1500" i="1" dirty="0" smtClean="0"/>
              <a:t>                                   ).</a:t>
            </a:r>
            <a:r>
              <a:rPr lang="en-US" sz="1500" i="1" dirty="0"/>
              <a:t>show</a:t>
            </a:r>
            <a:r>
              <a:rPr lang="en-US" sz="1500" i="1" dirty="0" smtClean="0"/>
              <a:t>()</a:t>
            </a:r>
          </a:p>
          <a:p>
            <a:endParaRPr lang="en-US" sz="1500" i="1" dirty="0"/>
          </a:p>
          <a:p>
            <a:r>
              <a:rPr lang="en-US" sz="1500" dirty="0" smtClean="0"/>
              <a:t>Ex-4 (Using filter or where)</a:t>
            </a:r>
          </a:p>
          <a:p>
            <a:r>
              <a:rPr lang="en-US" sz="1500" i="1" dirty="0" err="1"/>
              <a:t>df.where</a:t>
            </a:r>
            <a:r>
              <a:rPr lang="en-US" sz="1500" i="1" dirty="0"/>
              <a:t>(</a:t>
            </a:r>
            <a:r>
              <a:rPr lang="en-US" sz="1500" i="1" dirty="0" err="1"/>
              <a:t>df.state</a:t>
            </a:r>
            <a:r>
              <a:rPr lang="en-US" sz="1500" i="1" dirty="0"/>
              <a:t> == 'NY').</a:t>
            </a:r>
            <a:r>
              <a:rPr lang="en-US" sz="1500" i="1" dirty="0" err="1"/>
              <a:t>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')).where(col("</a:t>
            </a:r>
            <a:r>
              <a:rPr lang="en-US" sz="1500" i="1" dirty="0" err="1"/>
              <a:t>min_salary</a:t>
            </a:r>
            <a:r>
              <a:rPr lang="en-US" sz="1500" i="1" dirty="0"/>
              <a:t>") &gt; 8000).show()</a:t>
            </a:r>
            <a:endParaRPr lang="en-US" sz="1500" i="1" dirty="0" smtClean="0"/>
          </a:p>
          <a:p>
            <a:endParaRPr lang="en-US" sz="1500" i="1" dirty="0"/>
          </a:p>
        </p:txBody>
      </p:sp>
    </p:spTree>
    <p:extLst>
      <p:ext uri="{BB962C8B-B14F-4D97-AF65-F5344CB8AC3E}">
        <p14:creationId xmlns="" xmlns:p14="http://schemas.microsoft.com/office/powerpoint/2010/main" val="3292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96561" y="789242"/>
            <a:ext cx="11623589" cy="1708160"/>
          </a:xfrm>
          <a:prstGeom prst="rect">
            <a:avLst/>
          </a:prstGeom>
        </p:spPr>
        <p:txBody>
          <a:bodyPr wrap="square">
            <a:spAutoFit/>
          </a:bodyPr>
          <a:lstStyle/>
          <a:p>
            <a:r>
              <a:rPr lang="en-US" sz="1500" b="1" dirty="0" smtClean="0"/>
              <a:t>Using pivot():</a:t>
            </a:r>
          </a:p>
          <a:p>
            <a:r>
              <a:rPr lang="en-US" sz="1500" dirty="0" smtClean="0"/>
              <a:t>Transpose rows into columns.</a:t>
            </a:r>
          </a:p>
          <a:p>
            <a:r>
              <a:rPr lang="en-US" sz="1500" dirty="0" smtClean="0"/>
              <a:t>Ex-</a:t>
            </a:r>
          </a:p>
          <a:p>
            <a:r>
              <a:rPr lang="en-US" sz="1500" i="1" dirty="0" err="1" smtClean="0"/>
              <a:t>df_t</a:t>
            </a:r>
            <a:r>
              <a:rPr lang="en-US" sz="1500" i="1" dirty="0" smtClean="0"/>
              <a:t> = </a:t>
            </a:r>
            <a:r>
              <a:rPr lang="en-US" sz="1500" i="1" dirty="0" err="1" smtClean="0"/>
              <a:t>df.groupBy</a:t>
            </a:r>
            <a:r>
              <a:rPr lang="en-US" sz="1500" i="1" dirty="0" smtClean="0"/>
              <a:t>(</a:t>
            </a:r>
            <a:r>
              <a:rPr lang="en-US" sz="1500" i="1" dirty="0" err="1" smtClean="0"/>
              <a:t>df.dept</a:t>
            </a:r>
            <a:r>
              <a:rPr lang="en-US" sz="1500" i="1" dirty="0"/>
              <a:t>).pivot("state").sum("salary</a:t>
            </a:r>
            <a:r>
              <a:rPr lang="en-US" sz="1500" i="1" dirty="0" smtClean="0"/>
              <a:t>")</a:t>
            </a:r>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5468122" y="2664508"/>
            <a:ext cx="2952750" cy="1504950"/>
          </a:xfrm>
          <a:prstGeom prst="rect">
            <a:avLst/>
          </a:prstGeom>
        </p:spPr>
      </p:pic>
      <p:sp>
        <p:nvSpPr>
          <p:cNvPr id="8" name="Left-Right Arrow 7"/>
          <p:cNvSpPr/>
          <p:nvPr/>
        </p:nvSpPr>
        <p:spPr>
          <a:xfrm>
            <a:off x="4407243" y="3259598"/>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8343" y="2373995"/>
            <a:ext cx="3590925" cy="2085975"/>
          </a:xfrm>
          <a:prstGeom prst="rect">
            <a:avLst/>
          </a:prstGeom>
        </p:spPr>
      </p:pic>
    </p:spTree>
    <p:extLst>
      <p:ext uri="{BB962C8B-B14F-4D97-AF65-F5344CB8AC3E}">
        <p14:creationId xmlns="" xmlns:p14="http://schemas.microsoft.com/office/powerpoint/2010/main" val="260302048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14183" y="726897"/>
            <a:ext cx="11623589" cy="2862322"/>
          </a:xfrm>
          <a:prstGeom prst="rect">
            <a:avLst/>
          </a:prstGeom>
        </p:spPr>
        <p:txBody>
          <a:bodyPr wrap="square">
            <a:spAutoFit/>
          </a:bodyPr>
          <a:lstStyle/>
          <a:p>
            <a:r>
              <a:rPr lang="en-US" sz="1500" b="1" dirty="0" smtClean="0"/>
              <a:t>Using </a:t>
            </a:r>
            <a:r>
              <a:rPr lang="en-US" sz="1500" b="1" dirty="0" err="1" smtClean="0"/>
              <a:t>unpivot</a:t>
            </a:r>
            <a:r>
              <a:rPr lang="en-US" sz="1500" b="1" dirty="0" smtClean="0"/>
              <a:t>:</a:t>
            </a:r>
          </a:p>
          <a:p>
            <a:r>
              <a:rPr lang="en-US" sz="1500" dirty="0" smtClean="0"/>
              <a:t>Ex-</a:t>
            </a:r>
          </a:p>
          <a:p>
            <a:r>
              <a:rPr lang="en-US" sz="1500" dirty="0" smtClean="0"/>
              <a:t>There is no such function as </a:t>
            </a:r>
            <a:r>
              <a:rPr lang="en-US" sz="1500" dirty="0" err="1" smtClean="0"/>
              <a:t>unpivot</a:t>
            </a:r>
            <a:r>
              <a:rPr lang="en-US" sz="1500" dirty="0" smtClean="0"/>
              <a:t>. We can do it using stack() function in a </a:t>
            </a:r>
            <a:r>
              <a:rPr lang="en-US" sz="1500" dirty="0" err="1" smtClean="0"/>
              <a:t>selectExpr</a:t>
            </a:r>
            <a:r>
              <a:rPr lang="en-US" sz="1500" dirty="0" smtClean="0"/>
              <a:t>.</a:t>
            </a:r>
          </a:p>
          <a:p>
            <a:r>
              <a:rPr lang="en-US" sz="1500" dirty="0"/>
              <a:t>stack(n, expr1, ..., </a:t>
            </a:r>
            <a:r>
              <a:rPr lang="en-US" sz="1500" dirty="0" err="1"/>
              <a:t>exprk</a:t>
            </a:r>
            <a:r>
              <a:rPr lang="en-US" sz="1500" dirty="0"/>
              <a:t>) - Separates expr1, ..., </a:t>
            </a:r>
            <a:r>
              <a:rPr lang="en-US" sz="1500" dirty="0" err="1"/>
              <a:t>exprk</a:t>
            </a:r>
            <a:r>
              <a:rPr lang="en-US" sz="1500" dirty="0"/>
              <a:t> into n rows. Uses column names col0, col1, etc. by default unless specified otherwise</a:t>
            </a:r>
            <a:r>
              <a:rPr lang="en-US" sz="1500" dirty="0" smtClean="0"/>
              <a:t>.</a:t>
            </a:r>
          </a:p>
          <a:p>
            <a:endParaRPr lang="en-US" sz="1500" dirty="0" smtClean="0"/>
          </a:p>
          <a:p>
            <a:r>
              <a:rPr lang="en-US" sz="1500" dirty="0" err="1" smtClean="0"/>
              <a:t>spark.sql</a:t>
            </a:r>
            <a:r>
              <a:rPr lang="en-US" sz="1500" dirty="0"/>
              <a:t>(""" select stack(3,1,2,3,4,5,6) """).show()</a:t>
            </a:r>
          </a:p>
          <a:p>
            <a:r>
              <a:rPr lang="en-US" sz="1500" dirty="0" err="1"/>
              <a:t>spark.sql</a:t>
            </a:r>
            <a:r>
              <a:rPr lang="en-US" sz="1500" dirty="0"/>
              <a:t>(""" select </a:t>
            </a:r>
            <a:r>
              <a:rPr lang="en-US" sz="1500" dirty="0" err="1"/>
              <a:t>dept</a:t>
            </a:r>
            <a:r>
              <a:rPr lang="en-US" sz="1500" dirty="0"/>
              <a:t>, stack(2,'CA',CA,'NY',NY) as (</a:t>
            </a:r>
            <a:r>
              <a:rPr lang="en-US" sz="1500" dirty="0" err="1"/>
              <a:t>state,salary</a:t>
            </a:r>
            <a:r>
              <a:rPr lang="en-US" sz="1500" dirty="0"/>
              <a:t>) from d """).show</a:t>
            </a:r>
            <a:r>
              <a:rPr lang="en-US" sz="1500" dirty="0" smtClean="0"/>
              <a:t>()</a:t>
            </a:r>
          </a:p>
          <a:p>
            <a:r>
              <a:rPr lang="en-US" sz="1500" dirty="0" err="1"/>
              <a:t>df_t.selectExpr</a:t>
            </a:r>
            <a:r>
              <a:rPr lang="en-US" sz="1500" dirty="0"/>
              <a:t>("</a:t>
            </a:r>
            <a:r>
              <a:rPr lang="en-US" sz="1500" dirty="0" err="1"/>
              <a:t>dept</a:t>
            </a:r>
            <a:r>
              <a:rPr lang="en-US" sz="1500" dirty="0"/>
              <a:t>","stack(2,'CA',CA,'NY',NY) as (</a:t>
            </a:r>
            <a:r>
              <a:rPr lang="en-US" sz="1500" dirty="0" err="1"/>
              <a:t>state,salary</a:t>
            </a:r>
            <a:r>
              <a:rPr lang="en-US" sz="1500" dirty="0"/>
              <a:t>)").show</a:t>
            </a:r>
            <a:r>
              <a:rPr lang="en-US" sz="1500" dirty="0" smtClean="0"/>
              <a:t>()</a:t>
            </a:r>
          </a:p>
          <a:p>
            <a:endParaRPr lang="en-US" sz="1500" dirty="0" smtClean="0"/>
          </a:p>
          <a:p>
            <a:endParaRPr lang="en-US" sz="1500" i="1" dirty="0"/>
          </a:p>
          <a:p>
            <a:endParaRPr lang="en-US" sz="1500" i="1" dirty="0" smtClean="0"/>
          </a:p>
          <a:p>
            <a:endParaRPr lang="en-US" sz="1500" i="1" dirty="0"/>
          </a:p>
        </p:txBody>
      </p:sp>
      <p:pic>
        <p:nvPicPr>
          <p:cNvPr id="3" name="Picture 2"/>
          <p:cNvPicPr>
            <a:picLocks noChangeAspect="1"/>
          </p:cNvPicPr>
          <p:nvPr/>
        </p:nvPicPr>
        <p:blipFill>
          <a:blip r:embed="rId2"/>
          <a:stretch>
            <a:fillRect/>
          </a:stretch>
        </p:blipFill>
        <p:spPr>
          <a:xfrm>
            <a:off x="1222031" y="3693980"/>
            <a:ext cx="2952750" cy="1504950"/>
          </a:xfrm>
          <a:prstGeom prst="rect">
            <a:avLst/>
          </a:prstGeom>
        </p:spPr>
      </p:pic>
      <p:sp>
        <p:nvSpPr>
          <p:cNvPr id="8" name="Left-Right Arrow 7"/>
          <p:cNvSpPr/>
          <p:nvPr/>
        </p:nvSpPr>
        <p:spPr>
          <a:xfrm>
            <a:off x="4682953" y="4120529"/>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916055" y="3384855"/>
            <a:ext cx="3028950" cy="2143125"/>
          </a:xfrm>
          <a:prstGeom prst="rect">
            <a:avLst/>
          </a:prstGeom>
        </p:spPr>
      </p:pic>
    </p:spTree>
    <p:extLst>
      <p:ext uri="{BB962C8B-B14F-4D97-AF65-F5344CB8AC3E}">
        <p14:creationId xmlns="" xmlns:p14="http://schemas.microsoft.com/office/powerpoint/2010/main" val="2113621540"/>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smtClean="0"/>
              <a:t>GroupBy</a:t>
            </a:r>
            <a:r>
              <a:rPr lang="en-US" sz="4000" dirty="0" smtClean="0"/>
              <a:t> API</a:t>
            </a:r>
            <a:endParaRPr lang="en-US" sz="4000" dirty="0"/>
          </a:p>
        </p:txBody>
      </p:sp>
      <p:sp>
        <p:nvSpPr>
          <p:cNvPr id="5" name="Rectangle 4"/>
          <p:cNvSpPr/>
          <p:nvPr/>
        </p:nvSpPr>
        <p:spPr>
          <a:xfrm>
            <a:off x="280086" y="769376"/>
            <a:ext cx="11623589" cy="4939814"/>
          </a:xfrm>
          <a:prstGeom prst="rect">
            <a:avLst/>
          </a:prstGeom>
        </p:spPr>
        <p:txBody>
          <a:bodyPr wrap="square">
            <a:spAutoFit/>
          </a:bodyPr>
          <a:lstStyle/>
          <a:p>
            <a:r>
              <a:rPr lang="en-US" sz="1500" b="1" dirty="0"/>
              <a:t>/* Not </a:t>
            </a:r>
            <a:r>
              <a:rPr lang="en-US" sz="1500" b="1" dirty="0" err="1"/>
              <a:t>Recorderd</a:t>
            </a:r>
            <a:r>
              <a:rPr lang="en-US" sz="1500" b="1" dirty="0"/>
              <a:t> */</a:t>
            </a:r>
          </a:p>
          <a:p>
            <a:r>
              <a:rPr lang="en-US" sz="1500" b="1" dirty="0" smtClean="0"/>
              <a:t>Using apply(</a:t>
            </a:r>
            <a:r>
              <a:rPr lang="en-US" sz="1500" b="1" dirty="0" err="1" smtClean="0"/>
              <a:t>pandas_udf</a:t>
            </a:r>
            <a:r>
              <a:rPr lang="en-US" sz="1500" b="1" dirty="0" smtClean="0"/>
              <a:t>):</a:t>
            </a:r>
          </a:p>
          <a:p>
            <a:pPr marL="742950" lvl="1" indent="-285750">
              <a:buFont typeface="Arial" panose="020B0604020202020204" pitchFamily="34" charset="0"/>
              <a:buChar char="•"/>
            </a:pPr>
            <a:r>
              <a:rPr lang="en-US" sz="1500" dirty="0" smtClean="0"/>
              <a:t>Takes a pandas </a:t>
            </a:r>
            <a:r>
              <a:rPr lang="en-US" sz="1500" dirty="0" err="1" smtClean="0"/>
              <a:t>udf</a:t>
            </a:r>
            <a:r>
              <a:rPr lang="en-US" sz="1500" dirty="0" smtClean="0"/>
              <a:t> and apply it to the current </a:t>
            </a:r>
            <a:r>
              <a:rPr lang="en-US" sz="1500" dirty="0" err="1" smtClean="0"/>
              <a:t>dataframe</a:t>
            </a:r>
            <a:r>
              <a:rPr lang="en-US" sz="1500" dirty="0" smtClean="0"/>
              <a:t> and returns a </a:t>
            </a:r>
            <a:r>
              <a:rPr lang="en-US" sz="1500" dirty="0" err="1" smtClean="0"/>
              <a:t>dataframe</a:t>
            </a:r>
            <a:r>
              <a:rPr lang="en-US" sz="1500" dirty="0" smtClean="0"/>
              <a:t>.</a:t>
            </a:r>
          </a:p>
          <a:p>
            <a:pPr marL="742950" lvl="1" indent="-285750">
              <a:buFont typeface="Arial" panose="020B0604020202020204" pitchFamily="34" charset="0"/>
              <a:buChar char="•"/>
            </a:pPr>
            <a:r>
              <a:rPr lang="en-US" sz="1500" dirty="0" err="1" smtClean="0"/>
              <a:t>Pandas_udf</a:t>
            </a:r>
            <a:r>
              <a:rPr lang="en-US" sz="1500" dirty="0" smtClean="0"/>
              <a:t> is available in </a:t>
            </a:r>
            <a:r>
              <a:rPr lang="en-US" sz="1500" dirty="0" err="1" smtClean="0"/>
              <a:t>pyspark.sql.functions</a:t>
            </a:r>
            <a:endParaRPr lang="en-US" sz="1500" dirty="0" smtClean="0"/>
          </a:p>
          <a:p>
            <a:pPr marL="742950" lvl="1" indent="-285750">
              <a:buFont typeface="Arial" panose="020B0604020202020204" pitchFamily="34" charset="0"/>
              <a:buChar char="•"/>
            </a:pPr>
            <a:r>
              <a:rPr lang="en-US" sz="1500" dirty="0" err="1" smtClean="0"/>
              <a:t>pandas_udf</a:t>
            </a:r>
            <a:r>
              <a:rPr lang="en-US" sz="1500" dirty="0" smtClean="0"/>
              <a:t>(f=None</a:t>
            </a:r>
            <a:r>
              <a:rPr lang="en-US" sz="1500" dirty="0"/>
              <a:t>, </a:t>
            </a:r>
            <a:r>
              <a:rPr lang="en-US" sz="1500" dirty="0" err="1"/>
              <a:t>returnType</a:t>
            </a:r>
            <a:r>
              <a:rPr lang="en-US" sz="1500" dirty="0"/>
              <a:t>=None, </a:t>
            </a:r>
            <a:r>
              <a:rPr lang="en-US" sz="1500" dirty="0" err="1"/>
              <a:t>functionType</a:t>
            </a:r>
            <a:r>
              <a:rPr lang="en-US" sz="1500" dirty="0"/>
              <a:t>=None</a:t>
            </a:r>
            <a:r>
              <a:rPr lang="en-US" sz="1500" dirty="0" smtClean="0"/>
              <a:t>)</a:t>
            </a:r>
          </a:p>
          <a:p>
            <a:pPr lvl="1"/>
            <a:r>
              <a:rPr lang="en-US" sz="1500" dirty="0"/>
              <a:t> </a:t>
            </a:r>
            <a:r>
              <a:rPr lang="en-US" sz="1500" dirty="0" smtClean="0"/>
              <a:t>                         f </a:t>
            </a:r>
            <a:r>
              <a:rPr lang="en-US" sz="1500" dirty="0" smtClean="0">
                <a:sym typeface="Wingdings" panose="05000000000000000000" pitchFamily="2" charset="2"/>
              </a:rPr>
              <a:t>Function. Optional.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returnType</a:t>
            </a:r>
            <a:r>
              <a:rPr lang="en-US" sz="1500" dirty="0">
                <a:sym typeface="Wingdings" panose="05000000000000000000" pitchFamily="2" charset="2"/>
              </a:rPr>
              <a:t> </a:t>
            </a:r>
            <a:r>
              <a:rPr lang="en-US" sz="1500" dirty="0" smtClean="0">
                <a:sym typeface="Wingdings" panose="05000000000000000000" pitchFamily="2" charset="2"/>
              </a:rPr>
              <a:t>Optional. The return type of user defined function.</a:t>
            </a:r>
          </a:p>
          <a:p>
            <a:pPr lvl="1"/>
            <a:r>
              <a:rPr lang="en-US" sz="1500" dirty="0">
                <a:sym typeface="Wingdings" panose="05000000000000000000" pitchFamily="2" charset="2"/>
              </a:rPr>
              <a:t> </a:t>
            </a:r>
            <a:r>
              <a:rPr lang="en-US" sz="1500" dirty="0" smtClean="0">
                <a:sym typeface="Wingdings" panose="05000000000000000000" pitchFamily="2" charset="2"/>
              </a:rPr>
              <a:t>                         </a:t>
            </a:r>
            <a:r>
              <a:rPr lang="en-US" sz="1500" dirty="0" err="1" smtClean="0">
                <a:sym typeface="Wingdings" panose="05000000000000000000" pitchFamily="2" charset="2"/>
              </a:rPr>
              <a:t>functionType</a:t>
            </a:r>
            <a:r>
              <a:rPr lang="en-US" sz="1500" dirty="0" smtClean="0">
                <a:sym typeface="Wingdings" panose="05000000000000000000" pitchFamily="2" charset="2"/>
              </a:rPr>
              <a:t>  Optional. A value in </a:t>
            </a:r>
            <a:r>
              <a:rPr lang="en-US" sz="1500" dirty="0" err="1" smtClean="0">
                <a:sym typeface="Wingdings" panose="05000000000000000000" pitchFamily="2" charset="2"/>
              </a:rPr>
              <a:t>pyspark.sql.functions.pandasUDFType</a:t>
            </a:r>
            <a:r>
              <a:rPr lang="en-US" sz="1500" dirty="0" smtClean="0">
                <a:sym typeface="Wingdings" panose="05000000000000000000" pitchFamily="2" charset="2"/>
              </a:rPr>
              <a:t>. </a:t>
            </a:r>
            <a:r>
              <a:rPr lang="en-US" sz="1500" dirty="0" err="1" smtClean="0">
                <a:sym typeface="Wingdings" panose="05000000000000000000" pitchFamily="2" charset="2"/>
              </a:rPr>
              <a:t>Default:scalar</a:t>
            </a:r>
            <a:r>
              <a:rPr lang="en-US" sz="1500" dirty="0" smtClean="0">
                <a:sym typeface="Wingdings" panose="05000000000000000000" pitchFamily="2" charset="2"/>
              </a:rPr>
              <a:t>. Exists for compatibility.</a:t>
            </a:r>
          </a:p>
          <a:p>
            <a:pPr lvl="1"/>
            <a:endParaRPr lang="en-US" sz="1500" dirty="0">
              <a:sym typeface="Wingdings" panose="05000000000000000000" pitchFamily="2" charset="2"/>
            </a:endParaRPr>
          </a:p>
          <a:p>
            <a:pPr lvl="1"/>
            <a:r>
              <a:rPr lang="en-US" sz="1500" dirty="0" smtClean="0">
                <a:sym typeface="Wingdings" panose="05000000000000000000" pitchFamily="2" charset="2"/>
              </a:rPr>
              <a:t>Ex-</a:t>
            </a:r>
          </a:p>
          <a:p>
            <a:pPr lvl="1"/>
            <a:r>
              <a:rPr lang="en-US" sz="1500" dirty="0">
                <a:sym typeface="Wingdings" panose="05000000000000000000" pitchFamily="2" charset="2"/>
              </a:rPr>
              <a:t> from </a:t>
            </a:r>
            <a:r>
              <a:rPr lang="en-US" sz="1500" dirty="0" err="1">
                <a:sym typeface="Wingdings" panose="05000000000000000000" pitchFamily="2" charset="2"/>
              </a:rPr>
              <a:t>pyspark.sql.functions</a:t>
            </a:r>
            <a:r>
              <a:rPr lang="en-US" sz="1500" dirty="0">
                <a:sym typeface="Wingdings" panose="05000000000000000000" pitchFamily="2" charset="2"/>
              </a:rPr>
              <a:t> import </a:t>
            </a:r>
            <a:r>
              <a:rPr lang="en-US" sz="1500" dirty="0" err="1">
                <a:sym typeface="Wingdings" panose="05000000000000000000" pitchFamily="2" charset="2"/>
              </a:rPr>
              <a:t>pandas_udf</a:t>
            </a:r>
            <a:r>
              <a:rPr lang="en-US" sz="1500" dirty="0">
                <a:sym typeface="Wingdings" panose="05000000000000000000" pitchFamily="2" charset="2"/>
              </a:rPr>
              <a:t>, </a:t>
            </a:r>
            <a:r>
              <a:rPr lang="en-US" sz="1500" dirty="0" err="1">
                <a:sym typeface="Wingdings" panose="05000000000000000000" pitchFamily="2" charset="2"/>
              </a:rPr>
              <a:t>PandasUDFType</a:t>
            </a:r>
            <a:endParaRPr lang="en-US" sz="1500" dirty="0">
              <a:sym typeface="Wingdings" panose="05000000000000000000" pitchFamily="2" charset="2"/>
            </a:endParaRPr>
          </a:p>
          <a:p>
            <a:pPr lvl="1"/>
            <a:r>
              <a:rPr lang="en-US" sz="1500" dirty="0" err="1">
                <a:sym typeface="Wingdings" panose="05000000000000000000" pitchFamily="2" charset="2"/>
              </a:rPr>
              <a:t>df</a:t>
            </a:r>
            <a:r>
              <a:rPr lang="en-US" sz="1500" dirty="0">
                <a:sym typeface="Wingdings" panose="05000000000000000000" pitchFamily="2" charset="2"/>
              </a:rPr>
              <a:t> = </a:t>
            </a:r>
            <a:r>
              <a:rPr lang="en-US" sz="1500" dirty="0" err="1">
                <a:sym typeface="Wingdings" panose="05000000000000000000" pitchFamily="2" charset="2"/>
              </a:rPr>
              <a:t>spark.createDataFrame</a:t>
            </a:r>
            <a:r>
              <a:rPr lang="en-US" sz="1500" dirty="0" smtClean="0">
                <a:sym typeface="Wingdings" panose="05000000000000000000" pitchFamily="2" charset="2"/>
              </a:rPr>
              <a:t>(((</a:t>
            </a:r>
            <a:r>
              <a:rPr lang="en-US" sz="1500" dirty="0">
                <a:sym typeface="Wingdings" panose="05000000000000000000" pitchFamily="2" charset="2"/>
              </a:rPr>
              <a:t>1, 1.0), (1, 2.0), (2, 3.0), (2, 5.0), (2, 10.0</a:t>
            </a:r>
            <a:r>
              <a:rPr lang="en-US" sz="1500" dirty="0" smtClean="0">
                <a:sym typeface="Wingdings" panose="05000000000000000000" pitchFamily="2" charset="2"/>
              </a:rPr>
              <a:t>)),("</a:t>
            </a:r>
            <a:r>
              <a:rPr lang="en-US" sz="1500" dirty="0">
                <a:sym typeface="Wingdings" panose="05000000000000000000" pitchFamily="2" charset="2"/>
              </a:rPr>
              <a:t>id", "v"))</a:t>
            </a:r>
          </a:p>
          <a:p>
            <a:pPr lvl="1"/>
            <a:r>
              <a:rPr lang="en-US" sz="1500" dirty="0">
                <a:sym typeface="Wingdings" panose="05000000000000000000" pitchFamily="2" charset="2"/>
              </a:rPr>
              <a:t>@</a:t>
            </a:r>
            <a:r>
              <a:rPr lang="en-US" sz="1500" dirty="0" err="1">
                <a:sym typeface="Wingdings" panose="05000000000000000000" pitchFamily="2" charset="2"/>
              </a:rPr>
              <a:t>pandas_udf</a:t>
            </a:r>
            <a:r>
              <a:rPr lang="en-US" sz="1500" dirty="0">
                <a:sym typeface="Wingdings" panose="05000000000000000000" pitchFamily="2" charset="2"/>
              </a:rPr>
              <a:t>("id long, v double", </a:t>
            </a:r>
            <a:r>
              <a:rPr lang="en-US" sz="1500" dirty="0" err="1">
                <a:sym typeface="Wingdings" panose="05000000000000000000" pitchFamily="2" charset="2"/>
              </a:rPr>
              <a:t>PandasUDFType.GROUPED_MAP</a:t>
            </a:r>
            <a:r>
              <a:rPr lang="en-US" sz="1500" dirty="0">
                <a:sym typeface="Wingdings" panose="05000000000000000000" pitchFamily="2" charset="2"/>
              </a:rPr>
              <a:t>)  # </a:t>
            </a:r>
            <a:r>
              <a:rPr lang="en-US" sz="1500" dirty="0" err="1">
                <a:sym typeface="Wingdings" panose="05000000000000000000" pitchFamily="2" charset="2"/>
              </a:rPr>
              <a:t>doctest</a:t>
            </a:r>
            <a:r>
              <a:rPr lang="en-US" sz="1500" dirty="0">
                <a:sym typeface="Wingdings" panose="05000000000000000000" pitchFamily="2" charset="2"/>
              </a:rPr>
              <a:t>: +SKIP</a:t>
            </a:r>
          </a:p>
          <a:p>
            <a:pPr lvl="1"/>
            <a:r>
              <a:rPr lang="en-US" sz="1500" dirty="0" err="1">
                <a:sym typeface="Wingdings" panose="05000000000000000000" pitchFamily="2" charset="2"/>
              </a:rPr>
              <a:t>def</a:t>
            </a:r>
            <a:r>
              <a:rPr lang="en-US" sz="1500" dirty="0">
                <a:sym typeface="Wingdings" panose="05000000000000000000" pitchFamily="2" charset="2"/>
              </a:rPr>
              <a:t> normalize(pdf):</a:t>
            </a:r>
          </a:p>
          <a:p>
            <a:pPr lvl="1"/>
            <a:r>
              <a:rPr lang="en-US" sz="1500" dirty="0">
                <a:sym typeface="Wingdings" panose="05000000000000000000" pitchFamily="2" charset="2"/>
              </a:rPr>
              <a:t>	v = </a:t>
            </a:r>
            <a:r>
              <a:rPr lang="en-US" sz="1500" dirty="0" err="1">
                <a:sym typeface="Wingdings" panose="05000000000000000000" pitchFamily="2" charset="2"/>
              </a:rPr>
              <a:t>pdf.v</a:t>
            </a:r>
            <a:endParaRPr lang="en-US" sz="1500" dirty="0">
              <a:sym typeface="Wingdings" panose="05000000000000000000" pitchFamily="2" charset="2"/>
            </a:endParaRPr>
          </a:p>
          <a:p>
            <a:pPr lvl="1"/>
            <a:r>
              <a:rPr lang="en-US" sz="1500" dirty="0">
                <a:sym typeface="Wingdings" panose="05000000000000000000" pitchFamily="2" charset="2"/>
              </a:rPr>
              <a:t>	return </a:t>
            </a:r>
            <a:r>
              <a:rPr lang="en-US" sz="1500" dirty="0" err="1">
                <a:sym typeface="Wingdings" panose="05000000000000000000" pitchFamily="2" charset="2"/>
              </a:rPr>
              <a:t>pdf.assign</a:t>
            </a:r>
            <a:r>
              <a:rPr lang="en-US" sz="1500" dirty="0">
                <a:sym typeface="Wingdings" panose="05000000000000000000" pitchFamily="2" charset="2"/>
              </a:rPr>
              <a:t>(v=(v - </a:t>
            </a:r>
            <a:r>
              <a:rPr lang="en-US" sz="1500" dirty="0" err="1">
                <a:sym typeface="Wingdings" panose="05000000000000000000" pitchFamily="2" charset="2"/>
              </a:rPr>
              <a:t>v.mean</a:t>
            </a:r>
            <a:r>
              <a:rPr lang="en-US" sz="1500" dirty="0">
                <a:sym typeface="Wingdings" panose="05000000000000000000" pitchFamily="2" charset="2"/>
              </a:rPr>
              <a:t>()) / </a:t>
            </a:r>
            <a:r>
              <a:rPr lang="en-US" sz="1500" dirty="0" err="1">
                <a:sym typeface="Wingdings" panose="05000000000000000000" pitchFamily="2" charset="2"/>
              </a:rPr>
              <a:t>v.std</a:t>
            </a:r>
            <a:r>
              <a:rPr lang="en-US" sz="1500" dirty="0">
                <a:sym typeface="Wingdings" panose="05000000000000000000" pitchFamily="2" charset="2"/>
              </a:rPr>
              <a:t>())</a:t>
            </a:r>
          </a:p>
          <a:p>
            <a:pPr lvl="1"/>
            <a:endParaRPr lang="en-US" sz="1500" dirty="0">
              <a:sym typeface="Wingdings" panose="05000000000000000000" pitchFamily="2" charset="2"/>
            </a:endParaRPr>
          </a:p>
          <a:p>
            <a:pPr lvl="1"/>
            <a:r>
              <a:rPr lang="en-US" sz="1500" dirty="0" err="1">
                <a:sym typeface="Wingdings" panose="05000000000000000000" pitchFamily="2" charset="2"/>
              </a:rPr>
              <a:t>df.groupby</a:t>
            </a:r>
            <a:r>
              <a:rPr lang="en-US" sz="1500" dirty="0">
                <a:sym typeface="Wingdings" panose="05000000000000000000" pitchFamily="2" charset="2"/>
              </a:rPr>
              <a:t>("id").apply(normalize).show()</a:t>
            </a:r>
            <a:endParaRPr lang="en-US" sz="1500" dirty="0" smtClean="0">
              <a:solidFill>
                <a:srgbClr val="FF0000"/>
              </a:solidFill>
            </a:endParaRPr>
          </a:p>
          <a:p>
            <a:endParaRPr lang="en-US" sz="1500" i="1" dirty="0"/>
          </a:p>
          <a:p>
            <a:endParaRPr lang="en-US" sz="1500" i="1" dirty="0" smtClean="0"/>
          </a:p>
          <a:p>
            <a:endParaRPr lang="en-US" sz="1500" i="1" dirty="0"/>
          </a:p>
        </p:txBody>
      </p:sp>
    </p:spTree>
    <p:extLst>
      <p:ext uri="{BB962C8B-B14F-4D97-AF65-F5344CB8AC3E}">
        <p14:creationId xmlns="" xmlns:p14="http://schemas.microsoft.com/office/powerpoint/2010/main" val="375948325"/>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window</a:t>
            </a:r>
            <a:endParaRPr lang="en-US" sz="3100" dirty="0">
              <a:solidFill>
                <a:schemeClr val="tx1"/>
              </a:solidFill>
            </a:endParaRPr>
          </a:p>
        </p:txBody>
      </p:sp>
    </p:spTree>
    <p:extLst>
      <p:ext uri="{BB962C8B-B14F-4D97-AF65-F5344CB8AC3E}">
        <p14:creationId xmlns="" xmlns:p14="http://schemas.microsoft.com/office/powerpoint/2010/main" val="326737794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04" y="739928"/>
            <a:ext cx="11180379" cy="4016484"/>
          </a:xfrm>
          <a:prstGeom prst="rect">
            <a:avLst/>
          </a:prstGeom>
        </p:spPr>
        <p:txBody>
          <a:bodyPr wrap="square">
            <a:spAutoFit/>
          </a:bodyPr>
          <a:lstStyle/>
          <a:p>
            <a:pPr marL="285750" indent="-285750">
              <a:buFont typeface="Arial" panose="020B0604020202020204" pitchFamily="34" charset="0"/>
              <a:buChar char="•"/>
            </a:pPr>
            <a:r>
              <a:rPr lang="en-US" sz="1700" dirty="0" smtClean="0">
                <a:latin typeface="+mj-lt"/>
              </a:rPr>
              <a:t>Window Functions operates on a group of rows and return a single value for each input row.</a:t>
            </a:r>
          </a:p>
          <a:p>
            <a:pPr marL="285750" indent="-285750">
              <a:buFont typeface="Arial" panose="020B0604020202020204" pitchFamily="34" charset="0"/>
              <a:buChar char="•"/>
            </a:pPr>
            <a:r>
              <a:rPr lang="en-US" sz="1700" dirty="0" smtClean="0">
                <a:latin typeface="+mj-lt"/>
              </a:rPr>
              <a:t>Main </a:t>
            </a:r>
            <a:r>
              <a:rPr lang="en-US" sz="1700" dirty="0">
                <a:latin typeface="+mj-lt"/>
              </a:rPr>
              <a:t>Package: </a:t>
            </a:r>
            <a:r>
              <a:rPr lang="en-US" sz="1700" dirty="0" err="1" smtClean="0">
                <a:latin typeface="+mj-lt"/>
              </a:rPr>
              <a:t>pyspark.sql.window</a:t>
            </a:r>
            <a:r>
              <a:rPr lang="en-US" sz="1700" dirty="0" smtClean="0">
                <a:latin typeface="+mj-lt"/>
              </a:rPr>
              <a:t>. It </a:t>
            </a:r>
            <a:r>
              <a:rPr lang="en-US" sz="1700" dirty="0">
                <a:latin typeface="+mj-lt"/>
              </a:rPr>
              <a:t>has two classes Window and </a:t>
            </a:r>
            <a:r>
              <a:rPr lang="en-US" sz="1700" dirty="0" err="1">
                <a:latin typeface="+mj-lt"/>
              </a:rPr>
              <a:t>WindowSpec</a:t>
            </a:r>
            <a:endParaRPr lang="en-US" sz="1700" dirty="0">
              <a:latin typeface="+mj-lt"/>
            </a:endParaRPr>
          </a:p>
          <a:p>
            <a:pPr marL="285750" indent="-285750">
              <a:buFont typeface="Arial" panose="020B0604020202020204" pitchFamily="34" charset="0"/>
              <a:buChar char="•"/>
            </a:pPr>
            <a:r>
              <a:rPr lang="en-US" sz="1700" dirty="0">
                <a:latin typeface="+mj-lt"/>
              </a:rPr>
              <a:t>Window </a:t>
            </a:r>
            <a:r>
              <a:rPr lang="en-US" sz="1700" dirty="0" smtClean="0">
                <a:latin typeface="+mj-lt"/>
              </a:rPr>
              <a:t>class has </a:t>
            </a:r>
            <a:r>
              <a:rPr lang="en-US" sz="1700" dirty="0">
                <a:latin typeface="+mj-lt"/>
              </a:rPr>
              <a:t>APIs such as </a:t>
            </a:r>
            <a:r>
              <a:rPr lang="en-US" sz="1700" dirty="0" err="1">
                <a:latin typeface="+mj-lt"/>
              </a:rPr>
              <a:t>partitionBy</a:t>
            </a:r>
            <a:r>
              <a:rPr lang="en-US" sz="1700" dirty="0">
                <a:latin typeface="+mj-lt"/>
              </a:rPr>
              <a:t>, </a:t>
            </a:r>
            <a:r>
              <a:rPr lang="en-US" sz="1700" dirty="0" err="1">
                <a:latin typeface="+mj-lt"/>
              </a:rPr>
              <a:t>orderBy</a:t>
            </a:r>
            <a:r>
              <a:rPr lang="en-US" sz="1700" dirty="0">
                <a:latin typeface="+mj-lt"/>
              </a:rPr>
              <a:t>, </a:t>
            </a:r>
            <a:r>
              <a:rPr lang="en-US" sz="1700" dirty="0" err="1">
                <a:latin typeface="+mj-lt"/>
              </a:rPr>
              <a:t>rangeBetween</a:t>
            </a:r>
            <a:r>
              <a:rPr lang="en-US" sz="1700" dirty="0">
                <a:latin typeface="+mj-lt"/>
              </a:rPr>
              <a:t>, </a:t>
            </a:r>
            <a:r>
              <a:rPr lang="en-US" sz="1700" dirty="0" err="1" smtClean="0">
                <a:latin typeface="+mj-lt"/>
              </a:rPr>
              <a:t>rowsBetween</a:t>
            </a:r>
            <a:r>
              <a:rPr lang="en-US" sz="1700" dirty="0" smtClean="0">
                <a:latin typeface="+mj-lt"/>
              </a:rPr>
              <a:t>.</a:t>
            </a:r>
          </a:p>
          <a:p>
            <a:pPr marL="285750" indent="-285750">
              <a:buFont typeface="Arial" panose="020B0604020202020204" pitchFamily="34" charset="0"/>
              <a:buChar char="•"/>
            </a:pPr>
            <a:r>
              <a:rPr lang="en-US" sz="1700" dirty="0" err="1" smtClean="0">
                <a:latin typeface="+mj-lt"/>
              </a:rPr>
              <a:t>WindowSpec</a:t>
            </a:r>
            <a:r>
              <a:rPr lang="en-US" sz="1700" dirty="0" smtClean="0">
                <a:latin typeface="+mj-lt"/>
              </a:rPr>
              <a:t> class defines the partitioning, ordering and frame boundaries. It has also above 4 APIs.</a:t>
            </a:r>
            <a:endParaRPr lang="en-US" sz="1700" dirty="0">
              <a:latin typeface="+mj-lt"/>
            </a:endParaRPr>
          </a:p>
          <a:p>
            <a:pPr marL="285750" indent="-285750">
              <a:buFont typeface="Arial" panose="020B0604020202020204" pitchFamily="34" charset="0"/>
              <a:buChar char="•"/>
            </a:pPr>
            <a:r>
              <a:rPr lang="en-US" sz="1700" dirty="0">
                <a:latin typeface="+mj-lt"/>
              </a:rPr>
              <a:t>These </a:t>
            </a:r>
            <a:r>
              <a:rPr lang="en-US" sz="1700" dirty="0" smtClean="0">
                <a:latin typeface="+mj-lt"/>
              </a:rPr>
              <a:t>APIs </a:t>
            </a:r>
            <a:r>
              <a:rPr lang="en-US" sz="1700" dirty="0">
                <a:latin typeface="+mj-lt"/>
              </a:rPr>
              <a:t>such </a:t>
            </a:r>
            <a:r>
              <a:rPr lang="en-US" sz="1700" dirty="0" err="1">
                <a:latin typeface="+mj-lt"/>
              </a:rPr>
              <a:t>partitionBy</a:t>
            </a:r>
            <a:r>
              <a:rPr lang="en-US" sz="1700" dirty="0">
                <a:latin typeface="+mj-lt"/>
              </a:rPr>
              <a:t> returns a </a:t>
            </a:r>
            <a:r>
              <a:rPr lang="en-US" sz="1700" dirty="0" err="1">
                <a:latin typeface="+mj-lt"/>
              </a:rPr>
              <a:t>WindowSpec</a:t>
            </a:r>
            <a:r>
              <a:rPr lang="en-US" sz="1700" dirty="0">
                <a:latin typeface="+mj-lt"/>
              </a:rPr>
              <a:t> object. </a:t>
            </a:r>
            <a:endParaRPr lang="en-US" sz="1700" dirty="0" smtClean="0">
              <a:latin typeface="+mj-lt"/>
            </a:endParaRPr>
          </a:p>
          <a:p>
            <a:r>
              <a:rPr lang="en-US" sz="1700" dirty="0" smtClean="0">
                <a:latin typeface="+mj-lt"/>
              </a:rPr>
              <a:t>       &gt;&gt;&gt; </a:t>
            </a:r>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&gt;&gt;&gt;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smtClean="0">
                <a:latin typeface="+mj-lt"/>
              </a:rPr>
              <a:t>       &lt;</a:t>
            </a:r>
            <a:r>
              <a:rPr lang="en-US" sz="1700" dirty="0" err="1">
                <a:latin typeface="+mj-lt"/>
              </a:rPr>
              <a:t>pyspark.sql.window.WindowSpec</a:t>
            </a:r>
            <a:r>
              <a:rPr lang="en-US" sz="1700" dirty="0">
                <a:latin typeface="+mj-lt"/>
              </a:rPr>
              <a:t> object at 0x7f88d8ef3910&gt;</a:t>
            </a:r>
          </a:p>
          <a:p>
            <a:endParaRPr lang="en-US" sz="1700" dirty="0">
              <a:latin typeface="+mj-lt"/>
            </a:endParaRPr>
          </a:p>
          <a:p>
            <a:pPr marL="285750" indent="-285750">
              <a:buFont typeface="Arial" panose="020B0604020202020204" pitchFamily="34" charset="0"/>
              <a:buChar char="•"/>
            </a:pPr>
            <a:r>
              <a:rPr lang="en-US" sz="1700" dirty="0" smtClean="0">
                <a:latin typeface="+mj-lt"/>
              </a:rPr>
              <a:t>To perform a window function, we will have to partition the data using </a:t>
            </a:r>
            <a:r>
              <a:rPr lang="en-US" sz="1700" dirty="0" err="1" smtClean="0">
                <a:latin typeface="+mj-lt"/>
              </a:rPr>
              <a:t>Window.partitionBy</a:t>
            </a:r>
            <a:r>
              <a:rPr lang="en-US" sz="1700" dirty="0" smtClean="0">
                <a:latin typeface="+mj-lt"/>
              </a:rPr>
              <a:t>.</a:t>
            </a:r>
          </a:p>
          <a:p>
            <a:pPr marL="285750" indent="-285750">
              <a:buFont typeface="Arial" panose="020B0604020202020204" pitchFamily="34" charset="0"/>
              <a:buChar char="•"/>
            </a:pPr>
            <a:r>
              <a:rPr lang="en-US" sz="1700" dirty="0" smtClean="0">
                <a:latin typeface="+mj-lt"/>
              </a:rPr>
              <a:t>Lets see 3 types of Window Functions:</a:t>
            </a:r>
          </a:p>
          <a:p>
            <a:pPr marL="742950" lvl="1" indent="-285750">
              <a:buFont typeface="Wingdings" panose="05000000000000000000" pitchFamily="2" charset="2"/>
              <a:buChar char="ü"/>
            </a:pPr>
            <a:r>
              <a:rPr lang="en-US" sz="1700" dirty="0" smtClean="0">
                <a:latin typeface="+mj-lt"/>
              </a:rPr>
              <a:t>Ranking</a:t>
            </a:r>
          </a:p>
          <a:p>
            <a:pPr marL="742950" lvl="1" indent="-285750">
              <a:buFont typeface="Wingdings" panose="05000000000000000000" pitchFamily="2" charset="2"/>
              <a:buChar char="ü"/>
            </a:pPr>
            <a:r>
              <a:rPr lang="en-US" sz="1700" dirty="0" smtClean="0">
                <a:latin typeface="+mj-lt"/>
              </a:rPr>
              <a:t>Analytical</a:t>
            </a:r>
          </a:p>
          <a:p>
            <a:pPr marL="742950" lvl="1" indent="-285750">
              <a:buFont typeface="Wingdings" panose="05000000000000000000" pitchFamily="2" charset="2"/>
              <a:buChar char="ü"/>
            </a:pPr>
            <a:r>
              <a:rPr lang="en-US" sz="1700" dirty="0" smtClean="0">
                <a:latin typeface="+mj-lt"/>
              </a:rPr>
              <a:t>Aggregate</a:t>
            </a:r>
          </a:p>
          <a:p>
            <a:endParaRPr lang="en-US" sz="1700"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Tree>
    <p:extLst>
      <p:ext uri="{BB962C8B-B14F-4D97-AF65-F5344CB8AC3E}">
        <p14:creationId xmlns="" xmlns:p14="http://schemas.microsoft.com/office/powerpoint/2010/main" val="40167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pic>
        <p:nvPicPr>
          <p:cNvPr id="4" name="Picture 3"/>
          <p:cNvPicPr>
            <a:picLocks noChangeAspect="1"/>
          </p:cNvPicPr>
          <p:nvPr/>
        </p:nvPicPr>
        <p:blipFill>
          <a:blip r:embed="rId2"/>
          <a:stretch>
            <a:fillRect/>
          </a:stretch>
        </p:blipFill>
        <p:spPr>
          <a:xfrm>
            <a:off x="596785" y="947054"/>
            <a:ext cx="3359467" cy="2139045"/>
          </a:xfrm>
          <a:prstGeom prst="rect">
            <a:avLst/>
          </a:prstGeom>
        </p:spPr>
      </p:pic>
      <p:sp>
        <p:nvSpPr>
          <p:cNvPr id="2" name="Right Arrow 1"/>
          <p:cNvSpPr/>
          <p:nvPr/>
        </p:nvSpPr>
        <p:spPr>
          <a:xfrm>
            <a:off x="4198620" y="160020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98620" y="1230868"/>
            <a:ext cx="2007088" cy="369332"/>
          </a:xfrm>
          <a:prstGeom prst="rect">
            <a:avLst/>
          </a:prstGeom>
          <a:noFill/>
        </p:spPr>
        <p:txBody>
          <a:bodyPr wrap="none" rtlCol="0">
            <a:spAutoFit/>
          </a:bodyPr>
          <a:lstStyle/>
          <a:p>
            <a:r>
              <a:rPr lang="en-US" dirty="0" smtClean="0"/>
              <a:t>Aggregate Function</a:t>
            </a:r>
            <a:endParaRPr lang="en-US" dirty="0"/>
          </a:p>
        </p:txBody>
      </p:sp>
      <p:pic>
        <p:nvPicPr>
          <p:cNvPr id="7" name="Picture 6"/>
          <p:cNvPicPr>
            <a:picLocks noChangeAspect="1"/>
          </p:cNvPicPr>
          <p:nvPr/>
        </p:nvPicPr>
        <p:blipFill>
          <a:blip r:embed="rId3"/>
          <a:stretch>
            <a:fillRect/>
          </a:stretch>
        </p:blipFill>
        <p:spPr>
          <a:xfrm>
            <a:off x="6605068" y="1014071"/>
            <a:ext cx="3228975" cy="1771650"/>
          </a:xfrm>
          <a:prstGeom prst="rect">
            <a:avLst/>
          </a:prstGeom>
        </p:spPr>
      </p:pic>
      <p:pic>
        <p:nvPicPr>
          <p:cNvPr id="8" name="Picture 7"/>
          <p:cNvPicPr>
            <a:picLocks noChangeAspect="1"/>
          </p:cNvPicPr>
          <p:nvPr/>
        </p:nvPicPr>
        <p:blipFill>
          <a:blip r:embed="rId2"/>
          <a:stretch>
            <a:fillRect/>
          </a:stretch>
        </p:blipFill>
        <p:spPr>
          <a:xfrm>
            <a:off x="596785" y="3475100"/>
            <a:ext cx="3359467" cy="2289656"/>
          </a:xfrm>
          <a:prstGeom prst="rect">
            <a:avLst/>
          </a:prstGeom>
        </p:spPr>
      </p:pic>
      <p:sp>
        <p:nvSpPr>
          <p:cNvPr id="9" name="Right Arrow 8"/>
          <p:cNvSpPr/>
          <p:nvPr/>
        </p:nvSpPr>
        <p:spPr>
          <a:xfrm>
            <a:off x="4120124" y="412242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8620" y="3810238"/>
            <a:ext cx="1971245" cy="369332"/>
          </a:xfrm>
          <a:prstGeom prst="rect">
            <a:avLst/>
          </a:prstGeom>
          <a:noFill/>
        </p:spPr>
        <p:txBody>
          <a:bodyPr wrap="none" rtlCol="0">
            <a:spAutoFit/>
          </a:bodyPr>
          <a:lstStyle/>
          <a:p>
            <a:r>
              <a:rPr lang="en-US" dirty="0" smtClean="0"/>
              <a:t>Analytical Function</a:t>
            </a:r>
            <a:endParaRPr lang="en-US" dirty="0"/>
          </a:p>
        </p:txBody>
      </p:sp>
      <p:pic>
        <p:nvPicPr>
          <p:cNvPr id="11" name="Picture 10"/>
          <p:cNvPicPr>
            <a:picLocks noChangeAspect="1"/>
          </p:cNvPicPr>
          <p:nvPr/>
        </p:nvPicPr>
        <p:blipFill>
          <a:blip r:embed="rId4"/>
          <a:stretch>
            <a:fillRect/>
          </a:stretch>
        </p:blipFill>
        <p:spPr>
          <a:xfrm>
            <a:off x="6362700" y="3475100"/>
            <a:ext cx="4629150" cy="2289656"/>
          </a:xfrm>
          <a:prstGeom prst="rect">
            <a:avLst/>
          </a:prstGeom>
        </p:spPr>
      </p:pic>
    </p:spTree>
    <p:extLst>
      <p:ext uri="{BB962C8B-B14F-4D97-AF65-F5344CB8AC3E}">
        <p14:creationId xmlns="" xmlns:p14="http://schemas.microsoft.com/office/powerpoint/2010/main" val="270450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369016" y="63731"/>
            <a:ext cx="5455577" cy="689419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sz="1700" i="1" dirty="0"/>
              <a:t>s</a:t>
            </a:r>
            <a:r>
              <a:rPr lang="en-US" sz="1700" i="1" dirty="0" smtClean="0"/>
              <a:t>orting</a:t>
            </a:r>
          </a:p>
          <a:p>
            <a:pPr marL="1200150" lvl="2" indent="-285750">
              <a:buFont typeface="Wingdings" panose="05000000000000000000" pitchFamily="2" charset="2"/>
              <a:buChar char="ü"/>
            </a:pPr>
            <a:r>
              <a:rPr lang="en-US" sz="1700" i="1" dirty="0"/>
              <a:t>s</a:t>
            </a:r>
            <a:r>
              <a:rPr lang="en-US" sz="1700" i="1" dirty="0" smtClean="0"/>
              <a:t>et</a:t>
            </a:r>
            <a:endParaRPr lang="en-US" sz="1700" i="1" dirty="0"/>
          </a:p>
          <a:p>
            <a:pPr marL="1200150" lvl="2" indent="-285750">
              <a:buFont typeface="Wingdings" panose="05000000000000000000" pitchFamily="2" charset="2"/>
              <a:buChar char="ü"/>
            </a:pPr>
            <a:r>
              <a:rPr lang="en-US" sz="1700" i="1" dirty="0"/>
              <a:t>s</a:t>
            </a:r>
            <a:r>
              <a:rPr lang="en-US" sz="1700" i="1" dirty="0" smtClean="0"/>
              <a:t>ample</a:t>
            </a:r>
          </a:p>
          <a:p>
            <a:pPr marL="1200150" lvl="2" indent="-285750">
              <a:buFont typeface="Wingdings" panose="05000000000000000000" pitchFamily="2" charset="2"/>
              <a:buChar char="ü"/>
            </a:pPr>
            <a:r>
              <a:rPr lang="en-US" sz="1700" i="1" dirty="0" smtClean="0"/>
              <a:t>repartition and coalesce</a:t>
            </a:r>
            <a:endParaRPr lang="en-US" sz="1700" i="1" dirty="0"/>
          </a:p>
          <a:p>
            <a:pPr marL="1200150" lvl="2" indent="-285750">
              <a:buFont typeface="Wingdings" panose="05000000000000000000" pitchFamily="2" charset="2"/>
              <a:buChar char="ü"/>
            </a:pPr>
            <a:r>
              <a:rPr lang="en-US" sz="1700" i="1" dirty="0" smtClean="0"/>
              <a:t>Reading/writing from </a:t>
            </a:r>
            <a:r>
              <a:rPr lang="en-US" sz="1700" i="1" dirty="0" err="1" smtClean="0"/>
              <a:t>rdd</a:t>
            </a:r>
            <a:r>
              <a:rPr lang="en-US" sz="1700" i="1" dirty="0" smtClean="0"/>
              <a:t> to HDFS</a:t>
            </a:r>
          </a:p>
          <a:p>
            <a:pPr marL="285750" indent="-285750">
              <a:buFont typeface="Arial" panose="020B0604020202020204" pitchFamily="34" charset="0"/>
              <a:buChar char="•"/>
            </a:pPr>
            <a:r>
              <a:rPr lang="en-US" sz="1700" b="1" dirty="0" smtClean="0"/>
              <a:t>Spark Cluster Architecture</a:t>
            </a:r>
          </a:p>
          <a:p>
            <a:pPr marL="742950" lvl="1" indent="-285750">
              <a:buFont typeface="Wingdings" panose="05000000000000000000" pitchFamily="2" charset="2"/>
              <a:buChar char="v"/>
            </a:pPr>
            <a:r>
              <a:rPr lang="en-US" sz="1700" i="1" dirty="0" smtClean="0"/>
              <a:t>Detailed Spark Cluster Execution Architecture</a:t>
            </a:r>
          </a:p>
          <a:p>
            <a:pPr marL="742950" lvl="1" indent="-285750">
              <a:buFont typeface="Wingdings" panose="05000000000000000000" pitchFamily="2" charset="2"/>
              <a:buChar char="v"/>
            </a:pPr>
            <a:r>
              <a:rPr lang="en-US" sz="1700" i="1" dirty="0" smtClean="0"/>
              <a:t>YARN Cluster Manager</a:t>
            </a:r>
          </a:p>
          <a:p>
            <a:pPr marL="742950" lvl="1" indent="-285750">
              <a:buFont typeface="Wingdings" panose="05000000000000000000" pitchFamily="2" charset="2"/>
              <a:buChar char="v"/>
            </a:pPr>
            <a:r>
              <a:rPr lang="en-US" sz="1700" i="1" dirty="0" smtClean="0"/>
              <a:t>JVM Processes</a:t>
            </a:r>
          </a:p>
          <a:p>
            <a:pPr marL="742950" lvl="1" indent="-285750">
              <a:buFont typeface="Wingdings" panose="05000000000000000000" pitchFamily="2" charset="2"/>
              <a:buChar char="v"/>
            </a:pPr>
            <a:r>
              <a:rPr lang="en-US" sz="1700" i="1" dirty="0" smtClean="0"/>
              <a:t>Commonly Used Terms in Spark Execution Framework</a:t>
            </a:r>
          </a:p>
          <a:p>
            <a:pPr marL="742950" lvl="1" indent="-285750">
              <a:buFont typeface="Wingdings" panose="05000000000000000000" pitchFamily="2" charset="2"/>
              <a:buChar char="v"/>
            </a:pPr>
            <a:r>
              <a:rPr lang="en-US" sz="1700" i="1" dirty="0"/>
              <a:t>Narrow and Wide Transformations</a:t>
            </a:r>
          </a:p>
          <a:p>
            <a:pPr marL="742950" lvl="1" indent="-285750">
              <a:buFont typeface="Wingdings" panose="05000000000000000000" pitchFamily="2" charset="2"/>
              <a:buChar char="v"/>
            </a:pPr>
            <a:r>
              <a:rPr lang="en-US" sz="1700" i="1" dirty="0" smtClean="0"/>
              <a:t>RDD Lineage</a:t>
            </a:r>
          </a:p>
          <a:p>
            <a:pPr marL="742950" lvl="1" indent="-285750">
              <a:buFont typeface="Wingdings" panose="05000000000000000000" pitchFamily="2" charset="2"/>
              <a:buChar char="v"/>
            </a:pPr>
            <a:r>
              <a:rPr lang="en-US" sz="1700" i="1" dirty="0" smtClean="0"/>
              <a:t>DAG Scheduler</a:t>
            </a:r>
          </a:p>
          <a:p>
            <a:pPr marL="742950" lvl="1" indent="-285750">
              <a:buFont typeface="Wingdings" panose="05000000000000000000" pitchFamily="2" charset="2"/>
              <a:buChar char="v"/>
            </a:pPr>
            <a:r>
              <a:rPr lang="en-US" sz="1700" i="1" dirty="0" smtClean="0"/>
              <a:t>Task Scheduler</a:t>
            </a:r>
          </a:p>
          <a:p>
            <a:pPr marL="285750" indent="-285750">
              <a:buFont typeface="Arial" panose="020B0604020202020204" pitchFamily="34" charset="0"/>
              <a:buChar char="•"/>
            </a:pPr>
            <a:r>
              <a:rPr lang="en-US" sz="1700" b="1" i="1" dirty="0" smtClean="0"/>
              <a:t>RDD Persistence</a:t>
            </a:r>
          </a:p>
          <a:p>
            <a:pPr marL="285750" indent="-285750">
              <a:buFont typeface="Arial" panose="020B0604020202020204" pitchFamily="34" charset="0"/>
              <a:buChar char="•"/>
            </a:pPr>
            <a:r>
              <a:rPr lang="en-US" sz="1700" b="1" i="1" dirty="0" smtClean="0"/>
              <a:t>Shared Variables</a:t>
            </a:r>
          </a:p>
          <a:p>
            <a:pPr marL="742950" lvl="1" indent="-285750">
              <a:buFont typeface="Wingdings" panose="05000000000000000000" pitchFamily="2" charset="2"/>
              <a:buChar char="v"/>
            </a:pPr>
            <a:r>
              <a:rPr lang="en-US" sz="1700" i="1" dirty="0" smtClean="0"/>
              <a:t>Broadcast</a:t>
            </a:r>
          </a:p>
          <a:p>
            <a:pPr marL="742950" lvl="1" indent="-285750">
              <a:buFont typeface="Wingdings" panose="05000000000000000000" pitchFamily="2" charset="2"/>
              <a:buChar char="v"/>
            </a:pPr>
            <a:r>
              <a:rPr lang="en-US" sz="1700" i="1" dirty="0" smtClean="0"/>
              <a:t>Accumulator</a:t>
            </a:r>
          </a:p>
          <a:p>
            <a:pPr marL="285750" indent="-285750">
              <a:buFont typeface="Arial" panose="020B0604020202020204" pitchFamily="34" charset="0"/>
              <a:buChar char="•"/>
            </a:pPr>
            <a:r>
              <a:rPr lang="en-US" sz="1700" b="1" i="1" dirty="0" smtClean="0"/>
              <a:t>Spark SQL</a:t>
            </a:r>
            <a:endParaRPr lang="en-US" sz="1700" b="1" i="1" dirty="0"/>
          </a:p>
          <a:p>
            <a:pPr marL="742950" lvl="1" indent="-285750">
              <a:buFont typeface="Wingdings" panose="05000000000000000000" pitchFamily="2" charset="2"/>
              <a:buChar char="v"/>
            </a:pPr>
            <a:r>
              <a:rPr lang="en-US" sz="1700" i="1" dirty="0"/>
              <a:t>Architecture</a:t>
            </a:r>
          </a:p>
          <a:p>
            <a:pPr marL="742950" lvl="1" indent="-285750">
              <a:buFont typeface="Wingdings" panose="05000000000000000000" pitchFamily="2" charset="2"/>
              <a:buChar char="v"/>
            </a:pPr>
            <a:r>
              <a:rPr lang="en-US" sz="1700" i="1" dirty="0" smtClean="0"/>
              <a:t>Catalyst </a:t>
            </a:r>
            <a:r>
              <a:rPr lang="en-US" sz="1700" i="1" dirty="0"/>
              <a:t>Optimizer</a:t>
            </a:r>
          </a:p>
          <a:p>
            <a:pPr marL="742950" lvl="1" indent="-285750">
              <a:buFont typeface="Wingdings" panose="05000000000000000000" pitchFamily="2" charset="2"/>
              <a:buChar char="v"/>
            </a:pPr>
            <a:r>
              <a:rPr lang="en-US" sz="1700" i="1" dirty="0"/>
              <a:t>Volcano Iterator Model</a:t>
            </a:r>
          </a:p>
          <a:p>
            <a:pPr marL="742950" lvl="1" indent="-285750">
              <a:buFont typeface="Wingdings" panose="05000000000000000000" pitchFamily="2" charset="2"/>
              <a:buChar char="v"/>
            </a:pPr>
            <a:r>
              <a:rPr lang="en-US" sz="1700" i="1" dirty="0"/>
              <a:t>Tungsten Execution Engine</a:t>
            </a:r>
          </a:p>
          <a:p>
            <a:pPr marL="742950" lvl="1" indent="-285750">
              <a:buFont typeface="Wingdings" panose="05000000000000000000" pitchFamily="2" charset="2"/>
              <a:buChar char="v"/>
            </a:pPr>
            <a:r>
              <a:rPr lang="en-US" sz="1700" i="1" dirty="0"/>
              <a:t>Benchmarks</a:t>
            </a:r>
          </a:p>
          <a:p>
            <a:pPr marL="742950" lvl="1" indent="-285750">
              <a:buFont typeface="Wingdings" panose="05000000000000000000" pitchFamily="2" charset="2"/>
              <a:buChar char="v"/>
            </a:pPr>
            <a:r>
              <a:rPr lang="en-US" sz="1700" i="1" dirty="0"/>
              <a:t>Understanding Execution </a:t>
            </a:r>
            <a:r>
              <a:rPr lang="en-US" sz="1700" i="1" dirty="0" smtClean="0"/>
              <a:t>Plan</a:t>
            </a:r>
            <a:endParaRPr lang="en-US" i="1" dirty="0"/>
          </a:p>
        </p:txBody>
      </p:sp>
    </p:spTree>
    <p:extLst>
      <p:ext uri="{BB962C8B-B14F-4D97-AF65-F5344CB8AC3E}">
        <p14:creationId xmlns="" xmlns:p14="http://schemas.microsoft.com/office/powerpoint/2010/main" val="33835668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Tree>
    <p:extLst>
      <p:ext uri="{BB962C8B-B14F-4D97-AF65-F5344CB8AC3E}">
        <p14:creationId xmlns="" xmlns:p14="http://schemas.microsoft.com/office/powerpoint/2010/main" val="1888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801314"/>
          </a:xfrm>
          <a:prstGeom prst="rect">
            <a:avLst/>
          </a:prstGeom>
        </p:spPr>
        <p:txBody>
          <a:bodyPr wrap="square">
            <a:spAutoFit/>
          </a:bodyPr>
          <a:lstStyle/>
          <a:p>
            <a:r>
              <a:rPr lang="en-US" dirty="0" smtClean="0"/>
              <a:t>--Prepare Input Data</a:t>
            </a:r>
          </a:p>
          <a:p>
            <a:r>
              <a:rPr lang="en-US" dirty="0"/>
              <a:t>data = </a:t>
            </a:r>
            <a:r>
              <a:rPr lang="en-US" dirty="0" smtClean="0"/>
              <a:t>(("</a:t>
            </a:r>
            <a:r>
              <a:rPr lang="en-US" dirty="0"/>
              <a:t>James","Sales","NY",9000,34),</a:t>
            </a:r>
          </a:p>
          <a:p>
            <a:r>
              <a:rPr lang="en-US" dirty="0"/>
              <a:t>    ("Alicia","Sales","NY",8600,56),</a:t>
            </a:r>
          </a:p>
          <a:p>
            <a:r>
              <a:rPr lang="en-US" dirty="0"/>
              <a:t>    ("Robert","Sales","CA",8100,30),</a:t>
            </a:r>
          </a:p>
          <a:p>
            <a:r>
              <a:rPr lang="en-US" dirty="0"/>
              <a:t>	("John","Sales","AZ",8600,31),</a:t>
            </a:r>
          </a:p>
          <a:p>
            <a:r>
              <a:rPr lang="en-US" dirty="0"/>
              <a:t>	("Ross","Sales","AZ",8100,33),</a:t>
            </a:r>
          </a:p>
          <a:p>
            <a:r>
              <a:rPr lang="en-US" dirty="0"/>
              <a:t>	("Kathy","Sales","AZ",1000,39),</a:t>
            </a:r>
          </a:p>
          <a:p>
            <a:r>
              <a:rPr lang="en-US" dirty="0"/>
              <a:t>    ("Lisa","Finance","CA",9000,24),</a:t>
            </a:r>
          </a:p>
          <a:p>
            <a:r>
              <a:rPr lang="en-US" dirty="0"/>
              <a:t>    ("Deja","Finance","CA",9900,40),</a:t>
            </a:r>
          </a:p>
          <a:p>
            <a:r>
              <a:rPr lang="en-US" dirty="0"/>
              <a:t>    ("Sugie","Finance","NY",8300,36),</a:t>
            </a:r>
          </a:p>
          <a:p>
            <a:r>
              <a:rPr lang="en-US" dirty="0"/>
              <a:t>    ("Ram","Finance","NY",7900,53),</a:t>
            </a:r>
          </a:p>
          <a:p>
            <a:r>
              <a:rPr lang="en-US" dirty="0"/>
              <a:t>	("Satya","Finance","AZ",8200,53),</a:t>
            </a:r>
          </a:p>
          <a:p>
            <a:r>
              <a:rPr lang="en-US" dirty="0"/>
              <a:t>    ("Kyle","Marketing","CA",8000,25),</a:t>
            </a:r>
          </a:p>
          <a:p>
            <a:r>
              <a:rPr lang="en-US" dirty="0"/>
              <a:t>    ("Reid","Marketing","NY",9100,50)</a:t>
            </a:r>
          </a:p>
          <a:p>
            <a:r>
              <a:rPr lang="en-US" dirty="0"/>
              <a:t>  </a:t>
            </a:r>
            <a:r>
              <a:rPr lang="en-US" dirty="0" smtClean="0"/>
              <a:t>)</a:t>
            </a:r>
            <a:endParaRPr lang="en-US" dirty="0"/>
          </a:p>
          <a:p>
            <a:r>
              <a:rPr lang="en-US" dirty="0"/>
              <a:t>schema</a:t>
            </a:r>
            <a:r>
              <a:rPr lang="en-US" dirty="0" smtClean="0"/>
              <a:t>=("</a:t>
            </a:r>
            <a:r>
              <a:rPr lang="en-US" dirty="0" err="1"/>
              <a:t>empname</a:t>
            </a:r>
            <a:r>
              <a:rPr lang="en-US" dirty="0"/>
              <a:t>","</a:t>
            </a:r>
            <a:r>
              <a:rPr lang="en-US" dirty="0" err="1"/>
              <a:t>dept</a:t>
            </a:r>
            <a:r>
              <a:rPr lang="en-US" dirty="0"/>
              <a:t>","</a:t>
            </a:r>
            <a:r>
              <a:rPr lang="en-US" dirty="0" err="1"/>
              <a:t>state","salary","age</a:t>
            </a:r>
            <a:r>
              <a:rPr lang="en-US" dirty="0" smtClean="0"/>
              <a:t>")</a:t>
            </a:r>
            <a:endParaRPr lang="en-US" dirty="0"/>
          </a:p>
          <a:p>
            <a:r>
              <a:rPr lang="en-US" dirty="0" err="1"/>
              <a:t>df</a:t>
            </a:r>
            <a:r>
              <a:rPr lang="en-US" dirty="0"/>
              <a:t> = </a:t>
            </a:r>
            <a:r>
              <a:rPr lang="en-US" dirty="0" err="1" smtClean="0"/>
              <a:t>spark.createDataFrame</a:t>
            </a:r>
            <a:r>
              <a:rPr lang="en-US" dirty="0" smtClean="0"/>
              <a:t>(data=</a:t>
            </a:r>
            <a:r>
              <a:rPr lang="en-US" dirty="0" err="1" smtClean="0"/>
              <a:t>data,schema</a:t>
            </a:r>
            <a:r>
              <a:rPr lang="en-US" dirty="0" smtClean="0"/>
              <a:t>=schema)</a:t>
            </a:r>
            <a:endParaRPr lang="en-US" dirty="0"/>
          </a:p>
        </p:txBody>
      </p:sp>
    </p:spTree>
    <p:extLst>
      <p:ext uri="{BB962C8B-B14F-4D97-AF65-F5344CB8AC3E}">
        <p14:creationId xmlns="" xmlns:p14="http://schemas.microsoft.com/office/powerpoint/2010/main" val="1698271040"/>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632585"/>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Ranking Window Functions: </a:t>
            </a:r>
            <a:r>
              <a:rPr lang="en-US" sz="1700" dirty="0" smtClean="0">
                <a:latin typeface="+mj-lt"/>
              </a:rPr>
              <a:t>Used to provide a ranking to the result within a partition.</a:t>
            </a:r>
          </a:p>
          <a:p>
            <a:pPr marL="742950" lvl="1" indent="-285750">
              <a:buFont typeface="Wingdings" panose="05000000000000000000" pitchFamily="2" charset="2"/>
              <a:buChar char="ü"/>
            </a:pPr>
            <a:r>
              <a:rPr lang="en-US" sz="1700" dirty="0" err="1">
                <a:latin typeface="+mj-lt"/>
              </a:rPr>
              <a:t>r</a:t>
            </a:r>
            <a:r>
              <a:rPr lang="en-US" sz="1700" dirty="0" err="1" smtClean="0">
                <a:latin typeface="+mj-lt"/>
              </a:rPr>
              <a:t>ow_number</a:t>
            </a:r>
            <a:r>
              <a:rPr lang="en-US" sz="1700" dirty="0" smtClean="0">
                <a:latin typeface="+mj-lt"/>
              </a:rPr>
              <a:t>() : Sequential Row Number.</a:t>
            </a:r>
          </a:p>
          <a:p>
            <a:pPr marL="742950" lvl="1" indent="-285750">
              <a:buFont typeface="Wingdings" panose="05000000000000000000" pitchFamily="2" charset="2"/>
              <a:buChar char="ü"/>
            </a:pPr>
            <a:r>
              <a:rPr lang="en-US" sz="1700" dirty="0">
                <a:latin typeface="+mj-lt"/>
              </a:rPr>
              <a:t>r</a:t>
            </a:r>
            <a:r>
              <a:rPr lang="en-US" sz="1700" dirty="0" smtClean="0">
                <a:latin typeface="+mj-lt"/>
              </a:rPr>
              <a:t>ank() : Ranks but gaps when ties.</a:t>
            </a:r>
          </a:p>
          <a:p>
            <a:pPr marL="742950" lvl="1" indent="-285750">
              <a:buFont typeface="Wingdings" panose="05000000000000000000" pitchFamily="2" charset="2"/>
              <a:buChar char="ü"/>
            </a:pPr>
            <a:r>
              <a:rPr lang="en-US" sz="1700" dirty="0">
                <a:latin typeface="+mj-lt"/>
              </a:rPr>
              <a:t>d</a:t>
            </a:r>
            <a:r>
              <a:rPr lang="en-US" sz="1700" dirty="0" smtClean="0">
                <a:latin typeface="+mj-lt"/>
              </a:rPr>
              <a:t>ense_rank() : Ranks with out any gaps.</a:t>
            </a:r>
          </a:p>
          <a:p>
            <a:pPr marL="742950" lvl="1" indent="-285750">
              <a:buFont typeface="Wingdings" panose="05000000000000000000" pitchFamily="2" charset="2"/>
              <a:buChar char="ü"/>
            </a:pPr>
            <a:r>
              <a:rPr lang="en-US" sz="1700" dirty="0" err="1" smtClean="0">
                <a:latin typeface="+mj-lt"/>
              </a:rPr>
              <a:t>percent_rank</a:t>
            </a:r>
            <a:r>
              <a:rPr lang="en-US" sz="1700" dirty="0">
                <a:latin typeface="+mj-lt"/>
              </a:rPr>
              <a:t>: </a:t>
            </a:r>
            <a:r>
              <a:rPr lang="en-US" sz="1700" dirty="0" smtClean="0">
                <a:latin typeface="+mj-lt"/>
              </a:rPr>
              <a:t>Relative </a:t>
            </a:r>
            <a:r>
              <a:rPr lang="en-US" sz="1700" dirty="0">
                <a:latin typeface="+mj-lt"/>
              </a:rPr>
              <a:t>rank (i.e. percentile) of rows within a window </a:t>
            </a:r>
            <a:r>
              <a:rPr lang="en-US" sz="1700" dirty="0" smtClean="0">
                <a:latin typeface="+mj-lt"/>
              </a:rPr>
              <a:t>partition. First row is always 0 and last row is always 1.</a:t>
            </a:r>
          </a:p>
          <a:p>
            <a:pPr marL="742950" lvl="1" indent="-285750">
              <a:buFont typeface="Wingdings" panose="05000000000000000000" pitchFamily="2" charset="2"/>
              <a:buChar char="ü"/>
            </a:pPr>
            <a:r>
              <a:rPr lang="en-US" sz="1700" dirty="0" err="1">
                <a:latin typeface="+mj-lt"/>
              </a:rPr>
              <a:t>n</a:t>
            </a:r>
            <a:r>
              <a:rPr lang="en-US" sz="1700" dirty="0" err="1" smtClean="0">
                <a:latin typeface="+mj-lt"/>
              </a:rPr>
              <a:t>tile</a:t>
            </a:r>
            <a:r>
              <a:rPr lang="en-US" sz="1700" dirty="0" smtClean="0">
                <a:latin typeface="+mj-lt"/>
              </a:rPr>
              <a:t>() :</a:t>
            </a:r>
            <a:r>
              <a:rPr lang="en-US" sz="1700" dirty="0">
                <a:latin typeface="+mj-lt"/>
              </a:rPr>
              <a:t>returns the </a:t>
            </a:r>
            <a:r>
              <a:rPr lang="en-US" sz="1700" dirty="0" err="1">
                <a:latin typeface="+mj-lt"/>
              </a:rPr>
              <a:t>ntile</a:t>
            </a:r>
            <a:r>
              <a:rPr lang="en-US" sz="1700" dirty="0">
                <a:latin typeface="+mj-lt"/>
              </a:rPr>
              <a:t> group id (from 1 to n inclusive) in an ordered window partition. For example, if n is 4, the first quarter of the rows will get value 1, the second quarter will get 2, the third quarter will get 3, and the last quarter will get </a:t>
            </a:r>
            <a:r>
              <a:rPr lang="en-US" sz="1700" dirty="0" smtClean="0">
                <a:latin typeface="+mj-lt"/>
              </a:rPr>
              <a:t>4.</a:t>
            </a:r>
          </a:p>
          <a:p>
            <a:pPr marL="742950" lvl="1" indent="-285750">
              <a:buFont typeface="Wingdings" panose="05000000000000000000" pitchFamily="2" charset="2"/>
              <a:buChar char="ü"/>
            </a:pPr>
            <a:r>
              <a:rPr lang="en-US" sz="1700" dirty="0" err="1">
                <a:latin typeface="+mj-lt"/>
              </a:rPr>
              <a:t>c</a:t>
            </a:r>
            <a:r>
              <a:rPr lang="en-US" sz="1700" dirty="0" err="1" smtClean="0">
                <a:latin typeface="+mj-lt"/>
              </a:rPr>
              <a:t>ume_dist</a:t>
            </a:r>
            <a:r>
              <a:rPr lang="en-US" sz="1700" dirty="0" smtClean="0">
                <a:latin typeface="+mj-lt"/>
              </a:rPr>
              <a:t>():</a:t>
            </a:r>
            <a:r>
              <a:rPr lang="en-US" sz="1700" dirty="0">
                <a:latin typeface="+mj-lt"/>
              </a:rPr>
              <a:t>Returns the cumulative distribution of values within a window partition,</a:t>
            </a:r>
          </a:p>
          <a:p>
            <a:pPr lvl="1"/>
            <a:r>
              <a:rPr lang="en-US" sz="1700" dirty="0">
                <a:latin typeface="+mj-lt"/>
              </a:rPr>
              <a:t>                               i.e. the fraction of rows that are below the current row.</a:t>
            </a:r>
          </a:p>
          <a:p>
            <a:pPr lvl="1"/>
            <a:r>
              <a:rPr lang="en-US" sz="1700" dirty="0" smtClean="0">
                <a:latin typeface="+mj-lt"/>
              </a:rPr>
              <a:t>Ex – </a:t>
            </a:r>
          </a:p>
          <a:p>
            <a:pPr lvl="1"/>
            <a:r>
              <a:rPr lang="en-US" sz="1700" dirty="0">
                <a:latin typeface="+mj-lt"/>
              </a:rPr>
              <a:t>from </a:t>
            </a:r>
            <a:r>
              <a:rPr lang="en-US" sz="1700" dirty="0" err="1">
                <a:latin typeface="+mj-lt"/>
              </a:rPr>
              <a:t>pyspark.sql.window</a:t>
            </a:r>
            <a:r>
              <a:rPr lang="en-US" sz="1700" dirty="0">
                <a:latin typeface="+mj-lt"/>
              </a:rPr>
              <a:t> import </a:t>
            </a:r>
            <a:r>
              <a:rPr lang="en-US" sz="1700" dirty="0" smtClean="0">
                <a:latin typeface="+mj-lt"/>
              </a:rPr>
              <a:t>*</a:t>
            </a:r>
          </a:p>
          <a:p>
            <a:pPr lvl="1"/>
            <a:r>
              <a:rPr lang="en-US" sz="1700" dirty="0">
                <a:latin typeface="+mj-lt"/>
              </a:rPr>
              <a:t>from </a:t>
            </a:r>
            <a:r>
              <a:rPr lang="en-US" sz="1700" dirty="0" err="1">
                <a:latin typeface="+mj-lt"/>
              </a:rPr>
              <a:t>pyspark.sql.functions</a:t>
            </a:r>
            <a:r>
              <a:rPr lang="en-US" sz="1700" dirty="0">
                <a:latin typeface="+mj-lt"/>
              </a:rPr>
              <a:t> import </a:t>
            </a:r>
            <a:r>
              <a:rPr lang="en-US" sz="1700" dirty="0" smtClean="0">
                <a:latin typeface="+mj-lt"/>
              </a:rPr>
              <a:t>*</a:t>
            </a:r>
          </a:p>
          <a:p>
            <a:pPr lvl="1"/>
            <a:r>
              <a:rPr lang="en-US" sz="1700" dirty="0">
                <a:latin typeface="+mj-lt"/>
              </a:rPr>
              <a:t>spec = </a:t>
            </a:r>
            <a:r>
              <a:rPr lang="en-US" sz="1700" dirty="0" err="1" smtClean="0">
                <a:latin typeface="+mj-lt"/>
              </a:rPr>
              <a:t>Window.partitionBy</a:t>
            </a:r>
            <a:r>
              <a:rPr lang="en-US" sz="1700" dirty="0" smtClean="0">
                <a:latin typeface="+mj-lt"/>
              </a:rPr>
              <a:t>(</a:t>
            </a:r>
            <a:r>
              <a:rPr lang="en-US" sz="1700" dirty="0"/>
              <a:t>"</a:t>
            </a:r>
            <a:r>
              <a:rPr lang="en-US" sz="1700" dirty="0" err="1" smtClean="0">
                <a:latin typeface="+mj-lt"/>
              </a:rPr>
              <a:t>dept</a:t>
            </a:r>
            <a:r>
              <a:rPr lang="en-US" sz="1700" dirty="0"/>
              <a:t>"</a:t>
            </a:r>
            <a:r>
              <a:rPr lang="en-US" sz="1700" dirty="0" smtClean="0">
                <a:latin typeface="+mj-lt"/>
              </a:rPr>
              <a:t>).</a:t>
            </a:r>
            <a:r>
              <a:rPr lang="en-US" sz="1700" dirty="0" err="1">
                <a:latin typeface="+mj-lt"/>
              </a:rPr>
              <a:t>orderBy</a:t>
            </a:r>
            <a:r>
              <a:rPr lang="en-US" sz="1700" dirty="0">
                <a:latin typeface="+mj-lt"/>
              </a:rPr>
              <a:t>("salary</a:t>
            </a:r>
            <a:r>
              <a:rPr lang="en-US" sz="1700" dirty="0" smtClean="0">
                <a:latin typeface="+mj-lt"/>
              </a:rPr>
              <a:t>")</a:t>
            </a:r>
          </a:p>
          <a:p>
            <a:pPr lvl="1"/>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 \</a:t>
            </a:r>
          </a:p>
          <a:p>
            <a:pPr lvl="1"/>
            <a:r>
              <a:rPr lang="en-US" sz="1700" dirty="0" smtClean="0">
                <a:latin typeface="+mj-lt"/>
              </a:rPr>
              <a:t>.</a:t>
            </a:r>
            <a:r>
              <a:rPr lang="en-US" sz="1700" dirty="0" err="1" smtClean="0">
                <a:latin typeface="+mj-lt"/>
              </a:rPr>
              <a:t>withColumn</a:t>
            </a:r>
            <a:r>
              <a:rPr lang="en-US" sz="1700" dirty="0">
                <a:latin typeface="+mj-lt"/>
              </a:rPr>
              <a:t>("row_number",</a:t>
            </a:r>
            <a:r>
              <a:rPr lang="en-US" sz="1700" dirty="0" err="1">
                <a:latin typeface="+mj-lt"/>
              </a:rPr>
              <a:t>row_number</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rank",rank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dense_rank",dense_rank</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("percent_rank",</a:t>
            </a:r>
            <a:r>
              <a:rPr lang="en-US" sz="1700" dirty="0" err="1">
                <a:latin typeface="+mj-lt"/>
              </a:rPr>
              <a:t>percent_rank</a:t>
            </a:r>
            <a:r>
              <a:rPr lang="en-US" sz="1700" dirty="0">
                <a:latin typeface="+mj-lt"/>
              </a:rPr>
              <a:t>().over(spec</a:t>
            </a:r>
            <a:r>
              <a:rPr lang="en-US" sz="1700" dirty="0" smtClean="0">
                <a:latin typeface="+mj-lt"/>
              </a:rPr>
              <a:t>))\</a:t>
            </a:r>
          </a:p>
          <a:p>
            <a:pPr lvl="1"/>
            <a:r>
              <a:rPr lang="en-US" sz="1700" dirty="0"/>
              <a:t>.</a:t>
            </a:r>
            <a:r>
              <a:rPr lang="en-US" sz="1700" dirty="0" err="1" smtClean="0">
                <a:latin typeface="+mj-lt"/>
              </a:rPr>
              <a:t>withColumn</a:t>
            </a:r>
            <a:r>
              <a:rPr lang="en-US" sz="1700" dirty="0" smtClean="0">
                <a:latin typeface="+mj-lt"/>
              </a:rPr>
              <a:t>(</a:t>
            </a:r>
            <a:r>
              <a:rPr lang="en-US" sz="1700" dirty="0"/>
              <a:t>"</a:t>
            </a:r>
            <a:r>
              <a:rPr lang="en-US" sz="1700" dirty="0" smtClean="0">
                <a:latin typeface="+mj-lt"/>
              </a:rPr>
              <a:t>cume_</a:t>
            </a:r>
            <a:r>
              <a:rPr lang="en-US" sz="1700" dirty="0" err="1" smtClean="0">
                <a:latin typeface="+mj-lt"/>
              </a:rPr>
              <a:t>dist</a:t>
            </a:r>
            <a:r>
              <a:rPr lang="en-US" sz="1700" dirty="0" smtClean="0">
                <a:latin typeface="+mj-lt"/>
              </a:rPr>
              <a:t>",</a:t>
            </a:r>
            <a:r>
              <a:rPr lang="en-US" sz="1700" dirty="0" err="1" smtClean="0">
                <a:latin typeface="+mj-lt"/>
              </a:rPr>
              <a:t>cume_dist</a:t>
            </a:r>
            <a:r>
              <a:rPr lang="en-US" sz="1700" dirty="0" smtClean="0">
                <a:latin typeface="+mj-lt"/>
              </a:rPr>
              <a:t>().</a:t>
            </a:r>
            <a:r>
              <a:rPr lang="en-US" sz="1700" dirty="0">
                <a:latin typeface="+mj-lt"/>
              </a:rPr>
              <a:t>over(spec))\</a:t>
            </a:r>
          </a:p>
          <a:p>
            <a:pPr lvl="1"/>
            <a:r>
              <a:rPr lang="en-US" sz="1700" dirty="0" smtClean="0">
                <a:latin typeface="+mj-lt"/>
              </a:rPr>
              <a:t>.</a:t>
            </a:r>
            <a:r>
              <a:rPr lang="en-US" sz="1700" dirty="0" err="1">
                <a:latin typeface="+mj-lt"/>
              </a:rPr>
              <a:t>withColumn</a:t>
            </a:r>
            <a:r>
              <a:rPr lang="en-US" sz="1700" dirty="0">
                <a:latin typeface="+mj-lt"/>
              </a:rPr>
              <a:t>("</a:t>
            </a:r>
            <a:r>
              <a:rPr lang="en-US" sz="1700" dirty="0" err="1">
                <a:latin typeface="+mj-lt"/>
              </a:rPr>
              <a:t>ntile</a:t>
            </a:r>
            <a:r>
              <a:rPr lang="en-US" sz="1700" dirty="0">
                <a:latin typeface="+mj-lt"/>
              </a:rPr>
              <a:t>",</a:t>
            </a:r>
            <a:r>
              <a:rPr lang="en-US" sz="1700" dirty="0" err="1" smtClean="0">
                <a:latin typeface="+mj-lt"/>
              </a:rPr>
              <a:t>ntile</a:t>
            </a:r>
            <a:r>
              <a:rPr lang="en-US" sz="1700" dirty="0" smtClean="0">
                <a:latin typeface="+mj-lt"/>
              </a:rPr>
              <a:t>(3).</a:t>
            </a:r>
            <a:r>
              <a:rPr lang="en-US" sz="1700" dirty="0">
                <a:latin typeface="+mj-lt"/>
              </a:rPr>
              <a:t>over(spec))\</a:t>
            </a:r>
          </a:p>
          <a:p>
            <a:pPr lvl="1"/>
            <a:r>
              <a:rPr lang="en-US" sz="1700" dirty="0" smtClean="0">
                <a:latin typeface="+mj-lt"/>
              </a:rPr>
              <a:t>.</a:t>
            </a:r>
            <a:r>
              <a:rPr lang="en-US" sz="1700" dirty="0">
                <a:latin typeface="+mj-lt"/>
              </a:rPr>
              <a:t>show()</a:t>
            </a:r>
          </a:p>
          <a:p>
            <a:pPr lvl="1"/>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27282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1400383"/>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Analytical Window Functions:</a:t>
            </a:r>
            <a:endParaRPr lang="en-US" sz="1700" dirty="0" smtClean="0">
              <a:latin typeface="+mj-lt"/>
            </a:endParaRPr>
          </a:p>
          <a:p>
            <a:pPr marL="742950" lvl="1" indent="-285750">
              <a:buFont typeface="Wingdings" panose="05000000000000000000" pitchFamily="2" charset="2"/>
              <a:buChar char="ü"/>
            </a:pPr>
            <a:r>
              <a:rPr lang="en-US" sz="1700" dirty="0" smtClean="0">
                <a:latin typeface="+mj-lt"/>
              </a:rPr>
              <a:t>lag() : Return offset row value before the current row value.</a:t>
            </a:r>
          </a:p>
          <a:p>
            <a:pPr marL="742950" lvl="1" indent="-285750">
              <a:buFont typeface="Wingdings" panose="05000000000000000000" pitchFamily="2" charset="2"/>
              <a:buChar char="ü"/>
            </a:pPr>
            <a:r>
              <a:rPr lang="en-US" sz="1700" dirty="0" smtClean="0">
                <a:latin typeface="+mj-lt"/>
              </a:rPr>
              <a:t>lead() :</a:t>
            </a:r>
            <a:r>
              <a:rPr lang="en-US" sz="1700" dirty="0" smtClean="0"/>
              <a:t> </a:t>
            </a:r>
            <a:r>
              <a:rPr lang="en-US" sz="1700" dirty="0">
                <a:latin typeface="+mj-lt"/>
              </a:rPr>
              <a:t>Return offset row value </a:t>
            </a:r>
            <a:r>
              <a:rPr lang="en-US" sz="1700" dirty="0" smtClean="0">
                <a:latin typeface="+mj-lt"/>
              </a:rPr>
              <a:t>after the </a:t>
            </a:r>
            <a:r>
              <a:rPr lang="en-US" sz="1700" dirty="0">
                <a:latin typeface="+mj-lt"/>
              </a:rPr>
              <a:t>current row value.</a:t>
            </a:r>
          </a:p>
          <a:p>
            <a:pPr lvl="1"/>
            <a:endParaRPr lang="en-US" sz="1700" dirty="0">
              <a:latin typeface="+mj-lt"/>
            </a:endParaRPr>
          </a:p>
          <a:p>
            <a:endParaRPr lang="en-US" sz="1700" dirty="0">
              <a:latin typeface="+mj-lt"/>
            </a:endParaRPr>
          </a:p>
        </p:txBody>
      </p:sp>
      <p:sp>
        <p:nvSpPr>
          <p:cNvPr id="2" name="Rectangle 1"/>
          <p:cNvSpPr/>
          <p:nvPr/>
        </p:nvSpPr>
        <p:spPr>
          <a:xfrm>
            <a:off x="385984" y="1743298"/>
            <a:ext cx="6850380" cy="1923604"/>
          </a:xfrm>
          <a:prstGeom prst="rect">
            <a:avLst/>
          </a:prstGeom>
        </p:spPr>
        <p:txBody>
          <a:bodyPr wrap="square">
            <a:spAutoFit/>
          </a:bodyPr>
          <a:lstStyle/>
          <a:p>
            <a:pPr lvl="1"/>
            <a:r>
              <a:rPr lang="en-US" sz="1700" dirty="0">
                <a:latin typeface="+mj-lt"/>
              </a:rPr>
              <a:t>Ex - </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lag_prev_</a:t>
            </a:r>
            <a:r>
              <a:rPr lang="en-US" sz="1700" dirty="0" err="1" smtClean="0">
                <a:latin typeface="+mj-lt"/>
              </a:rPr>
              <a:t>sal</a:t>
            </a:r>
            <a:r>
              <a:rPr lang="en-US" sz="1700" dirty="0" smtClean="0">
                <a:latin typeface="+mj-lt"/>
              </a:rPr>
              <a:t>",</a:t>
            </a:r>
            <a:r>
              <a:rPr lang="en-US" sz="1700" dirty="0">
                <a:latin typeface="+mj-lt"/>
              </a:rPr>
              <a:t>lag("salary",1,0).over(spec)) \</a:t>
            </a:r>
          </a:p>
          <a:p>
            <a:pPr lvl="1"/>
            <a:r>
              <a:rPr lang="en-US" sz="1700" dirty="0">
                <a:latin typeface="+mj-lt"/>
              </a:rPr>
              <a:t>.</a:t>
            </a:r>
            <a:r>
              <a:rPr lang="en-US" sz="1700" dirty="0" err="1">
                <a:latin typeface="+mj-lt"/>
              </a:rPr>
              <a:t>withColumn</a:t>
            </a:r>
            <a:r>
              <a:rPr lang="en-US" sz="1700" dirty="0">
                <a:latin typeface="+mj-lt"/>
              </a:rPr>
              <a:t>("</a:t>
            </a:r>
            <a:r>
              <a:rPr lang="en-US" sz="1700" dirty="0" smtClean="0">
                <a:latin typeface="+mj-lt"/>
              </a:rPr>
              <a:t>lead_next_</a:t>
            </a:r>
            <a:r>
              <a:rPr lang="en-US" sz="1700" dirty="0" err="1" smtClean="0">
                <a:latin typeface="+mj-lt"/>
              </a:rPr>
              <a:t>sal</a:t>
            </a:r>
            <a:r>
              <a:rPr lang="en-US" sz="1700" dirty="0" smtClean="0">
                <a:latin typeface="+mj-lt"/>
              </a:rPr>
              <a:t>",</a:t>
            </a:r>
            <a:r>
              <a:rPr lang="en-US" sz="1700" dirty="0">
                <a:latin typeface="+mj-lt"/>
              </a:rPr>
              <a:t>lead("salary",1,0).over(spec)) \</a:t>
            </a:r>
          </a:p>
          <a:p>
            <a:pPr lvl="1"/>
            <a:r>
              <a:rPr lang="en-US" sz="1700" dirty="0">
                <a:latin typeface="+mj-lt"/>
              </a:rPr>
              <a:t>.show()</a:t>
            </a:r>
          </a:p>
          <a:p>
            <a:pPr lvl="1"/>
            <a:endParaRPr lang="en-US" sz="1700" dirty="0" smtClean="0"/>
          </a:p>
          <a:p>
            <a:pPr lvl="1"/>
            <a:endParaRPr lang="en-US" sz="1700" dirty="0"/>
          </a:p>
        </p:txBody>
      </p:sp>
    </p:spTree>
    <p:extLst>
      <p:ext uri="{BB962C8B-B14F-4D97-AF65-F5344CB8AC3E}">
        <p14:creationId xmlns="" xmlns:p14="http://schemas.microsoft.com/office/powerpoint/2010/main" val="295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2446824"/>
          </a:xfrm>
          <a:prstGeom prst="rect">
            <a:avLst/>
          </a:prstGeom>
        </p:spPr>
        <p:txBody>
          <a:bodyPr wrap="square">
            <a:spAutoFit/>
          </a:bodyPr>
          <a:lstStyle/>
          <a:p>
            <a:pPr marL="285750" indent="-285750">
              <a:buFont typeface="Arial" panose="020B0604020202020204" pitchFamily="34" charset="0"/>
              <a:buChar char="•"/>
            </a:pPr>
            <a:r>
              <a:rPr lang="en-US" sz="1700" b="1" dirty="0" smtClean="0">
                <a:latin typeface="+mj-lt"/>
              </a:rPr>
              <a:t>Aggregate Window Functions:</a:t>
            </a:r>
            <a:endParaRPr lang="en-US" sz="1700" dirty="0" smtClean="0">
              <a:latin typeface="+mj-lt"/>
            </a:endParaRPr>
          </a:p>
          <a:p>
            <a:pPr marL="742950" lvl="1" indent="-285750">
              <a:buFont typeface="Wingdings" panose="05000000000000000000" pitchFamily="2" charset="2"/>
              <a:buChar char="ü"/>
            </a:pPr>
            <a:r>
              <a:rPr lang="en-US" sz="1700" dirty="0" err="1">
                <a:latin typeface="+mj-lt"/>
              </a:rPr>
              <a:t>a</a:t>
            </a:r>
            <a:r>
              <a:rPr lang="en-US" sz="1700" dirty="0" err="1" smtClean="0">
                <a:latin typeface="+mj-lt"/>
              </a:rPr>
              <a:t>vg</a:t>
            </a:r>
            <a:endParaRPr lang="en-US" sz="1700" dirty="0" smtClean="0">
              <a:latin typeface="+mj-lt"/>
            </a:endParaRPr>
          </a:p>
          <a:p>
            <a:pPr marL="742950" lvl="1" indent="-285750">
              <a:buFont typeface="Wingdings" panose="05000000000000000000" pitchFamily="2" charset="2"/>
              <a:buChar char="ü"/>
            </a:pPr>
            <a:r>
              <a:rPr lang="en-US" sz="1700" dirty="0">
                <a:latin typeface="+mj-lt"/>
              </a:rPr>
              <a:t>s</a:t>
            </a:r>
            <a:r>
              <a:rPr lang="en-US" sz="1700" dirty="0" smtClean="0">
                <a:latin typeface="+mj-lt"/>
              </a:rPr>
              <a:t>um()</a:t>
            </a:r>
          </a:p>
          <a:p>
            <a:pPr marL="742950" lvl="1" indent="-285750">
              <a:buFont typeface="Wingdings" panose="05000000000000000000" pitchFamily="2" charset="2"/>
              <a:buChar char="ü"/>
            </a:pPr>
            <a:r>
              <a:rPr lang="en-US" sz="1700" dirty="0" smtClean="0">
                <a:latin typeface="+mj-lt"/>
              </a:rPr>
              <a:t>max()</a:t>
            </a:r>
          </a:p>
          <a:p>
            <a:pPr marL="742950" lvl="1" indent="-285750">
              <a:buFont typeface="Wingdings" panose="05000000000000000000" pitchFamily="2" charset="2"/>
              <a:buChar char="ü"/>
            </a:pPr>
            <a:r>
              <a:rPr lang="en-US" sz="1700" dirty="0" smtClean="0">
                <a:latin typeface="+mj-lt"/>
              </a:rPr>
              <a:t>min()</a:t>
            </a:r>
          </a:p>
          <a:p>
            <a:pPr marL="742950" lvl="1" indent="-285750">
              <a:buFont typeface="Wingdings" panose="05000000000000000000" pitchFamily="2" charset="2"/>
              <a:buChar char="ü"/>
            </a:pPr>
            <a:r>
              <a:rPr lang="en-US" sz="1700" dirty="0" smtClean="0">
                <a:latin typeface="+mj-lt"/>
              </a:rPr>
              <a:t>count()</a:t>
            </a:r>
          </a:p>
          <a:p>
            <a:pPr marL="742950" lvl="1" indent="-285750">
              <a:buFont typeface="Wingdings" panose="05000000000000000000" pitchFamily="2" charset="2"/>
              <a:buChar char="ü"/>
            </a:pPr>
            <a:r>
              <a:rPr lang="en-US" sz="1700" dirty="0" smtClean="0">
                <a:latin typeface="+mj-lt"/>
              </a:rPr>
              <a:t>first()</a:t>
            </a:r>
          </a:p>
          <a:p>
            <a:pPr marL="742950" lvl="1" indent="-285750">
              <a:buFont typeface="Wingdings" panose="05000000000000000000" pitchFamily="2" charset="2"/>
              <a:buChar char="ü"/>
            </a:pPr>
            <a:r>
              <a:rPr lang="en-US" sz="1700" dirty="0">
                <a:latin typeface="+mj-lt"/>
              </a:rPr>
              <a:t>l</a:t>
            </a:r>
            <a:r>
              <a:rPr lang="en-US" sz="1700" dirty="0" smtClean="0">
                <a:latin typeface="+mj-lt"/>
              </a:rPr>
              <a:t>ast()</a:t>
            </a:r>
          </a:p>
          <a:p>
            <a:endParaRPr lang="en-US" sz="1700" dirty="0">
              <a:latin typeface="+mj-lt"/>
            </a:endParaRPr>
          </a:p>
        </p:txBody>
      </p:sp>
      <p:sp>
        <p:nvSpPr>
          <p:cNvPr id="2" name="Rectangle 1"/>
          <p:cNvSpPr/>
          <p:nvPr/>
        </p:nvSpPr>
        <p:spPr>
          <a:xfrm>
            <a:off x="279304" y="3105516"/>
            <a:ext cx="5397596" cy="270843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 \</a:t>
            </a:r>
          </a:p>
          <a:p>
            <a:pPr lvl="1"/>
            <a:r>
              <a:rPr lang="en-US" sz="1700" dirty="0">
                <a:latin typeface="+mj-lt"/>
              </a:rPr>
              <a:t>.</a:t>
            </a:r>
            <a:r>
              <a:rPr lang="en-US" sz="1700" dirty="0" err="1">
                <a:latin typeface="+mj-lt"/>
              </a:rPr>
              <a:t>withColumn</a:t>
            </a:r>
            <a:r>
              <a:rPr lang="en-US" sz="1700" dirty="0">
                <a:latin typeface="+mj-lt"/>
              </a:rPr>
              <a:t>("max_</a:t>
            </a:r>
            <a:r>
              <a:rPr lang="en-US" sz="1700" dirty="0" err="1">
                <a:latin typeface="+mj-lt"/>
              </a:rPr>
              <a:t>sal</a:t>
            </a:r>
            <a:r>
              <a:rPr lang="en-US" sz="1700" dirty="0">
                <a:latin typeface="+mj-lt"/>
              </a:rPr>
              <a:t>",max("salary").over(spec)) \</a:t>
            </a:r>
          </a:p>
          <a:p>
            <a:pPr lvl="1"/>
            <a:r>
              <a:rPr lang="en-US" sz="1700" dirty="0">
                <a:latin typeface="+mj-lt"/>
              </a:rPr>
              <a:t>.</a:t>
            </a:r>
            <a:r>
              <a:rPr lang="en-US" sz="1700" dirty="0" err="1">
                <a:latin typeface="+mj-lt"/>
              </a:rPr>
              <a:t>withColumn</a:t>
            </a:r>
            <a:r>
              <a:rPr lang="en-US" sz="1700" dirty="0">
                <a:latin typeface="+mj-lt"/>
              </a:rPr>
              <a:t>("min_</a:t>
            </a:r>
            <a:r>
              <a:rPr lang="en-US" sz="1700" dirty="0" err="1">
                <a:latin typeface="+mj-lt"/>
              </a:rPr>
              <a:t>sal</a:t>
            </a:r>
            <a:r>
              <a:rPr lang="en-US" sz="1700" dirty="0">
                <a:latin typeface="+mj-lt"/>
              </a:rPr>
              <a:t>",min("salary").over(spec)) \</a:t>
            </a:r>
          </a:p>
          <a:p>
            <a:pPr lvl="1"/>
            <a:r>
              <a:rPr lang="en-US" sz="1700" dirty="0">
                <a:latin typeface="+mj-lt"/>
              </a:rPr>
              <a:t>.</a:t>
            </a:r>
            <a:r>
              <a:rPr lang="en-US" sz="1700" dirty="0" err="1">
                <a:latin typeface="+mj-lt"/>
              </a:rPr>
              <a:t>withColumn</a:t>
            </a:r>
            <a:r>
              <a:rPr lang="en-US" sz="1700" dirty="0">
                <a:latin typeface="+mj-lt"/>
              </a:rPr>
              <a:t>("avg_</a:t>
            </a:r>
            <a:r>
              <a:rPr lang="en-US" sz="1700" dirty="0" err="1">
                <a:latin typeface="+mj-lt"/>
              </a:rPr>
              <a:t>sal</a:t>
            </a:r>
            <a:r>
              <a:rPr lang="en-US" sz="1700" dirty="0">
                <a:latin typeface="+mj-lt"/>
              </a:rPr>
              <a:t>",</a:t>
            </a:r>
            <a:r>
              <a:rPr lang="en-US" sz="1700" dirty="0" err="1">
                <a:latin typeface="+mj-lt"/>
              </a:rPr>
              <a:t>avg</a:t>
            </a:r>
            <a:r>
              <a:rPr lang="en-US" sz="1700" dirty="0">
                <a:latin typeface="+mj-lt"/>
              </a:rPr>
              <a:t>("salary").over(spec)) \</a:t>
            </a:r>
          </a:p>
          <a:p>
            <a:pPr lvl="1"/>
            <a:r>
              <a:rPr lang="en-US" sz="1700" dirty="0">
                <a:latin typeface="+mj-lt"/>
              </a:rPr>
              <a:t>.</a:t>
            </a:r>
            <a:r>
              <a:rPr lang="en-US" sz="1700" dirty="0" err="1">
                <a:latin typeface="+mj-lt"/>
              </a:rPr>
              <a:t>withColumn</a:t>
            </a:r>
            <a:r>
              <a:rPr lang="en-US" sz="1700" dirty="0">
                <a:latin typeface="+mj-lt"/>
              </a:rPr>
              <a:t>("count_</a:t>
            </a:r>
            <a:r>
              <a:rPr lang="en-US" sz="1700" dirty="0" err="1">
                <a:latin typeface="+mj-lt"/>
              </a:rPr>
              <a:t>sal</a:t>
            </a:r>
            <a:r>
              <a:rPr lang="en-US" sz="1700" dirty="0">
                <a:latin typeface="+mj-lt"/>
              </a:rPr>
              <a:t>",count("salary").over(spec)) \</a:t>
            </a:r>
          </a:p>
          <a:p>
            <a:pPr lvl="1"/>
            <a:r>
              <a:rPr lang="en-US" sz="1700" dirty="0">
                <a:latin typeface="+mj-lt"/>
              </a:rPr>
              <a:t>.show()</a:t>
            </a:r>
          </a:p>
        </p:txBody>
      </p:sp>
      <p:sp>
        <p:nvSpPr>
          <p:cNvPr id="5" name="Rectangle 4"/>
          <p:cNvSpPr/>
          <p:nvPr/>
        </p:nvSpPr>
        <p:spPr>
          <a:xfrm>
            <a:off x="5637110" y="3186752"/>
            <a:ext cx="5746373" cy="192360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r>
              <a:rPr lang="en-US" sz="1700" dirty="0" err="1">
                <a:latin typeface="+mj-lt"/>
              </a:rPr>
              <a:t>orderBy</a:t>
            </a:r>
            <a:r>
              <a:rPr lang="en-US" sz="1700" dirty="0">
                <a:latin typeface="+mj-lt"/>
              </a:rPr>
              <a:t>("salary</a:t>
            </a:r>
            <a:r>
              <a:rPr lang="en-US" sz="1700" dirty="0" smtClean="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first_</a:t>
            </a:r>
            <a:r>
              <a:rPr lang="en-US" sz="1700" dirty="0" err="1" smtClean="0">
                <a:latin typeface="+mj-lt"/>
              </a:rPr>
              <a:t>sal</a:t>
            </a:r>
            <a:r>
              <a:rPr lang="en-US" sz="1700" dirty="0" smtClean="0">
                <a:latin typeface="+mj-lt"/>
              </a:rPr>
              <a:t>",first("</a:t>
            </a:r>
            <a:r>
              <a:rPr lang="en-US" sz="1700" dirty="0">
                <a:latin typeface="+mj-lt"/>
              </a:rPr>
              <a:t>salary").over(spec)) \</a:t>
            </a:r>
          </a:p>
          <a:p>
            <a:pPr lvl="1"/>
            <a:r>
              <a:rPr lang="en-US" sz="1700" dirty="0">
                <a:latin typeface="+mj-lt"/>
              </a:rPr>
              <a:t>.</a:t>
            </a:r>
            <a:r>
              <a:rPr lang="en-US" sz="1700" dirty="0" err="1" smtClean="0">
                <a:latin typeface="+mj-lt"/>
              </a:rPr>
              <a:t>withColumn</a:t>
            </a:r>
            <a:r>
              <a:rPr lang="en-US" sz="1700" dirty="0" smtClean="0">
                <a:latin typeface="+mj-lt"/>
              </a:rPr>
              <a:t>(</a:t>
            </a:r>
            <a:r>
              <a:rPr lang="en-US" sz="1700" dirty="0"/>
              <a:t>"</a:t>
            </a:r>
            <a:r>
              <a:rPr lang="en-US" sz="1700" dirty="0" smtClean="0">
                <a:latin typeface="+mj-lt"/>
              </a:rPr>
              <a:t>last_</a:t>
            </a:r>
            <a:r>
              <a:rPr lang="en-US" sz="1700" dirty="0" err="1" smtClean="0">
                <a:latin typeface="+mj-lt"/>
              </a:rPr>
              <a:t>sal</a:t>
            </a:r>
            <a:r>
              <a:rPr lang="en-US" sz="1700" dirty="0" smtClean="0">
                <a:latin typeface="+mj-lt"/>
              </a:rPr>
              <a:t>",last("</a:t>
            </a:r>
            <a:r>
              <a:rPr lang="en-US" sz="1700" dirty="0">
                <a:latin typeface="+mj-lt"/>
              </a:rPr>
              <a:t>salary").over(spec)) </a:t>
            </a:r>
            <a:r>
              <a:rPr lang="en-US" sz="1700" dirty="0" smtClean="0">
                <a:latin typeface="+mj-lt"/>
              </a:rPr>
              <a:t>\</a:t>
            </a:r>
          </a:p>
          <a:p>
            <a:pPr lvl="1"/>
            <a:r>
              <a:rPr lang="en-US" sz="1700" dirty="0" smtClean="0">
                <a:latin typeface="+mj-lt"/>
              </a:rPr>
              <a:t>.</a:t>
            </a:r>
            <a:r>
              <a:rPr lang="en-US" sz="1700" dirty="0">
                <a:latin typeface="+mj-lt"/>
              </a:rPr>
              <a:t>show()</a:t>
            </a:r>
          </a:p>
        </p:txBody>
      </p:sp>
    </p:spTree>
    <p:extLst>
      <p:ext uri="{BB962C8B-B14F-4D97-AF65-F5344CB8AC3E}">
        <p14:creationId xmlns="" xmlns:p14="http://schemas.microsoft.com/office/powerpoint/2010/main" val="694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rangeBetween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smtClean="0">
                <a:latin typeface="+mj-lt"/>
              </a:rPr>
              <a:t>Default </a:t>
            </a:r>
            <a:r>
              <a:rPr lang="en-US" sz="1700" dirty="0">
                <a:latin typeface="+mj-lt"/>
              </a:rPr>
              <a:t>: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rangeBetween</a:t>
            </a:r>
            <a:r>
              <a:rPr lang="en-US" sz="1700" dirty="0">
                <a:latin typeface="+mj-lt"/>
              </a:rPr>
              <a:t>(</a:t>
            </a:r>
            <a:r>
              <a:rPr lang="en-US" sz="1700" dirty="0" err="1">
                <a:latin typeface="+mj-lt"/>
              </a:rPr>
              <a:t>Win</a:t>
            </a:r>
            <a:r>
              <a:rPr lang="en-US" sz="1700" dirty="0" err="1" smtClean="0">
                <a:latin typeface="+mj-lt"/>
              </a:rPr>
              <a:t>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rangeBetween</a:t>
            </a:r>
            <a:r>
              <a:rPr lang="en-US" sz="1700" dirty="0" smtClean="0">
                <a:latin typeface="+mj-lt"/>
              </a:rPr>
              <a:t>(Window.currentRow,500)</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Tree>
    <p:extLst>
      <p:ext uri="{BB962C8B-B14F-4D97-AF65-F5344CB8AC3E}">
        <p14:creationId xmlns="" xmlns:p14="http://schemas.microsoft.com/office/powerpoint/2010/main" val="24322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smtClean="0">
                <a:latin typeface="+mj-lt"/>
              </a:rPr>
              <a:t>rowsBetween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err="1">
                <a:latin typeface="+mj-lt"/>
              </a:rPr>
              <a:t>Deafult</a:t>
            </a:r>
            <a:r>
              <a:rPr lang="en-US" sz="1700" dirty="0">
                <a:latin typeface="+mj-lt"/>
              </a:rPr>
              <a: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a:t>
            </a:r>
            <a:r>
              <a:rPr lang="en-US" sz="1700" dirty="0" err="1" smtClean="0">
                <a:latin typeface="+mj-lt"/>
              </a:rPr>
              <a:t>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smtClean="0">
                <a:latin typeface="+mj-lt"/>
              </a:rPr>
              <a:t>spec1=</a:t>
            </a:r>
            <a:r>
              <a:rPr lang="en-US" sz="1700" dirty="0" err="1" smtClean="0">
                <a:latin typeface="+mj-lt"/>
              </a:rPr>
              <a:t>Window.partitionBy</a:t>
            </a:r>
            <a:r>
              <a:rPr lang="en-US" sz="1700" dirty="0" smtClean="0">
                <a:latin typeface="+mj-lt"/>
              </a:rPr>
              <a:t>(</a:t>
            </a:r>
            <a:r>
              <a:rPr lang="en-US" sz="1700" dirty="0" err="1" smtClean="0">
                <a:latin typeface="+mj-lt"/>
              </a:rPr>
              <a:t>df.dept</a:t>
            </a:r>
            <a:r>
              <a:rPr lang="en-US" sz="1700" dirty="0">
                <a:latin typeface="+mj-lt"/>
              </a:rPr>
              <a:t>).\</a:t>
            </a:r>
          </a:p>
          <a:p>
            <a:r>
              <a:rPr lang="en-US" sz="1700" dirty="0" err="1" smtClean="0">
                <a:latin typeface="+mj-lt"/>
              </a:rPr>
              <a:t>orderBy</a:t>
            </a:r>
            <a:r>
              <a:rPr lang="en-US" sz="1700" dirty="0" smtClean="0">
                <a:latin typeface="+mj-lt"/>
              </a:rPr>
              <a:t>(</a:t>
            </a:r>
            <a:r>
              <a:rPr lang="en-US" sz="1700" dirty="0" err="1" smtClean="0">
                <a:latin typeface="+mj-lt"/>
              </a:rPr>
              <a:t>df.salary</a:t>
            </a:r>
            <a:r>
              <a:rPr lang="en-US" sz="1700" dirty="0" smtClean="0">
                <a:latin typeface="+mj-lt"/>
              </a:rPr>
              <a:t>). </a:t>
            </a:r>
            <a:r>
              <a:rPr lang="en-US" sz="1700" dirty="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2</a:t>
            </a:r>
            <a:r>
              <a:rPr lang="en-US" sz="1700" dirty="0" smtClean="0">
                <a:latin typeface="+mj-lt"/>
              </a:rPr>
              <a:t>)</a:t>
            </a:r>
            <a:endParaRPr lang="en-US" sz="1700" dirty="0">
              <a:latin typeface="+mj-lt"/>
            </a:endParaRPr>
          </a:p>
          <a:p>
            <a:endParaRPr lang="en-US" sz="1700" dirty="0">
              <a:latin typeface="+mj-lt"/>
            </a:endParaRPr>
          </a:p>
          <a:p>
            <a:r>
              <a:rPr lang="en-US" sz="1700" dirty="0" err="1" smtClean="0">
                <a:latin typeface="+mj-lt"/>
              </a:rPr>
              <a:t>df.select</a:t>
            </a:r>
            <a:r>
              <a:rPr lang="en-US" sz="1700" dirty="0" smtClean="0">
                <a:latin typeface="+mj-lt"/>
              </a:rPr>
              <a:t>(</a:t>
            </a:r>
            <a:r>
              <a:rPr lang="en-US" sz="1700" dirty="0" err="1" smtClean="0">
                <a:latin typeface="+mj-lt"/>
              </a:rPr>
              <a:t>df.dept,df.salary</a:t>
            </a:r>
            <a:r>
              <a:rPr lang="en-US" sz="1700" dirty="0" smtClean="0">
                <a:latin typeface="+mj-lt"/>
              </a:rPr>
              <a:t>).</a:t>
            </a:r>
            <a:r>
              <a:rPr lang="en-US" sz="1700" dirty="0" err="1" smtClean="0">
                <a:latin typeface="+mj-lt"/>
              </a:rPr>
              <a:t>withColumn</a:t>
            </a:r>
            <a:r>
              <a:rPr lang="en-US" sz="1700" dirty="0">
                <a:latin typeface="+mj-lt"/>
              </a:rPr>
              <a:t>("sum_</a:t>
            </a:r>
            <a:r>
              <a:rPr lang="en-US" sz="1700" dirty="0" err="1">
                <a:latin typeface="+mj-lt"/>
              </a:rPr>
              <a:t>sal</a:t>
            </a:r>
            <a:r>
              <a:rPr lang="en-US" sz="1700" dirty="0">
                <a:latin typeface="+mj-lt"/>
              </a:rPr>
              <a:t>",sum("salary").</a:t>
            </a:r>
            <a:r>
              <a:rPr lang="en-US" sz="1700" dirty="0" smtClean="0">
                <a:latin typeface="+mj-lt"/>
              </a:rPr>
              <a:t>over(spec1)).</a:t>
            </a:r>
            <a:r>
              <a:rPr lang="en-US" sz="1700" dirty="0">
                <a:latin typeface="+mj-lt"/>
              </a:rPr>
              <a:t>show()</a:t>
            </a:r>
          </a:p>
          <a:p>
            <a:endParaRPr lang="en-US" sz="1700" dirty="0">
              <a:latin typeface="+mj-lt"/>
            </a:endParaRPr>
          </a:p>
        </p:txBody>
      </p:sp>
    </p:spTree>
    <p:extLst>
      <p:ext uri="{BB962C8B-B14F-4D97-AF65-F5344CB8AC3E}">
        <p14:creationId xmlns="" xmlns:p14="http://schemas.microsoft.com/office/powerpoint/2010/main" val="3622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4801314"/>
          </a:xfrm>
          <a:prstGeom prst="rect">
            <a:avLst/>
          </a:prstGeom>
        </p:spPr>
        <p:txBody>
          <a:bodyPr wrap="square">
            <a:spAutoFit/>
          </a:bodyPr>
          <a:lstStyle/>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err="1" smtClean="0">
                <a:latin typeface="+mj-lt"/>
              </a:rPr>
              <a:t>rangeBetween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smtClean="0">
                <a:latin typeface="+mj-lt"/>
              </a:rPr>
              <a:t>)</a:t>
            </a:r>
          </a:p>
          <a:p>
            <a:r>
              <a:rPr lang="en-US" sz="1700" dirty="0" err="1" smtClean="0">
                <a:latin typeface="+mj-lt"/>
              </a:rPr>
              <a:t>rowsBetween</a:t>
            </a:r>
            <a:r>
              <a:rPr lang="en-US" sz="1700" dirty="0" smtClean="0">
                <a:latin typeface="+mj-lt"/>
              </a:rPr>
              <a:t>(</a:t>
            </a:r>
            <a:r>
              <a:rPr lang="en-US" sz="1700" dirty="0" err="1" smtClean="0">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smtClean="0">
              <a:latin typeface="+mj-lt"/>
            </a:endParaRPr>
          </a:p>
          <a:p>
            <a:endParaRPr lang="en-US" sz="1700" dirty="0" smtClean="0">
              <a:latin typeface="+mj-lt"/>
            </a:endParaRPr>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3" name="Table 2"/>
          <p:cNvGraphicFramePr>
            <a:graphicFrameLocks noGrp="1"/>
          </p:cNvGraphicFramePr>
          <p:nvPr>
            <p:extLst>
              <p:ext uri="{D42A27DB-BD31-4B8C-83A1-F6EECF244321}">
                <p14:modId xmlns="" xmlns:p14="http://schemas.microsoft.com/office/powerpoint/2010/main" val="2820107056"/>
              </p:ext>
            </p:extLst>
          </p:nvPr>
        </p:nvGraphicFramePr>
        <p:xfrm>
          <a:off x="1235687" y="1360057"/>
          <a:ext cx="2209799" cy="1936494"/>
        </p:xfrm>
        <a:graphic>
          <a:graphicData uri="http://schemas.openxmlformats.org/drawingml/2006/table">
            <a:tbl>
              <a:tblPr firstRow="1" bandRow="1">
                <a:tableStyleId>{5C22544A-7EE6-4342-B048-85BDC9FD1C3A}</a:tableStyleId>
              </a:tblPr>
              <a:tblGrid>
                <a:gridCol w="716279"/>
                <a:gridCol w="632460"/>
                <a:gridCol w="861060"/>
              </a:tblGrid>
              <a:tr h="322749">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43300</a:t>
                      </a:r>
                      <a:endParaRPr lang="en-US" sz="1300" dirty="0"/>
                    </a:p>
                  </a:txBody>
                  <a:tcPr/>
                </a:tc>
              </a:tr>
            </a:tbl>
          </a:graphicData>
        </a:graphic>
      </p:graphicFrame>
      <p:graphicFrame>
        <p:nvGraphicFramePr>
          <p:cNvPr id="7" name="Table 6"/>
          <p:cNvGraphicFramePr>
            <a:graphicFrameLocks noGrp="1"/>
          </p:cNvGraphicFramePr>
          <p:nvPr>
            <p:extLst>
              <p:ext uri="{D42A27DB-BD31-4B8C-83A1-F6EECF244321}">
                <p14:modId xmlns="" xmlns:p14="http://schemas.microsoft.com/office/powerpoint/2010/main" val="3980909601"/>
              </p:ext>
            </p:extLst>
          </p:nvPr>
        </p:nvGraphicFramePr>
        <p:xfrm>
          <a:off x="969413" y="4365764"/>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43300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35400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19" name="Up-Down Arrow 18"/>
          <p:cNvSpPr/>
          <p:nvPr/>
        </p:nvSpPr>
        <p:spPr>
          <a:xfrm>
            <a:off x="3302629" y="4762358"/>
            <a:ext cx="104188" cy="14325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p:cNvSpPr/>
          <p:nvPr/>
        </p:nvSpPr>
        <p:spPr>
          <a:xfrm>
            <a:off x="3516091" y="5068937"/>
            <a:ext cx="116792" cy="11277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Down Arrow 20"/>
          <p:cNvSpPr/>
          <p:nvPr/>
        </p:nvSpPr>
        <p:spPr>
          <a:xfrm>
            <a:off x="3768047" y="5334914"/>
            <a:ext cx="122208" cy="847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4066012" y="5710558"/>
            <a:ext cx="104188" cy="480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4323384" y="5916394"/>
            <a:ext cx="96712" cy="2514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320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12" name="Rectangle 11"/>
          <p:cNvSpPr/>
          <p:nvPr/>
        </p:nvSpPr>
        <p:spPr>
          <a:xfrm>
            <a:off x="203104" y="739928"/>
            <a:ext cx="11180379" cy="5062924"/>
          </a:xfrm>
          <a:prstGeom prst="rect">
            <a:avLst/>
          </a:prstGeom>
        </p:spPr>
        <p:txBody>
          <a:bodyPr wrap="square">
            <a:spAutoFit/>
          </a:bodyPr>
          <a:lstStyle/>
          <a:p>
            <a:endParaRPr lang="en-US" sz="1700" dirty="0" smtClean="0">
              <a:latin typeface="+mj-lt"/>
            </a:endParaRPr>
          </a:p>
          <a:p>
            <a:r>
              <a:rPr lang="en-US" sz="1700" dirty="0" err="1" smtClean="0"/>
              <a:t>rangeBetween</a:t>
            </a:r>
            <a:r>
              <a:rPr lang="en-US" sz="1700" dirty="0" smtClean="0"/>
              <a:t>(</a:t>
            </a:r>
            <a:r>
              <a:rPr lang="en-US" sz="1700" dirty="0" err="1" smtClean="0"/>
              <a:t>Window.currentRow</a:t>
            </a:r>
            <a:r>
              <a:rPr lang="en-US" sz="1700" dirty="0" smtClean="0"/>
              <a:t>, 500)</a:t>
            </a:r>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endParaRPr lang="en-US" sz="1700" dirty="0"/>
          </a:p>
          <a:p>
            <a:endParaRPr lang="en-US" sz="1700" dirty="0" smtClean="0"/>
          </a:p>
          <a:p>
            <a:r>
              <a:rPr lang="en-US" sz="1700" dirty="0" err="1" smtClean="0"/>
              <a:t>rowsBetween</a:t>
            </a:r>
            <a:r>
              <a:rPr lang="en-US" sz="1700" dirty="0" smtClean="0"/>
              <a:t>(</a:t>
            </a:r>
            <a:r>
              <a:rPr lang="en-US" sz="1700" dirty="0" err="1" smtClean="0"/>
              <a:t>Window.currentRow</a:t>
            </a:r>
            <a:r>
              <a:rPr lang="en-US" sz="1700" dirty="0"/>
              <a:t>, 2</a:t>
            </a:r>
            <a:r>
              <a:rPr lang="en-US" sz="1700" dirty="0" smtClean="0"/>
              <a:t>)</a:t>
            </a:r>
          </a:p>
          <a:p>
            <a:endParaRPr lang="en-US" sz="1700" dirty="0"/>
          </a:p>
          <a:p>
            <a:endParaRPr lang="en-US" sz="1700" dirty="0" smtClean="0"/>
          </a:p>
          <a:p>
            <a:endParaRPr lang="en-US" sz="1700" dirty="0" smtClean="0"/>
          </a:p>
          <a:p>
            <a:endParaRPr lang="en-US" sz="1700" dirty="0" smtClean="0">
              <a:latin typeface="+mj-lt"/>
            </a:endParaRPr>
          </a:p>
          <a:p>
            <a:r>
              <a:rPr lang="en-US" sz="1700" dirty="0" smtClean="0">
                <a:latin typeface="+mj-lt"/>
              </a:rPr>
              <a:t>                                                                                                           </a:t>
            </a:r>
            <a:endParaRPr lang="en-US" sz="1700" dirty="0">
              <a:latin typeface="+mj-lt"/>
            </a:endParaRPr>
          </a:p>
          <a:p>
            <a:endParaRPr lang="en-US" sz="1700" dirty="0">
              <a:latin typeface="+mj-lt"/>
            </a:endParaRPr>
          </a:p>
        </p:txBody>
      </p:sp>
      <p:graphicFrame>
        <p:nvGraphicFramePr>
          <p:cNvPr id="24" name="Table 23"/>
          <p:cNvGraphicFramePr>
            <a:graphicFrameLocks noGrp="1"/>
          </p:cNvGraphicFramePr>
          <p:nvPr>
            <p:extLst>
              <p:ext uri="{D42A27DB-BD31-4B8C-83A1-F6EECF244321}">
                <p14:modId xmlns="" xmlns:p14="http://schemas.microsoft.com/office/powerpoint/2010/main" val="2190985079"/>
              </p:ext>
            </p:extLst>
          </p:nvPr>
        </p:nvGraphicFramePr>
        <p:xfrm>
          <a:off x="694340" y="150356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16500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8300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9000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graphicFrame>
        <p:nvGraphicFramePr>
          <p:cNvPr id="13" name="Table 12"/>
          <p:cNvGraphicFramePr>
            <a:graphicFrameLocks noGrp="1"/>
          </p:cNvGraphicFramePr>
          <p:nvPr>
            <p:extLst>
              <p:ext uri="{D42A27DB-BD31-4B8C-83A1-F6EECF244321}">
                <p14:modId xmlns="" xmlns:p14="http://schemas.microsoft.com/office/powerpoint/2010/main" val="1797572275"/>
              </p:ext>
            </p:extLst>
          </p:nvPr>
        </p:nvGraphicFramePr>
        <p:xfrm>
          <a:off x="694339" y="4338205"/>
          <a:ext cx="2209799" cy="1911832"/>
        </p:xfrm>
        <a:graphic>
          <a:graphicData uri="http://schemas.openxmlformats.org/drawingml/2006/table">
            <a:tbl>
              <a:tblPr firstRow="1" bandRow="1">
                <a:tableStyleId>{5C22544A-7EE6-4342-B048-85BDC9FD1C3A}</a:tableStyleId>
              </a:tblPr>
              <a:tblGrid>
                <a:gridCol w="716279"/>
                <a:gridCol w="632460"/>
                <a:gridCol w="861060"/>
              </a:tblGrid>
              <a:tr h="298087">
                <a:tc>
                  <a:txBody>
                    <a:bodyPr/>
                    <a:lstStyle/>
                    <a:p>
                      <a:r>
                        <a:rPr lang="en-US" sz="1300" dirty="0" err="1" smtClean="0"/>
                        <a:t>dept</a:t>
                      </a:r>
                      <a:endParaRPr lang="en-US" sz="1300" dirty="0"/>
                    </a:p>
                  </a:txBody>
                  <a:tcPr/>
                </a:tc>
                <a:tc>
                  <a:txBody>
                    <a:bodyPr/>
                    <a:lstStyle/>
                    <a:p>
                      <a:r>
                        <a:rPr lang="en-US" sz="1300" dirty="0" smtClean="0"/>
                        <a:t>salary</a:t>
                      </a:r>
                      <a:endParaRPr lang="en-US" sz="1300" dirty="0"/>
                    </a:p>
                  </a:txBody>
                  <a:tcPr/>
                </a:tc>
                <a:tc>
                  <a:txBody>
                    <a:bodyPr/>
                    <a:lstStyle/>
                    <a:p>
                      <a:r>
                        <a:rPr lang="en-US" sz="1300" dirty="0" err="1" smtClean="0"/>
                        <a:t>sum_sal</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7900</a:t>
                      </a:r>
                      <a:endParaRPr lang="en-US" sz="1300" dirty="0"/>
                    </a:p>
                  </a:txBody>
                  <a:tcPr/>
                </a:tc>
                <a:tc>
                  <a:txBody>
                    <a:bodyPr/>
                    <a:lstStyle/>
                    <a:p>
                      <a:r>
                        <a:rPr lang="en-US" sz="1300" dirty="0" smtClean="0"/>
                        <a:t>24400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8200</a:t>
                      </a:r>
                      <a:endParaRPr lang="en-US" sz="1300" dirty="0"/>
                    </a:p>
                  </a:txBody>
                  <a:tcPr/>
                </a:tc>
                <a:tc>
                  <a:txBody>
                    <a:bodyPr/>
                    <a:lstStyle/>
                    <a:p>
                      <a:r>
                        <a:rPr lang="en-US" sz="1300" dirty="0" smtClean="0"/>
                        <a:t>25500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8300</a:t>
                      </a:r>
                      <a:endParaRPr lang="en-US" sz="1300" dirty="0"/>
                    </a:p>
                  </a:txBody>
                  <a:tcPr/>
                </a:tc>
                <a:tc>
                  <a:txBody>
                    <a:bodyPr/>
                    <a:lstStyle/>
                    <a:p>
                      <a:r>
                        <a:rPr lang="en-US" sz="1300" dirty="0" smtClean="0"/>
                        <a:t>27200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9000</a:t>
                      </a:r>
                      <a:endParaRPr lang="en-US" sz="1300" dirty="0"/>
                    </a:p>
                  </a:txBody>
                  <a:tcPr/>
                </a:tc>
                <a:tc>
                  <a:txBody>
                    <a:bodyPr/>
                    <a:lstStyle/>
                    <a:p>
                      <a:r>
                        <a:rPr lang="en-US" sz="1300" dirty="0" smtClean="0"/>
                        <a:t>18900</a:t>
                      </a:r>
                      <a:endParaRPr lang="en-US" sz="1300" dirty="0"/>
                    </a:p>
                  </a:txBody>
                  <a:tcPr/>
                </a:tc>
              </a:tr>
              <a:tr h="322749">
                <a:tc>
                  <a:txBody>
                    <a:bodyPr/>
                    <a:lstStyle/>
                    <a:p>
                      <a:r>
                        <a:rPr lang="en-US" sz="1300" dirty="0" smtClean="0"/>
                        <a:t>Finance</a:t>
                      </a:r>
                      <a:endParaRPr lang="en-US" sz="1300" dirty="0"/>
                    </a:p>
                  </a:txBody>
                  <a:tcPr/>
                </a:tc>
                <a:tc>
                  <a:txBody>
                    <a:bodyPr/>
                    <a:lstStyle/>
                    <a:p>
                      <a:r>
                        <a:rPr lang="en-US" sz="1300" dirty="0" smtClean="0"/>
                        <a:t>9900</a:t>
                      </a:r>
                      <a:endParaRPr lang="en-US" sz="1300" dirty="0"/>
                    </a:p>
                  </a:txBody>
                  <a:tcPr/>
                </a:tc>
                <a:tc>
                  <a:txBody>
                    <a:bodyPr/>
                    <a:lstStyle/>
                    <a:p>
                      <a:r>
                        <a:rPr lang="en-US" sz="1300" dirty="0" smtClean="0"/>
                        <a:t>9900</a:t>
                      </a:r>
                      <a:endParaRPr lang="en-US" sz="1300" dirty="0"/>
                    </a:p>
                  </a:txBody>
                  <a:tcPr/>
                </a:tc>
              </a:tr>
            </a:tbl>
          </a:graphicData>
        </a:graphic>
      </p:graphicFrame>
      <p:sp>
        <p:nvSpPr>
          <p:cNvPr id="2" name="Up-Down Arrow 1"/>
          <p:cNvSpPr/>
          <p:nvPr/>
        </p:nvSpPr>
        <p:spPr>
          <a:xfrm>
            <a:off x="3040380" y="1882140"/>
            <a:ext cx="220980" cy="7696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p:cNvSpPr/>
          <p:nvPr/>
        </p:nvSpPr>
        <p:spPr>
          <a:xfrm>
            <a:off x="3395375" y="2164080"/>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3709827" y="2467101"/>
            <a:ext cx="220980" cy="3065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4043994" y="2744034"/>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p:cNvSpPr/>
          <p:nvPr/>
        </p:nvSpPr>
        <p:spPr>
          <a:xfrm>
            <a:off x="4378161" y="307844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2959257" y="4663440"/>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3292505" y="4964652"/>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3746814" y="5359112"/>
            <a:ext cx="220980" cy="7673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154484" y="5720826"/>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4699980" y="591308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1868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7" grpId="0" animBg="1"/>
      <p:bldP spid="18" grpId="0" animBg="1"/>
      <p:bldP spid="25" grpId="0" animBg="1"/>
      <p:bldP spid="26" grpId="0" animBg="1"/>
      <p:bldP spid="27" grpId="0" animBg="1"/>
      <p:bldP spid="28" grpId="0" animBg="1"/>
      <p:bldP spid="29"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Window Functions</a:t>
            </a:r>
            <a:endParaRPr lang="en-US" sz="4000" dirty="0"/>
          </a:p>
        </p:txBody>
      </p:sp>
      <p:sp>
        <p:nvSpPr>
          <p:cNvPr id="3" name="Rectangle 2"/>
          <p:cNvSpPr/>
          <p:nvPr/>
        </p:nvSpPr>
        <p:spPr>
          <a:xfrm>
            <a:off x="929640" y="1017121"/>
            <a:ext cx="10401300" cy="4985980"/>
          </a:xfrm>
          <a:prstGeom prst="rect">
            <a:avLst/>
          </a:prstGeom>
        </p:spPr>
        <p:txBody>
          <a:bodyPr wrap="square">
            <a:spAutoFit/>
          </a:bodyPr>
          <a:lstStyle/>
          <a:p>
            <a:r>
              <a:rPr lang="en-US" dirty="0" smtClean="0"/>
              <a:t>### Prepare Input Data</a:t>
            </a:r>
          </a:p>
          <a:p>
            <a:r>
              <a:rPr lang="en-US" sz="1500" dirty="0" smtClean="0">
                <a:latin typeface="+mj-lt"/>
              </a:rPr>
              <a:t>--</a:t>
            </a:r>
            <a:r>
              <a:rPr lang="en-US" sz="1500" dirty="0" err="1" smtClean="0">
                <a:latin typeface="+mj-lt"/>
              </a:rPr>
              <a:t>df</a:t>
            </a:r>
            <a:r>
              <a:rPr lang="en-US" sz="1500" dirty="0" smtClean="0">
                <a:latin typeface="+mj-lt"/>
              </a:rPr>
              <a:t> DataFrame</a:t>
            </a:r>
          </a:p>
          <a:p>
            <a:r>
              <a:rPr lang="en-US" sz="1500" dirty="0" smtClean="0">
                <a:latin typeface="+mj-lt"/>
              </a:rPr>
              <a:t>data </a:t>
            </a:r>
            <a:r>
              <a:rPr lang="en-US" sz="1500" dirty="0">
                <a:latin typeface="+mj-lt"/>
              </a:rPr>
              <a:t>= </a:t>
            </a:r>
            <a:r>
              <a:rPr lang="en-US" sz="1500" dirty="0" smtClean="0">
                <a:latin typeface="+mj-lt"/>
              </a:rPr>
              <a:t>(("</a:t>
            </a:r>
            <a:r>
              <a:rPr lang="en-US" sz="1500" dirty="0">
                <a:latin typeface="+mj-lt"/>
              </a:rPr>
              <a:t>James","Sales","NY",9000,34),</a:t>
            </a:r>
          </a:p>
          <a:p>
            <a:r>
              <a:rPr lang="en-US" sz="1500" dirty="0">
                <a:latin typeface="+mj-lt"/>
              </a:rPr>
              <a:t>    ("Alicia","Sales","NY",8600,56),</a:t>
            </a:r>
          </a:p>
          <a:p>
            <a:r>
              <a:rPr lang="en-US" sz="1500" dirty="0">
                <a:latin typeface="+mj-lt"/>
              </a:rPr>
              <a:t>    ("Robert","Sales","CA",8100,30),</a:t>
            </a:r>
          </a:p>
          <a:p>
            <a:r>
              <a:rPr lang="en-US" sz="1500" dirty="0">
                <a:latin typeface="+mj-lt"/>
              </a:rPr>
              <a:t>	("John","Sales","AZ",8600,31),</a:t>
            </a:r>
          </a:p>
          <a:p>
            <a:r>
              <a:rPr lang="en-US" sz="1500" dirty="0">
                <a:latin typeface="+mj-lt"/>
              </a:rPr>
              <a:t>	("Ross","Sales","AZ",8100,33),</a:t>
            </a:r>
          </a:p>
          <a:p>
            <a:r>
              <a:rPr lang="en-US" sz="1500" dirty="0">
                <a:latin typeface="+mj-lt"/>
              </a:rPr>
              <a:t>	("Kathy","Sales","AZ",1000,39),</a:t>
            </a:r>
          </a:p>
          <a:p>
            <a:r>
              <a:rPr lang="en-US" sz="1500" dirty="0">
                <a:latin typeface="+mj-lt"/>
              </a:rPr>
              <a:t>    ("Lisa","Finance","CA",9000,24),</a:t>
            </a:r>
          </a:p>
          <a:p>
            <a:r>
              <a:rPr lang="en-US" sz="1500" dirty="0">
                <a:latin typeface="+mj-lt"/>
              </a:rPr>
              <a:t>    ("Deja","Finance","CA",9900,40),</a:t>
            </a:r>
          </a:p>
          <a:p>
            <a:r>
              <a:rPr lang="en-US" sz="1500" dirty="0">
                <a:latin typeface="+mj-lt"/>
              </a:rPr>
              <a:t>    ("Sugie","Finance","NY",8300,36),</a:t>
            </a:r>
          </a:p>
          <a:p>
            <a:r>
              <a:rPr lang="en-US" sz="1500" dirty="0">
                <a:latin typeface="+mj-lt"/>
              </a:rPr>
              <a:t>    ("Ram","Finance","NY",7900,53),</a:t>
            </a:r>
          </a:p>
          <a:p>
            <a:r>
              <a:rPr lang="en-US" sz="1500" dirty="0">
                <a:latin typeface="+mj-lt"/>
              </a:rPr>
              <a:t>	("Satya","Finance","AZ",8200,53),</a:t>
            </a:r>
          </a:p>
          <a:p>
            <a:r>
              <a:rPr lang="en-US" sz="1500" dirty="0">
                <a:latin typeface="+mj-lt"/>
              </a:rPr>
              <a:t>    ("Kyle","Marketing","CA",8000,25),</a:t>
            </a:r>
          </a:p>
          <a:p>
            <a:r>
              <a:rPr lang="en-US" sz="1500" dirty="0">
                <a:latin typeface="+mj-lt"/>
              </a:rPr>
              <a:t>    ("Reid","Marketing","NY",9100,50)</a:t>
            </a:r>
          </a:p>
          <a:p>
            <a:r>
              <a:rPr lang="en-US" sz="1500" dirty="0">
                <a:latin typeface="+mj-lt"/>
              </a:rPr>
              <a:t>  </a:t>
            </a:r>
            <a:r>
              <a:rPr lang="en-US" sz="1500" dirty="0" smtClean="0">
                <a:latin typeface="+mj-lt"/>
              </a:rPr>
              <a:t>)</a:t>
            </a:r>
            <a:endParaRPr lang="en-US" sz="1500" dirty="0">
              <a:latin typeface="+mj-lt"/>
            </a:endParaRPr>
          </a:p>
          <a:p>
            <a:r>
              <a:rPr lang="en-US" sz="1500" dirty="0">
                <a:latin typeface="+mj-lt"/>
              </a:rPr>
              <a:t>schema</a:t>
            </a:r>
            <a:r>
              <a:rPr lang="en-US" sz="1500" dirty="0" smtClean="0">
                <a:latin typeface="+mj-lt"/>
              </a:rPr>
              <a:t>=("</a:t>
            </a:r>
            <a:r>
              <a:rPr lang="en-US" sz="1500" dirty="0" err="1">
                <a:latin typeface="+mj-lt"/>
              </a:rPr>
              <a:t>empname</a:t>
            </a:r>
            <a:r>
              <a:rPr lang="en-US" sz="1500" dirty="0">
                <a:latin typeface="+mj-lt"/>
              </a:rPr>
              <a:t>","</a:t>
            </a:r>
            <a:r>
              <a:rPr lang="en-US" sz="1500" dirty="0" err="1">
                <a:latin typeface="+mj-lt"/>
              </a:rPr>
              <a:t>dept</a:t>
            </a:r>
            <a:r>
              <a:rPr lang="en-US" sz="1500" dirty="0">
                <a:latin typeface="+mj-lt"/>
              </a:rPr>
              <a:t>","</a:t>
            </a:r>
            <a:r>
              <a:rPr lang="en-US" sz="1500" dirty="0" err="1">
                <a:latin typeface="+mj-lt"/>
              </a:rPr>
              <a:t>state","salary","age</a:t>
            </a:r>
            <a:r>
              <a:rPr lang="en-US" sz="1500" dirty="0" smtClean="0">
                <a:latin typeface="+mj-lt"/>
              </a:rPr>
              <a:t>")</a:t>
            </a:r>
            <a:endParaRPr lang="en-US" sz="1500" dirty="0">
              <a:latin typeface="+mj-lt"/>
            </a:endParaRPr>
          </a:p>
          <a:p>
            <a:r>
              <a:rPr lang="en-US" sz="1500" dirty="0" err="1">
                <a:latin typeface="+mj-lt"/>
              </a:rPr>
              <a:t>df</a:t>
            </a:r>
            <a:r>
              <a:rPr lang="en-US" sz="1500" dirty="0">
                <a:latin typeface="+mj-lt"/>
              </a:rPr>
              <a:t> = </a:t>
            </a:r>
            <a:r>
              <a:rPr lang="en-US" sz="1500" dirty="0" err="1" smtClean="0">
                <a:latin typeface="+mj-lt"/>
              </a:rPr>
              <a:t>spark.createDataFrame</a:t>
            </a:r>
            <a:r>
              <a:rPr lang="en-US" sz="1500" dirty="0" smtClean="0">
                <a:latin typeface="+mj-lt"/>
              </a:rPr>
              <a:t>(data=</a:t>
            </a:r>
            <a:r>
              <a:rPr lang="en-US" sz="1500" dirty="0" err="1" smtClean="0">
                <a:latin typeface="+mj-lt"/>
              </a:rPr>
              <a:t>data,schema</a:t>
            </a:r>
            <a:r>
              <a:rPr lang="en-US" sz="1500" dirty="0" smtClean="0">
                <a:latin typeface="+mj-lt"/>
              </a:rPr>
              <a:t>=schema)</a:t>
            </a:r>
          </a:p>
          <a:p>
            <a:endParaRPr lang="en-US" sz="1500" dirty="0" smtClean="0">
              <a:latin typeface="+mj-lt"/>
            </a:endParaRPr>
          </a:p>
          <a:p>
            <a:r>
              <a:rPr lang="en-US" sz="1500" dirty="0" smtClean="0">
                <a:latin typeface="+mj-lt"/>
              </a:rPr>
              <a:t>--df1 DataFrame</a:t>
            </a:r>
            <a:endParaRPr lang="en-US" sz="1500" dirty="0">
              <a:latin typeface="+mj-lt"/>
            </a:endParaRPr>
          </a:p>
          <a:p>
            <a:r>
              <a:rPr lang="en-US" sz="1500" dirty="0">
                <a:latin typeface="+mj-lt"/>
              </a:rPr>
              <a:t>d</a:t>
            </a:r>
            <a:r>
              <a:rPr lang="en-US" sz="1500" dirty="0" smtClean="0">
                <a:latin typeface="+mj-lt"/>
              </a:rPr>
              <a:t>f1 = </a:t>
            </a:r>
            <a:r>
              <a:rPr lang="en-US" sz="1500" dirty="0" err="1" smtClean="0">
                <a:latin typeface="+mj-lt"/>
              </a:rPr>
              <a:t>spark.range</a:t>
            </a:r>
            <a:r>
              <a:rPr lang="en-US" sz="1500" dirty="0" smtClean="0">
                <a:latin typeface="+mj-lt"/>
              </a:rPr>
              <a:t>(10)</a:t>
            </a:r>
            <a:endParaRPr lang="en-US" sz="1500" dirty="0">
              <a:latin typeface="+mj-lt"/>
            </a:endParaRPr>
          </a:p>
        </p:txBody>
      </p:sp>
    </p:spTree>
    <p:extLst>
      <p:ext uri="{BB962C8B-B14F-4D97-AF65-F5344CB8AC3E}">
        <p14:creationId xmlns="" xmlns:p14="http://schemas.microsoft.com/office/powerpoint/2010/main" val="127074562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Sampling </a:t>
            </a:r>
            <a:endParaRPr lang="en-US" sz="3100" dirty="0">
              <a:solidFill>
                <a:schemeClr val="tx1"/>
              </a:solidFill>
            </a:endParaRPr>
          </a:p>
        </p:txBody>
      </p:sp>
    </p:spTree>
    <p:extLst>
      <p:ext uri="{BB962C8B-B14F-4D97-AF65-F5344CB8AC3E}">
        <p14:creationId xmlns="" xmlns:p14="http://schemas.microsoft.com/office/powerpoint/2010/main" val="2267923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5355312"/>
          </a:xfrm>
          <a:prstGeom prst="rect">
            <a:avLst/>
          </a:prstGeom>
        </p:spPr>
        <p:txBody>
          <a:bodyPr wrap="square">
            <a:spAutoFit/>
          </a:bodyPr>
          <a:lstStyle/>
          <a:p>
            <a:r>
              <a:rPr lang="en-US" b="1" dirty="0" smtClean="0"/>
              <a:t>--conf: </a:t>
            </a:r>
            <a:r>
              <a:rPr lang="en-US" dirty="0" smtClean="0"/>
              <a:t>We can provide runtime configurations, shuffle parameters, application configurations using –conf.</a:t>
            </a:r>
          </a:p>
          <a:p>
            <a:r>
              <a:rPr lang="en-US" dirty="0" smtClean="0"/>
              <a:t>              Ex: --conf </a:t>
            </a:r>
            <a:r>
              <a:rPr lang="en-US" dirty="0" err="1" smtClean="0"/>
              <a:t>spark.sql.shuffle.partitions</a:t>
            </a:r>
            <a:r>
              <a:rPr lang="en-US" dirty="0" smtClean="0"/>
              <a:t> = 300</a:t>
            </a:r>
          </a:p>
          <a:p>
            <a:r>
              <a:rPr lang="en-US" dirty="0" smtClean="0"/>
              <a:t>This configures </a:t>
            </a:r>
            <a:r>
              <a:rPr lang="en-US" dirty="0"/>
              <a:t>the number of partitions that are </a:t>
            </a:r>
            <a:r>
              <a:rPr lang="en-US" dirty="0" smtClean="0"/>
              <a:t>used when shuffling data for joins or aggregations.</a:t>
            </a:r>
          </a:p>
          <a:p>
            <a:r>
              <a:rPr lang="en-US" dirty="0"/>
              <a:t> </a:t>
            </a:r>
            <a:r>
              <a:rPr lang="en-US" dirty="0" smtClean="0"/>
              <a:t>                      </a:t>
            </a:r>
            <a:r>
              <a:rPr lang="en-US" i="1" dirty="0" smtClean="0">
                <a:hlinkClick r:id="rId3"/>
              </a:rPr>
              <a:t>https</a:t>
            </a:r>
            <a:r>
              <a:rPr lang="en-US" i="1" dirty="0">
                <a:hlinkClick r:id="rId3"/>
              </a:rPr>
              <a:t>://</a:t>
            </a:r>
            <a:r>
              <a:rPr lang="en-US" i="1" dirty="0" smtClean="0">
                <a:hlinkClick r:id="rId3"/>
              </a:rPr>
              <a:t>spark.apache.org/docs/latest/sql-performance-tuning.html</a:t>
            </a:r>
            <a:endParaRPr lang="en-US" i="1" dirty="0" smtClean="0"/>
          </a:p>
          <a:p>
            <a:endParaRPr lang="en-US" i="1" dirty="0"/>
          </a:p>
          <a:p>
            <a:r>
              <a:rPr lang="en-US" dirty="0" smtClean="0"/>
              <a:t>                     --</a:t>
            </a:r>
            <a:r>
              <a:rPr lang="en-US" dirty="0"/>
              <a:t>conf </a:t>
            </a:r>
            <a:r>
              <a:rPr lang="en-US" dirty="0" err="1" smtClean="0"/>
              <a:t>spark.yarn.appMasterEnv.HDFS_PATH</a:t>
            </a:r>
            <a:r>
              <a:rPr lang="en-US" dirty="0" smtClean="0"/>
              <a:t>=“practice/</a:t>
            </a:r>
            <a:r>
              <a:rPr lang="en-US" dirty="0" err="1" smtClean="0"/>
              <a:t>retail_db</a:t>
            </a:r>
            <a:r>
              <a:rPr lang="en-US" dirty="0" smtClean="0"/>
              <a:t>/orders”</a:t>
            </a:r>
          </a:p>
          <a:p>
            <a:r>
              <a:rPr lang="en-US" dirty="0"/>
              <a:t> </a:t>
            </a:r>
            <a:r>
              <a:rPr lang="en-US" dirty="0" smtClean="0"/>
              <a:t>                          We can set environment variables like this when spark is running on yarn.          </a:t>
            </a:r>
          </a:p>
          <a:p>
            <a:r>
              <a:rPr lang="en-US" dirty="0"/>
              <a:t> </a:t>
            </a:r>
            <a:r>
              <a:rPr lang="en-US" dirty="0" smtClean="0"/>
              <a:t>                      </a:t>
            </a:r>
            <a:r>
              <a:rPr lang="en-US" i="1" dirty="0" smtClean="0">
                <a:hlinkClick r:id="rId4"/>
              </a:rPr>
              <a:t>https</a:t>
            </a:r>
            <a:r>
              <a:rPr lang="en-US" i="1" dirty="0">
                <a:hlinkClick r:id="rId4"/>
              </a:rPr>
              <a:t>://spark.apache.org/docs/latest/running-on-yarn.html#configuration </a:t>
            </a:r>
            <a:r>
              <a:rPr lang="en-US" dirty="0">
                <a:hlinkClick r:id="rId4"/>
              </a:rPr>
              <a:t>  </a:t>
            </a:r>
            <a:r>
              <a:rPr lang="en-US" dirty="0"/>
              <a:t>                                                                                                    </a:t>
            </a:r>
          </a:p>
          <a:p>
            <a:r>
              <a:rPr lang="en-US" dirty="0" smtClean="0"/>
              <a:t>    </a:t>
            </a:r>
          </a:p>
          <a:p>
            <a:r>
              <a:rPr lang="en-US" b="1" dirty="0" smtClean="0"/>
              <a:t>Default Spark </a:t>
            </a:r>
            <a:r>
              <a:rPr lang="en-US" b="1" dirty="0"/>
              <a:t>Properties File (spark-</a:t>
            </a:r>
            <a:r>
              <a:rPr lang="en-US" b="1" dirty="0" err="1"/>
              <a:t>defaults.conf</a:t>
            </a:r>
            <a:r>
              <a:rPr lang="en-US" b="1" dirty="0"/>
              <a:t> </a:t>
            </a:r>
            <a:r>
              <a:rPr lang="en-US" b="1" dirty="0" smtClean="0"/>
              <a:t>)</a:t>
            </a:r>
            <a:r>
              <a:rPr lang="en-US" dirty="0" smtClean="0"/>
              <a:t>:</a:t>
            </a:r>
          </a:p>
          <a:p>
            <a:pPr marL="742950" lvl="1" indent="-285750">
              <a:buFont typeface="Arial" panose="020B0604020202020204" pitchFamily="34" charset="0"/>
              <a:buChar char="•"/>
            </a:pPr>
            <a:r>
              <a:rPr lang="en-US" dirty="0" smtClean="0"/>
              <a:t>There is a default spark properties file </a:t>
            </a:r>
            <a:r>
              <a:rPr lang="en-US" dirty="0"/>
              <a:t>at $</a:t>
            </a:r>
            <a:r>
              <a:rPr lang="en-US" dirty="0" smtClean="0"/>
              <a:t>SPARK_HOME/conf/spark-</a:t>
            </a:r>
            <a:r>
              <a:rPr lang="en-US" dirty="0" err="1" smtClean="0"/>
              <a:t>defaults.conf</a:t>
            </a:r>
            <a:r>
              <a:rPr lang="en-US" dirty="0" smtClean="0"/>
              <a:t>. </a:t>
            </a:r>
          </a:p>
          <a:p>
            <a:pPr marL="742950" lvl="1" indent="-285750">
              <a:buFont typeface="Arial" panose="020B0604020202020204" pitchFamily="34" charset="0"/>
              <a:buChar char="•"/>
            </a:pPr>
            <a:r>
              <a:rPr lang="en-US" dirty="0" smtClean="0"/>
              <a:t>This could be overridden using spark-</a:t>
            </a:r>
            <a:r>
              <a:rPr lang="en-US" dirty="0" err="1" smtClean="0"/>
              <a:t>submit’s</a:t>
            </a:r>
            <a:r>
              <a:rPr lang="en-US" dirty="0"/>
              <a:t> </a:t>
            </a:r>
            <a:r>
              <a:rPr lang="en-US" dirty="0" smtClean="0"/>
              <a:t>“--properties-file” </a:t>
            </a:r>
            <a:r>
              <a:rPr lang="en-US" dirty="0"/>
              <a:t>command-line option</a:t>
            </a:r>
            <a:r>
              <a:rPr lang="en-US" dirty="0" smtClean="0"/>
              <a:t>.</a:t>
            </a:r>
          </a:p>
          <a:p>
            <a:r>
              <a:rPr lang="en-US" dirty="0"/>
              <a:t> </a:t>
            </a:r>
            <a:r>
              <a:rPr lang="en-US" dirty="0" smtClean="0"/>
              <a:t>                 For Ex </a:t>
            </a:r>
            <a:r>
              <a:rPr lang="en-US" dirty="0"/>
              <a:t>- spark-submit </a:t>
            </a:r>
            <a:r>
              <a:rPr lang="en-US" dirty="0" smtClean="0"/>
              <a:t> --</a:t>
            </a:r>
            <a:r>
              <a:rPr lang="en-US" dirty="0"/>
              <a:t>properties-file [FILE</a:t>
            </a:r>
            <a:r>
              <a:rPr lang="en-US" dirty="0" smtClean="0"/>
              <a:t>]</a:t>
            </a:r>
          </a:p>
          <a:p>
            <a:pPr marL="742950" lvl="1" indent="-285750">
              <a:buFont typeface="Arial" panose="020B0604020202020204" pitchFamily="34" charset="0"/>
              <a:buChar char="•"/>
            </a:pPr>
            <a:r>
              <a:rPr lang="en-US" dirty="0" smtClean="0"/>
              <a:t>Individual properties of this file can be overridden by spark-</a:t>
            </a:r>
            <a:r>
              <a:rPr lang="en-US" dirty="0" err="1" smtClean="0"/>
              <a:t>sumit’s</a:t>
            </a:r>
            <a:r>
              <a:rPr lang="en-US" dirty="0" smtClean="0"/>
              <a:t> conf options.</a:t>
            </a:r>
          </a:p>
          <a:p>
            <a:r>
              <a:rPr lang="en-US" dirty="0"/>
              <a:t>      </a:t>
            </a:r>
            <a:r>
              <a:rPr lang="en-US" dirty="0" smtClean="0"/>
              <a:t>                 For </a:t>
            </a:r>
            <a:r>
              <a:rPr lang="en-US" dirty="0"/>
              <a:t>Ex- </a:t>
            </a:r>
            <a:r>
              <a:rPr lang="en-US" i="1" dirty="0" err="1" smtClean="0"/>
              <a:t>spark.submit.deployMode</a:t>
            </a:r>
            <a:r>
              <a:rPr lang="en-US" i="1" dirty="0" smtClean="0"/>
              <a:t>=client</a:t>
            </a:r>
            <a:r>
              <a:rPr lang="en-US" dirty="0" smtClean="0"/>
              <a:t> is in the default file. </a:t>
            </a:r>
          </a:p>
          <a:p>
            <a:r>
              <a:rPr lang="en-US" dirty="0"/>
              <a:t> </a:t>
            </a:r>
            <a:r>
              <a:rPr lang="en-US" dirty="0" smtClean="0"/>
              <a:t>                      We can override this using</a:t>
            </a:r>
          </a:p>
          <a:p>
            <a:r>
              <a:rPr lang="en-US" dirty="0" smtClean="0"/>
              <a:t>                                            spark-submit  </a:t>
            </a:r>
            <a:r>
              <a:rPr lang="en-US" dirty="0"/>
              <a:t>--deploy-mode </a:t>
            </a:r>
            <a:r>
              <a:rPr lang="en-US" b="1" dirty="0" smtClean="0"/>
              <a:t>“cluster”   </a:t>
            </a:r>
            <a:endParaRPr lang="en-US" b="1" dirty="0"/>
          </a:p>
          <a:p>
            <a:r>
              <a:rPr lang="en-US" dirty="0" smtClean="0"/>
              <a:t> </a:t>
            </a:r>
          </a:p>
          <a:p>
            <a:endParaRPr lang="en-US" dirty="0"/>
          </a:p>
        </p:txBody>
      </p:sp>
    </p:spTree>
    <p:extLst>
      <p:ext uri="{BB962C8B-B14F-4D97-AF65-F5344CB8AC3E}">
        <p14:creationId xmlns="" xmlns:p14="http://schemas.microsoft.com/office/powerpoint/2010/main" val="2286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2" y="280086"/>
            <a:ext cx="10931610" cy="4801314"/>
          </a:xfrm>
          <a:prstGeom prst="rect">
            <a:avLst/>
          </a:prstGeom>
          <a:noFill/>
        </p:spPr>
        <p:txBody>
          <a:bodyPr wrap="square" rtlCol="0">
            <a:spAutoFit/>
          </a:bodyPr>
          <a:lstStyle/>
          <a:p>
            <a:r>
              <a:rPr lang="en-US" b="1" dirty="0" smtClean="0">
                <a:latin typeface="+mj-lt"/>
              </a:rPr>
              <a:t>sample(</a:t>
            </a:r>
            <a:r>
              <a:rPr lang="en-US" b="1" dirty="0" err="1" smtClean="0">
                <a:latin typeface="+mj-lt"/>
              </a:rPr>
              <a:t>withReplacement</a:t>
            </a:r>
            <a:r>
              <a:rPr lang="en-US" b="1" dirty="0" smtClean="0">
                <a:latin typeface="+mj-lt"/>
              </a:rPr>
              <a:t>=None</a:t>
            </a:r>
            <a:r>
              <a:rPr lang="en-US" b="1" dirty="0">
                <a:latin typeface="+mj-lt"/>
              </a:rPr>
              <a:t>, fraction=None, seed=None</a:t>
            </a:r>
            <a:r>
              <a:rPr lang="en-US" b="1" dirty="0" smtClean="0">
                <a:latin typeface="+mj-lt"/>
              </a:rPr>
              <a:t>):</a:t>
            </a:r>
          </a:p>
          <a:p>
            <a:pPr marL="285750" indent="-285750">
              <a:buFont typeface="Arial" panose="020B0604020202020204" pitchFamily="34" charset="0"/>
              <a:buChar char="•"/>
            </a:pPr>
            <a:r>
              <a:rPr lang="en-US" dirty="0" smtClean="0">
                <a:latin typeface="+mj-lt"/>
              </a:rPr>
              <a:t>To get random sample records from the dataset. </a:t>
            </a:r>
          </a:p>
          <a:p>
            <a:r>
              <a:rPr lang="en-US" dirty="0">
                <a:latin typeface="+mj-lt"/>
              </a:rPr>
              <a:t> </a:t>
            </a:r>
            <a:r>
              <a:rPr lang="en-US" dirty="0" smtClean="0">
                <a:latin typeface="+mj-lt"/>
              </a:rPr>
              <a:t>         </a:t>
            </a:r>
            <a:r>
              <a:rPr lang="en-US" dirty="0" err="1" smtClean="0">
                <a:latin typeface="+mj-lt"/>
              </a:rPr>
              <a:t>withReplacment</a:t>
            </a:r>
            <a:r>
              <a:rPr lang="en-US" dirty="0" smtClean="0">
                <a:latin typeface="+mj-lt"/>
              </a:rPr>
              <a:t>: True or False. With True, Same result can be produced more than once.</a:t>
            </a:r>
          </a:p>
          <a:p>
            <a:r>
              <a:rPr lang="en-US" dirty="0" smtClean="0">
                <a:latin typeface="+mj-lt"/>
              </a:rPr>
              <a:t>          Fraction: Between 0 to 1. 0.3 means 30%. Does not guarantee the exact 30% of the records.</a:t>
            </a:r>
          </a:p>
          <a:p>
            <a:r>
              <a:rPr lang="en-US" dirty="0" smtClean="0">
                <a:latin typeface="+mj-lt"/>
              </a:rPr>
              <a:t>          Seed: Reproduce the same sample.</a:t>
            </a:r>
            <a:endParaRPr lang="en-US" dirty="0">
              <a:latin typeface="+mj-lt"/>
            </a:endParaRPr>
          </a:p>
          <a:p>
            <a:r>
              <a:rPr lang="en-US" dirty="0" smtClean="0">
                <a:latin typeface="+mj-lt"/>
              </a:rPr>
              <a:t>Ex-</a:t>
            </a:r>
          </a:p>
          <a:p>
            <a:r>
              <a:rPr lang="en-US" dirty="0" smtClean="0">
                <a:latin typeface="+mj-lt"/>
              </a:rPr>
              <a:t>dataset=</a:t>
            </a:r>
            <a:r>
              <a:rPr lang="en-US" dirty="0" err="1" smtClean="0">
                <a:latin typeface="+mj-lt"/>
              </a:rPr>
              <a:t>spark.range</a:t>
            </a:r>
            <a:r>
              <a:rPr lang="en-US" dirty="0" smtClean="0">
                <a:latin typeface="+mj-lt"/>
              </a:rPr>
              <a:t>(100)</a:t>
            </a:r>
          </a:p>
          <a:p>
            <a:r>
              <a:rPr lang="en-US" i="1" dirty="0" err="1" smtClean="0">
                <a:latin typeface="+mj-lt"/>
              </a:rPr>
              <a:t>dataset.sample</a:t>
            </a:r>
            <a:r>
              <a:rPr lang="en-US" i="1" dirty="0" smtClean="0">
                <a:latin typeface="+mj-lt"/>
              </a:rPr>
              <a:t>(</a:t>
            </a:r>
            <a:r>
              <a:rPr lang="en-US" i="1" dirty="0" err="1" smtClean="0">
                <a:latin typeface="+mj-lt"/>
              </a:rPr>
              <a:t>withReplacement</a:t>
            </a:r>
            <a:r>
              <a:rPr lang="en-US" i="1" dirty="0" smtClean="0">
                <a:latin typeface="+mj-lt"/>
              </a:rPr>
              <a:t>=</a:t>
            </a:r>
            <a:r>
              <a:rPr lang="en-US" i="1" dirty="0" err="1" smtClean="0">
                <a:latin typeface="+mj-lt"/>
              </a:rPr>
              <a:t>True,fraction</a:t>
            </a:r>
            <a:r>
              <a:rPr lang="en-US" i="1" dirty="0" smtClean="0">
                <a:latin typeface="+mj-lt"/>
              </a:rPr>
              <a:t>=0.07,seed=10</a:t>
            </a:r>
            <a:r>
              <a:rPr lang="en-US" i="1" dirty="0">
                <a:latin typeface="+mj-lt"/>
              </a:rPr>
              <a:t>).show</a:t>
            </a:r>
            <a:r>
              <a:rPr lang="en-US" i="1" dirty="0" smtClean="0">
                <a:latin typeface="+mj-lt"/>
              </a:rPr>
              <a:t>()</a:t>
            </a:r>
          </a:p>
          <a:p>
            <a:endParaRPr lang="en-US" i="1" dirty="0">
              <a:latin typeface="+mj-lt"/>
            </a:endParaRPr>
          </a:p>
          <a:p>
            <a:r>
              <a:rPr lang="en-US" b="1" dirty="0" err="1" smtClean="0">
                <a:latin typeface="+mj-lt"/>
              </a:rPr>
              <a:t>sampleBy</a:t>
            </a:r>
            <a:r>
              <a:rPr lang="en-US" b="1" dirty="0" smtClean="0">
                <a:latin typeface="+mj-lt"/>
              </a:rPr>
              <a:t>(col</a:t>
            </a:r>
            <a:r>
              <a:rPr lang="en-US" b="1" dirty="0">
                <a:latin typeface="+mj-lt"/>
              </a:rPr>
              <a:t>, fractions, seed=None</a:t>
            </a:r>
            <a:r>
              <a:rPr lang="en-US" b="1" dirty="0" smtClean="0">
                <a:latin typeface="+mj-lt"/>
              </a:rPr>
              <a:t>):</a:t>
            </a:r>
          </a:p>
          <a:p>
            <a:pPr marL="285750" indent="-285750">
              <a:buFont typeface="Arial" panose="020B0604020202020204" pitchFamily="34" charset="0"/>
              <a:buChar char="•"/>
            </a:pPr>
            <a:r>
              <a:rPr lang="en-US" dirty="0">
                <a:latin typeface="+mj-lt"/>
              </a:rPr>
              <a:t>Returns a stratified sample without replacement based on </a:t>
            </a:r>
            <a:r>
              <a:rPr lang="en-US" dirty="0" smtClean="0">
                <a:latin typeface="+mj-lt"/>
              </a:rPr>
              <a:t>the  fraction </a:t>
            </a:r>
            <a:r>
              <a:rPr lang="en-US" dirty="0">
                <a:latin typeface="+mj-lt"/>
              </a:rPr>
              <a:t>given on each stratum</a:t>
            </a:r>
            <a:r>
              <a:rPr lang="en-US" dirty="0" smtClean="0">
                <a:latin typeface="+mj-lt"/>
              </a:rPr>
              <a:t>.</a:t>
            </a:r>
          </a:p>
          <a:p>
            <a:pPr marL="285750" indent="-285750">
              <a:buFont typeface="Arial" panose="020B0604020202020204" pitchFamily="34" charset="0"/>
              <a:buChar char="•"/>
            </a:pPr>
            <a:r>
              <a:rPr lang="en-US" dirty="0">
                <a:latin typeface="+mj-lt"/>
              </a:rPr>
              <a:t>If a stratum is </a:t>
            </a:r>
            <a:r>
              <a:rPr lang="en-US" dirty="0" smtClean="0">
                <a:latin typeface="+mj-lt"/>
              </a:rPr>
              <a:t>not  </a:t>
            </a:r>
            <a:r>
              <a:rPr lang="en-US" dirty="0">
                <a:latin typeface="+mj-lt"/>
              </a:rPr>
              <a:t>specified, we treat its fraction as zero.</a:t>
            </a:r>
            <a:endParaRPr lang="en-US" dirty="0" smtClean="0">
              <a:latin typeface="+mj-lt"/>
            </a:endParaRPr>
          </a:p>
          <a:p>
            <a:r>
              <a:rPr lang="en-US" i="1" dirty="0" smtClean="0">
                <a:latin typeface="+mj-lt"/>
              </a:rPr>
              <a:t>Ex-</a:t>
            </a:r>
          </a:p>
          <a:p>
            <a:r>
              <a:rPr lang="en-US" i="1" dirty="0" smtClean="0">
                <a:latin typeface="+mj-lt"/>
              </a:rPr>
              <a:t>from </a:t>
            </a:r>
            <a:r>
              <a:rPr lang="en-US" i="1" dirty="0" err="1">
                <a:latin typeface="+mj-lt"/>
              </a:rPr>
              <a:t>pyspark.sql.functions</a:t>
            </a:r>
            <a:r>
              <a:rPr lang="en-US" i="1" dirty="0">
                <a:latin typeface="+mj-lt"/>
              </a:rPr>
              <a:t> import col</a:t>
            </a:r>
          </a:p>
          <a:p>
            <a:r>
              <a:rPr lang="en-US" i="1" dirty="0" smtClean="0">
                <a:latin typeface="+mj-lt"/>
              </a:rPr>
              <a:t>dataset </a:t>
            </a:r>
            <a:r>
              <a:rPr lang="en-US" i="1" dirty="0">
                <a:latin typeface="+mj-lt"/>
              </a:rPr>
              <a:t>= </a:t>
            </a:r>
            <a:r>
              <a:rPr lang="en-US" i="1" dirty="0" err="1" smtClean="0">
                <a:latin typeface="+mj-lt"/>
              </a:rPr>
              <a:t>spark.range</a:t>
            </a:r>
            <a:r>
              <a:rPr lang="en-US" i="1" dirty="0" smtClean="0">
                <a:latin typeface="+mj-lt"/>
              </a:rPr>
              <a:t>(0</a:t>
            </a:r>
            <a:r>
              <a:rPr lang="en-US" i="1" dirty="0">
                <a:latin typeface="+mj-lt"/>
              </a:rPr>
              <a:t>, 100).select((col("id") % 3).alias("key"))</a:t>
            </a:r>
          </a:p>
          <a:p>
            <a:r>
              <a:rPr lang="en-US" i="1" dirty="0" smtClean="0">
                <a:latin typeface="+mj-lt"/>
              </a:rPr>
              <a:t>sampled </a:t>
            </a:r>
            <a:r>
              <a:rPr lang="en-US" i="1" dirty="0">
                <a:latin typeface="+mj-lt"/>
              </a:rPr>
              <a:t>= </a:t>
            </a:r>
            <a:r>
              <a:rPr lang="en-US" i="1" dirty="0" err="1">
                <a:latin typeface="+mj-lt"/>
              </a:rPr>
              <a:t>dataset.sampleBy</a:t>
            </a:r>
            <a:r>
              <a:rPr lang="en-US" i="1" dirty="0">
                <a:latin typeface="+mj-lt"/>
              </a:rPr>
              <a:t>("key", fractions={0: 0.1, 1: 0.2}, seed=0)</a:t>
            </a:r>
          </a:p>
          <a:p>
            <a:r>
              <a:rPr lang="en-US" i="1" dirty="0" err="1" smtClean="0">
                <a:latin typeface="+mj-lt"/>
              </a:rPr>
              <a:t>sampled.groupBy</a:t>
            </a:r>
            <a:r>
              <a:rPr lang="en-US" i="1" dirty="0">
                <a:latin typeface="+mj-lt"/>
              </a:rPr>
              <a:t>("key").count().</a:t>
            </a:r>
            <a:r>
              <a:rPr lang="en-US" i="1" dirty="0" err="1">
                <a:latin typeface="+mj-lt"/>
              </a:rPr>
              <a:t>orderBy</a:t>
            </a:r>
            <a:r>
              <a:rPr lang="en-US" i="1" dirty="0">
                <a:latin typeface="+mj-lt"/>
              </a:rPr>
              <a:t>("key").show()</a:t>
            </a:r>
            <a:endParaRPr lang="en-US" i="1" dirty="0" smtClean="0">
              <a:latin typeface="+mj-lt"/>
            </a:endParaRPr>
          </a:p>
        </p:txBody>
      </p:sp>
    </p:spTree>
    <p:extLst>
      <p:ext uri="{BB962C8B-B14F-4D97-AF65-F5344CB8AC3E}">
        <p14:creationId xmlns="" xmlns:p14="http://schemas.microsoft.com/office/powerpoint/2010/main" val="8347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6423" y="584886"/>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2</a:t>
            </a:r>
            <a:endParaRPr lang="en-US" sz="3500" dirty="0"/>
          </a:p>
        </p:txBody>
      </p:sp>
      <p:sp>
        <p:nvSpPr>
          <p:cNvPr id="2" name="Rectangle 1"/>
          <p:cNvSpPr/>
          <p:nvPr/>
        </p:nvSpPr>
        <p:spPr>
          <a:xfrm>
            <a:off x="3858745" y="1013254"/>
            <a:ext cx="4589838" cy="134136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Built-in Functions</a:t>
            </a:r>
            <a:endParaRPr lang="en-US" sz="3500" dirty="0"/>
          </a:p>
        </p:txBody>
      </p:sp>
      <p:pic>
        <p:nvPicPr>
          <p:cNvPr id="3" name="Picture 2"/>
          <p:cNvPicPr>
            <a:picLocks noChangeAspect="1"/>
          </p:cNvPicPr>
          <p:nvPr/>
        </p:nvPicPr>
        <p:blipFill>
          <a:blip r:embed="rId2"/>
          <a:stretch>
            <a:fillRect/>
          </a:stretch>
        </p:blipFill>
        <p:spPr>
          <a:xfrm>
            <a:off x="4777301" y="2256266"/>
            <a:ext cx="2752725" cy="3762375"/>
          </a:xfrm>
          <a:prstGeom prst="rect">
            <a:avLst/>
          </a:prstGeom>
        </p:spPr>
      </p:pic>
    </p:spTree>
    <p:extLst>
      <p:ext uri="{BB962C8B-B14F-4D97-AF65-F5344CB8AC3E}">
        <p14:creationId xmlns="" xmlns:p14="http://schemas.microsoft.com/office/powerpoint/2010/main" val="182570739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New Column Functions</a:t>
            </a:r>
            <a:endParaRPr lang="en-US" sz="3100" dirty="0">
              <a:solidFill>
                <a:schemeClr val="tx1"/>
              </a:solidFill>
            </a:endParaRPr>
          </a:p>
        </p:txBody>
      </p:sp>
    </p:spTree>
    <p:extLst>
      <p:ext uri="{BB962C8B-B14F-4D97-AF65-F5344CB8AC3E}">
        <p14:creationId xmlns="" xmlns:p14="http://schemas.microsoft.com/office/powerpoint/2010/main" val="228641671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90547" y="833643"/>
            <a:ext cx="9943171" cy="5355312"/>
          </a:xfrm>
          <a:prstGeom prst="rect">
            <a:avLst/>
          </a:prstGeom>
        </p:spPr>
        <p:txBody>
          <a:bodyPr wrap="none">
            <a:spAutoFit/>
          </a:bodyPr>
          <a:lstStyle/>
          <a:p>
            <a:r>
              <a:rPr lang="en-US" b="1" dirty="0"/>
              <a:t>Window Ranking Functions( dense_rank, rank, </a:t>
            </a:r>
            <a:r>
              <a:rPr lang="en-US" b="1" dirty="0" err="1"/>
              <a:t>row_number</a:t>
            </a:r>
            <a:r>
              <a:rPr lang="en-US" b="1" dirty="0"/>
              <a:t> etc) :</a:t>
            </a:r>
          </a:p>
          <a:p>
            <a:endParaRPr lang="en-US" b="1" dirty="0" smtClean="0"/>
          </a:p>
          <a:p>
            <a:r>
              <a:rPr lang="en-US" b="1" dirty="0" err="1" smtClean="0"/>
              <a:t>monotonically_increasing_id</a:t>
            </a:r>
            <a:r>
              <a:rPr lang="en-US" b="1" dirty="0" smtClean="0"/>
              <a:t>(): </a:t>
            </a:r>
            <a:endParaRPr lang="en-US" b="1" dirty="0"/>
          </a:p>
          <a:p>
            <a:pPr marL="742950" lvl="1" indent="-285750" algn="just">
              <a:buFont typeface="Arial" panose="020B0604020202020204" pitchFamily="34" charset="0"/>
              <a:buChar char="•"/>
            </a:pPr>
            <a:r>
              <a:rPr lang="en-US" dirty="0" smtClean="0"/>
              <a:t>A </a:t>
            </a:r>
            <a:r>
              <a:rPr lang="en-US" dirty="0"/>
              <a:t>column that generates monotonically increasing 64-bit integers.</a:t>
            </a:r>
          </a:p>
          <a:p>
            <a:pPr marL="742950" lvl="1" indent="-285750">
              <a:buFont typeface="Arial" panose="020B0604020202020204" pitchFamily="34" charset="0"/>
              <a:buChar char="•"/>
            </a:pPr>
            <a:r>
              <a:rPr lang="en-US" dirty="0" smtClean="0"/>
              <a:t>The </a:t>
            </a:r>
            <a:r>
              <a:rPr lang="en-US" dirty="0"/>
              <a:t>generated ID is guaranteed to be monotonically increasing and unique, but not consecutive.</a:t>
            </a:r>
          </a:p>
          <a:p>
            <a:pPr marL="742950" lvl="1" indent="-285750">
              <a:buFont typeface="Arial" panose="020B0604020202020204" pitchFamily="34" charset="0"/>
              <a:buChar char="•"/>
            </a:pPr>
            <a:r>
              <a:rPr lang="en-US" dirty="0" smtClean="0"/>
              <a:t>Use </a:t>
            </a:r>
            <a:r>
              <a:rPr lang="en-US" dirty="0"/>
              <a:t>Case: Create a Primary Key/Unique </a:t>
            </a:r>
            <a:r>
              <a:rPr lang="en-US" dirty="0" smtClean="0"/>
              <a:t>column.</a:t>
            </a:r>
            <a:r>
              <a:rPr lang="en-US" dirty="0"/>
              <a:t> </a:t>
            </a:r>
          </a:p>
          <a:p>
            <a:r>
              <a:rPr lang="en-US" dirty="0"/>
              <a:t>	</a:t>
            </a:r>
            <a:r>
              <a:rPr lang="en-US" dirty="0" err="1" smtClean="0"/>
              <a:t>df.withColumn</a:t>
            </a:r>
            <a:r>
              <a:rPr lang="en-US" dirty="0"/>
              <a:t>('id',</a:t>
            </a:r>
            <a:r>
              <a:rPr lang="en-US" dirty="0" err="1"/>
              <a:t>monotonically_increasing_id</a:t>
            </a:r>
            <a:r>
              <a:rPr lang="en-US" dirty="0" smtClean="0"/>
              <a:t>()).show()</a:t>
            </a:r>
            <a:endParaRPr lang="en-US" dirty="0"/>
          </a:p>
          <a:p>
            <a:endParaRPr lang="en-US" dirty="0"/>
          </a:p>
          <a:p>
            <a:r>
              <a:rPr lang="en-US" b="1" dirty="0"/>
              <a:t>l</a:t>
            </a:r>
            <a:r>
              <a:rPr lang="en-US" b="1" dirty="0" smtClean="0"/>
              <a:t>it(): </a:t>
            </a:r>
          </a:p>
          <a:p>
            <a:pPr marL="742950" lvl="1" indent="-285750">
              <a:buFont typeface="Arial" panose="020B0604020202020204" pitchFamily="34" charset="0"/>
              <a:buChar char="•"/>
            </a:pPr>
            <a:r>
              <a:rPr lang="en-US" dirty="0" smtClean="0"/>
              <a:t>It </a:t>
            </a:r>
            <a:r>
              <a:rPr lang="en-US" dirty="0"/>
              <a:t>creates a static column with value is provided.</a:t>
            </a:r>
          </a:p>
          <a:p>
            <a:r>
              <a:rPr lang="en-US" dirty="0"/>
              <a:t>                 </a:t>
            </a:r>
            <a:r>
              <a:rPr lang="en-US" dirty="0" err="1"/>
              <a:t>df.withColumn</a:t>
            </a:r>
            <a:r>
              <a:rPr lang="en-US" dirty="0"/>
              <a:t>('col',</a:t>
            </a:r>
            <a:r>
              <a:rPr lang="en-US" dirty="0" err="1"/>
              <a:t>f.lit</a:t>
            </a:r>
            <a:r>
              <a:rPr lang="en-US" dirty="0"/>
              <a:t>(10)).show()</a:t>
            </a:r>
          </a:p>
          <a:p>
            <a:pPr marL="742950" lvl="1" indent="-285750">
              <a:buFont typeface="Arial" panose="020B0604020202020204" pitchFamily="34" charset="0"/>
              <a:buChar char="•"/>
            </a:pPr>
            <a:r>
              <a:rPr lang="en-US" dirty="0" smtClean="0"/>
              <a:t>Can also be used to </a:t>
            </a:r>
            <a:r>
              <a:rPr lang="en-US" dirty="0" err="1" smtClean="0"/>
              <a:t>concat</a:t>
            </a:r>
            <a:r>
              <a:rPr lang="en-US" dirty="0" smtClean="0"/>
              <a:t> columns.</a:t>
            </a:r>
            <a:endParaRPr lang="en-US" dirty="0"/>
          </a:p>
          <a:p>
            <a:r>
              <a:rPr lang="en-US" dirty="0"/>
              <a:t>        </a:t>
            </a:r>
            <a:r>
              <a:rPr lang="en-US" dirty="0" smtClean="0"/>
              <a:t>         </a:t>
            </a:r>
            <a:r>
              <a:rPr lang="en-US" dirty="0" err="1" smtClean="0"/>
              <a:t>df.select</a:t>
            </a:r>
            <a:r>
              <a:rPr lang="en-US" dirty="0" smtClean="0"/>
              <a:t>(</a:t>
            </a:r>
            <a:r>
              <a:rPr lang="en-US" dirty="0" err="1" smtClean="0"/>
              <a:t>concat</a:t>
            </a:r>
            <a:r>
              <a:rPr lang="en-US" dirty="0"/>
              <a:t>('</a:t>
            </a:r>
            <a:r>
              <a:rPr lang="en-US" dirty="0" err="1"/>
              <a:t>salary',lit</a:t>
            </a:r>
            <a:r>
              <a:rPr lang="en-US" dirty="0"/>
              <a:t>('|'),'age').alias('value')).show</a:t>
            </a:r>
            <a:r>
              <a:rPr lang="en-US" dirty="0" smtClean="0"/>
              <a:t>()</a:t>
            </a:r>
          </a:p>
          <a:p>
            <a:endParaRPr lang="en-US" dirty="0"/>
          </a:p>
          <a:p>
            <a:endParaRPr lang="en-US" dirty="0"/>
          </a:p>
          <a:p>
            <a:endParaRPr lang="en-US" dirty="0"/>
          </a:p>
          <a:p>
            <a:endParaRPr lang="en-US" b="1" dirty="0"/>
          </a:p>
          <a:p>
            <a:endParaRPr lang="en-US" dirty="0"/>
          </a:p>
          <a:p>
            <a:endParaRPr lang="en-US" dirty="0"/>
          </a:p>
        </p:txBody>
      </p:sp>
    </p:spTree>
    <p:extLst>
      <p:ext uri="{BB962C8B-B14F-4D97-AF65-F5344CB8AC3E}">
        <p14:creationId xmlns="" xmlns:p14="http://schemas.microsoft.com/office/powerpoint/2010/main" val="24774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189401" y="570033"/>
            <a:ext cx="11036419" cy="6109365"/>
          </a:xfrm>
          <a:prstGeom prst="rect">
            <a:avLst/>
          </a:prstGeom>
        </p:spPr>
        <p:txBody>
          <a:bodyPr wrap="none">
            <a:spAutoFit/>
          </a:bodyPr>
          <a:lstStyle/>
          <a:p>
            <a:endParaRPr lang="en-US" sz="1700" dirty="0"/>
          </a:p>
          <a:p>
            <a:r>
              <a:rPr lang="en-US" sz="1700" b="1" dirty="0" smtClean="0"/>
              <a:t>expr(</a:t>
            </a:r>
            <a:r>
              <a:rPr lang="en-US" sz="1700" b="1" dirty="0" err="1" smtClean="0"/>
              <a:t>str</a:t>
            </a:r>
            <a:r>
              <a:rPr lang="en-US" sz="1700" b="1" dirty="0" smtClean="0"/>
              <a:t>): </a:t>
            </a:r>
          </a:p>
          <a:p>
            <a:pPr marL="285750" indent="-285750">
              <a:buFont typeface="Arial" panose="020B0604020202020204" pitchFamily="34" charset="0"/>
              <a:buChar char="•"/>
            </a:pPr>
            <a:r>
              <a:rPr lang="en-US" sz="1700" dirty="0" smtClean="0"/>
              <a:t>It takes SQL Expression as a string argument, executes the expression and returns a Column Type.</a:t>
            </a:r>
          </a:p>
          <a:p>
            <a:r>
              <a:rPr lang="en-US" sz="1700" dirty="0"/>
              <a:t> </a:t>
            </a:r>
            <a:r>
              <a:rPr lang="en-US" sz="1700" dirty="0" smtClean="0"/>
              <a:t>     Ex - </a:t>
            </a:r>
            <a:r>
              <a:rPr lang="en-US" sz="1700" dirty="0" err="1" smtClean="0"/>
              <a:t>df.withColumn</a:t>
            </a:r>
            <a:r>
              <a:rPr lang="en-US" sz="1700" dirty="0" smtClean="0"/>
              <a:t>('empname_</a:t>
            </a:r>
            <a:r>
              <a:rPr lang="en-US" sz="1700" dirty="0" err="1" smtClean="0"/>
              <a:t>len</a:t>
            </a:r>
            <a:r>
              <a:rPr lang="en-US" sz="1700" dirty="0" smtClean="0"/>
              <a:t>',expr("length(</a:t>
            </a:r>
            <a:r>
              <a:rPr lang="en-US" sz="1700" dirty="0" err="1" smtClean="0"/>
              <a:t>empname</a:t>
            </a:r>
            <a:r>
              <a:rPr lang="en-US" sz="1700" dirty="0" smtClean="0"/>
              <a:t>)")).show()             </a:t>
            </a:r>
          </a:p>
          <a:p>
            <a:pPr marL="285750" indent="-285750">
              <a:buFont typeface="Arial" panose="020B0604020202020204" pitchFamily="34" charset="0"/>
              <a:buChar char="•"/>
            </a:pPr>
            <a:r>
              <a:rPr lang="en-US" sz="1700" dirty="0" smtClean="0"/>
              <a:t>We can use SQL-like functions that are not present in pyspark column type and built-in functions(</a:t>
            </a:r>
            <a:r>
              <a:rPr lang="en-US" sz="1700" dirty="0" err="1" smtClean="0"/>
              <a:t>pyspark.sql.functions</a:t>
            </a:r>
            <a:r>
              <a:rPr lang="en-US" sz="1700" dirty="0" smtClean="0"/>
              <a:t>).</a:t>
            </a:r>
          </a:p>
          <a:p>
            <a:r>
              <a:rPr lang="en-US" sz="1700" dirty="0"/>
              <a:t> </a:t>
            </a:r>
            <a:r>
              <a:rPr lang="en-US" sz="1700" dirty="0" smtClean="0"/>
              <a:t>     For example – CASE WHEN, </a:t>
            </a:r>
            <a:r>
              <a:rPr lang="en-US" sz="1700" dirty="0" err="1" smtClean="0"/>
              <a:t>Concat</a:t>
            </a:r>
            <a:r>
              <a:rPr lang="en-US" sz="1700" dirty="0" smtClean="0"/>
              <a:t> operator || etc</a:t>
            </a:r>
          </a:p>
          <a:p>
            <a:r>
              <a:rPr lang="en-US" sz="1700" dirty="0"/>
              <a:t> </a:t>
            </a:r>
            <a:r>
              <a:rPr lang="en-US" sz="1700" dirty="0" smtClean="0"/>
              <a:t>     </a:t>
            </a:r>
            <a:r>
              <a:rPr lang="en-US" sz="1700" dirty="0" err="1" smtClean="0"/>
              <a:t>df.withColumn</a:t>
            </a:r>
            <a:r>
              <a:rPr lang="en-US" sz="1700" dirty="0" smtClean="0"/>
              <a:t>(age_</a:t>
            </a:r>
            <a:r>
              <a:rPr lang="en-US" sz="1700" dirty="0" err="1" smtClean="0"/>
              <a:t>desc</a:t>
            </a:r>
            <a:r>
              <a:rPr lang="en-US" sz="1700" dirty="0" smtClean="0"/>
              <a:t>",</a:t>
            </a:r>
            <a:r>
              <a:rPr lang="en-US" sz="1700" dirty="0"/>
              <a:t>expr(" case when age &gt; 50 then 'Senior' else 'Adult' end")).show</a:t>
            </a:r>
            <a:r>
              <a:rPr lang="en-US" sz="1700" dirty="0" smtClean="0"/>
              <a:t>()</a:t>
            </a:r>
          </a:p>
          <a:p>
            <a:r>
              <a:rPr lang="en-US" sz="1700" dirty="0"/>
              <a:t> </a:t>
            </a:r>
            <a:r>
              <a:rPr lang="en-US" sz="1700" dirty="0" smtClean="0"/>
              <a:t>     </a:t>
            </a:r>
            <a:r>
              <a:rPr lang="en-US" sz="1700" dirty="0" err="1" smtClean="0"/>
              <a:t>df.withColumn</a:t>
            </a:r>
            <a:r>
              <a:rPr lang="en-US" sz="1700" dirty="0" smtClean="0"/>
              <a:t>('</a:t>
            </a:r>
            <a:r>
              <a:rPr lang="en-US" sz="1700" dirty="0" err="1" smtClean="0"/>
              <a:t>emp-dept</a:t>
            </a:r>
            <a:r>
              <a:rPr lang="en-US" sz="1700" dirty="0"/>
              <a:t>'</a:t>
            </a:r>
            <a:r>
              <a:rPr lang="en-US" sz="1700" dirty="0" smtClean="0"/>
              <a:t>,expr</a:t>
            </a:r>
            <a:r>
              <a:rPr lang="en-US" sz="1700" dirty="0"/>
              <a:t>(" </a:t>
            </a:r>
            <a:r>
              <a:rPr lang="en-US" sz="1700" dirty="0" err="1"/>
              <a:t>empname</a:t>
            </a:r>
            <a:r>
              <a:rPr lang="en-US" sz="1700" dirty="0"/>
              <a:t> ||'-'|| </a:t>
            </a:r>
            <a:r>
              <a:rPr lang="en-US" sz="1700" dirty="0" err="1"/>
              <a:t>dept</a:t>
            </a:r>
            <a:r>
              <a:rPr lang="en-US" sz="1700" dirty="0"/>
              <a:t>")).show()</a:t>
            </a:r>
            <a:endParaRPr lang="en-US" sz="1700" dirty="0" smtClean="0"/>
          </a:p>
          <a:p>
            <a:pPr marL="285750" indent="-285750">
              <a:buFont typeface="Arial" panose="020B0604020202020204" pitchFamily="34" charset="0"/>
              <a:buChar char="•"/>
            </a:pPr>
            <a:r>
              <a:rPr lang="en-US" sz="1700" dirty="0" err="1" smtClean="0"/>
              <a:t>Arithmatic</a:t>
            </a:r>
            <a:r>
              <a:rPr lang="en-US" sz="1700" dirty="0" smtClean="0"/>
              <a:t> Expression</a:t>
            </a:r>
          </a:p>
          <a:p>
            <a:r>
              <a:rPr lang="en-US" sz="1700" dirty="0"/>
              <a:t> </a:t>
            </a:r>
            <a:r>
              <a:rPr lang="en-US" sz="1700" dirty="0" smtClean="0"/>
              <a:t>     </a:t>
            </a:r>
            <a:r>
              <a:rPr lang="en-US" sz="1700" dirty="0" err="1" smtClean="0"/>
              <a:t>df.select</a:t>
            </a:r>
            <a:r>
              <a:rPr lang="en-US" sz="1700" dirty="0" smtClean="0"/>
              <a:t>(expr</a:t>
            </a:r>
            <a:r>
              <a:rPr lang="en-US" sz="1700" dirty="0"/>
              <a:t>(" age + 10 as age_10 ")).show</a:t>
            </a:r>
            <a:r>
              <a:rPr lang="en-US" sz="1700" dirty="0" smtClean="0"/>
              <a:t>()</a:t>
            </a:r>
          </a:p>
          <a:p>
            <a:pPr marL="285750" indent="-285750">
              <a:buFont typeface="Arial" panose="020B0604020202020204" pitchFamily="34" charset="0"/>
              <a:buChar char="•"/>
            </a:pPr>
            <a:r>
              <a:rPr lang="en-US" sz="1700" dirty="0"/>
              <a:t>Spark do not check this in the compile type like other DataFrame Operations</a:t>
            </a:r>
            <a:r>
              <a:rPr lang="en-US" sz="1700" dirty="0" smtClean="0"/>
              <a:t>.</a:t>
            </a:r>
          </a:p>
          <a:p>
            <a:endParaRPr lang="en-US" sz="1700" dirty="0"/>
          </a:p>
          <a:p>
            <a:r>
              <a:rPr lang="en-US" sz="1700" b="1" dirty="0" err="1"/>
              <a:t>spark_partition_id</a:t>
            </a:r>
            <a:r>
              <a:rPr lang="en-US" sz="1700" b="1" dirty="0" smtClean="0"/>
              <a:t>(): </a:t>
            </a:r>
          </a:p>
          <a:p>
            <a:pPr marL="285750" indent="-285750">
              <a:buFont typeface="Arial" panose="020B0604020202020204" pitchFamily="34" charset="0"/>
              <a:buChar char="•"/>
            </a:pPr>
            <a:r>
              <a:rPr lang="en-US" sz="1700" dirty="0" smtClean="0"/>
              <a:t>Generates a column with partitions ids.</a:t>
            </a:r>
          </a:p>
          <a:p>
            <a:r>
              <a:rPr lang="en-US" sz="1700" dirty="0"/>
              <a:t> </a:t>
            </a:r>
            <a:r>
              <a:rPr lang="en-US" sz="1700" dirty="0" smtClean="0"/>
              <a:t>     Ex-</a:t>
            </a:r>
          </a:p>
          <a:p>
            <a:r>
              <a:rPr lang="en-US" sz="1700" dirty="0"/>
              <a:t> </a:t>
            </a:r>
            <a:r>
              <a:rPr lang="en-US" sz="1700" dirty="0" smtClean="0"/>
              <a:t>     df1 </a:t>
            </a:r>
            <a:r>
              <a:rPr lang="en-US" sz="1700" dirty="0"/>
              <a:t>= </a:t>
            </a:r>
            <a:r>
              <a:rPr lang="en-US" sz="1700" dirty="0" err="1"/>
              <a:t>spark.range</a:t>
            </a:r>
            <a:r>
              <a:rPr lang="en-US" sz="1700" dirty="0"/>
              <a:t>(10)</a:t>
            </a:r>
          </a:p>
          <a:p>
            <a:r>
              <a:rPr lang="en-US" sz="1700" dirty="0"/>
              <a:t> </a:t>
            </a:r>
            <a:r>
              <a:rPr lang="en-US" sz="1700" dirty="0" smtClean="0"/>
              <a:t>     df1.repartition(5</a:t>
            </a:r>
            <a:r>
              <a:rPr lang="en-US" sz="1700" dirty="0"/>
              <a:t>)</a:t>
            </a:r>
          </a:p>
          <a:p>
            <a:r>
              <a:rPr lang="en-US" sz="1700" dirty="0" smtClean="0"/>
              <a:t>      df1=df1.repartition(5</a:t>
            </a:r>
            <a:r>
              <a:rPr lang="en-US" sz="1700" dirty="0"/>
              <a:t>)</a:t>
            </a:r>
          </a:p>
          <a:p>
            <a:r>
              <a:rPr lang="en-US" sz="1700" dirty="0"/>
              <a:t> </a:t>
            </a:r>
            <a:r>
              <a:rPr lang="en-US" sz="1700" dirty="0" smtClean="0"/>
              <a:t>     df1.select</a:t>
            </a:r>
            <a:r>
              <a:rPr lang="en-US" sz="1700" dirty="0"/>
              <a:t>("id",</a:t>
            </a:r>
            <a:r>
              <a:rPr lang="en-US" sz="1700" dirty="0" err="1"/>
              <a:t>spark_partition_id</a:t>
            </a:r>
            <a:r>
              <a:rPr lang="en-US" sz="1700" dirty="0"/>
              <a:t>()).show()</a:t>
            </a:r>
          </a:p>
          <a:p>
            <a:endParaRPr lang="en-US" sz="1700" dirty="0"/>
          </a:p>
          <a:p>
            <a:endParaRPr lang="en-US" sz="1700" b="1" dirty="0"/>
          </a:p>
          <a:p>
            <a:endParaRPr lang="en-US" sz="1700" dirty="0"/>
          </a:p>
          <a:p>
            <a:endParaRPr lang="en-US" sz="1700" dirty="0"/>
          </a:p>
        </p:txBody>
      </p:sp>
    </p:spTree>
    <p:extLst>
      <p:ext uri="{BB962C8B-B14F-4D97-AF65-F5344CB8AC3E}">
        <p14:creationId xmlns="" xmlns:p14="http://schemas.microsoft.com/office/powerpoint/2010/main" val="2331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604" y="825237"/>
            <a:ext cx="10536195" cy="2585323"/>
          </a:xfrm>
          <a:prstGeom prst="rect">
            <a:avLst/>
          </a:prstGeom>
        </p:spPr>
        <p:txBody>
          <a:bodyPr wrap="square">
            <a:spAutoFit/>
          </a:bodyPr>
          <a:lstStyle/>
          <a:p>
            <a:r>
              <a:rPr lang="en-US" b="1" dirty="0" smtClean="0"/>
              <a:t>rand(seed):</a:t>
            </a:r>
          </a:p>
          <a:p>
            <a:pPr marL="742950" lvl="1" indent="-285750">
              <a:buFont typeface="Arial" panose="020B0604020202020204" pitchFamily="34" charset="0"/>
              <a:buChar char="•"/>
            </a:pPr>
            <a:r>
              <a:rPr lang="en-US" dirty="0"/>
              <a:t>Generates a random column with independent and identically distributed (</a:t>
            </a:r>
            <a:r>
              <a:rPr lang="en-US" dirty="0" err="1"/>
              <a:t>i.i.d</a:t>
            </a:r>
            <a:r>
              <a:rPr lang="en-US" dirty="0"/>
              <a:t>.) </a:t>
            </a:r>
            <a:r>
              <a:rPr lang="en-US" dirty="0" smtClean="0"/>
              <a:t>samples from uniform distribution.</a:t>
            </a:r>
            <a:endParaRPr lang="en-US" dirty="0"/>
          </a:p>
          <a:p>
            <a:r>
              <a:rPr lang="en-US" dirty="0"/>
              <a:t>	 </a:t>
            </a:r>
            <a:r>
              <a:rPr lang="en-US" dirty="0" err="1"/>
              <a:t>df.withColumn</a:t>
            </a:r>
            <a:r>
              <a:rPr lang="en-US" dirty="0"/>
              <a:t>('</a:t>
            </a:r>
            <a:r>
              <a:rPr lang="en-US" dirty="0" err="1"/>
              <a:t>random_col',</a:t>
            </a:r>
            <a:r>
              <a:rPr lang="en-US" dirty="0" err="1" smtClean="0"/>
              <a:t>rand</a:t>
            </a:r>
            <a:r>
              <a:rPr lang="en-US" dirty="0" smtClean="0"/>
              <a:t>(70)).</a:t>
            </a:r>
            <a:r>
              <a:rPr lang="en-US" dirty="0"/>
              <a:t>show(truncate=False)</a:t>
            </a:r>
          </a:p>
          <a:p>
            <a:endParaRPr lang="en-US" dirty="0"/>
          </a:p>
          <a:p>
            <a:r>
              <a:rPr lang="en-US" b="1" dirty="0"/>
              <a:t>r</a:t>
            </a:r>
            <a:r>
              <a:rPr lang="en-US" b="1" dirty="0" smtClean="0"/>
              <a:t>andn(seed):</a:t>
            </a:r>
          </a:p>
          <a:p>
            <a:pPr marL="742950" lvl="1" indent="-285750">
              <a:buFont typeface="Arial" panose="020B0604020202020204" pitchFamily="34" charset="0"/>
              <a:buChar char="•"/>
            </a:pPr>
            <a:r>
              <a:rPr lang="en-US" dirty="0"/>
              <a:t>Generates a column with independent and identically distributed (</a:t>
            </a:r>
            <a:r>
              <a:rPr lang="en-US" dirty="0" err="1"/>
              <a:t>i.i.d</a:t>
            </a:r>
            <a:r>
              <a:rPr lang="en-US" dirty="0"/>
              <a:t>.) samples </a:t>
            </a:r>
            <a:r>
              <a:rPr lang="en-US" dirty="0" smtClean="0"/>
              <a:t>from </a:t>
            </a:r>
            <a:r>
              <a:rPr lang="en-US" dirty="0"/>
              <a:t>the standard normal distribution.</a:t>
            </a:r>
          </a:p>
          <a:p>
            <a:endParaRPr lang="en-US" dirty="0"/>
          </a:p>
        </p:txBody>
      </p:sp>
      <p:pic>
        <p:nvPicPr>
          <p:cNvPr id="2" name="Picture 1"/>
          <p:cNvPicPr>
            <a:picLocks noChangeAspect="1"/>
          </p:cNvPicPr>
          <p:nvPr/>
        </p:nvPicPr>
        <p:blipFill rotWithShape="1">
          <a:blip r:embed="rId2"/>
          <a:srcRect t="12754"/>
          <a:stretch/>
        </p:blipFill>
        <p:spPr>
          <a:xfrm>
            <a:off x="6054810" y="3814699"/>
            <a:ext cx="3734315" cy="1861752"/>
          </a:xfrm>
          <a:prstGeom prst="rect">
            <a:avLst/>
          </a:prstGeom>
        </p:spPr>
      </p:pic>
      <p:pic>
        <p:nvPicPr>
          <p:cNvPr id="7" name="Picture 6"/>
          <p:cNvPicPr>
            <a:picLocks noChangeAspect="1"/>
          </p:cNvPicPr>
          <p:nvPr/>
        </p:nvPicPr>
        <p:blipFill>
          <a:blip r:embed="rId3"/>
          <a:stretch>
            <a:fillRect/>
          </a:stretch>
        </p:blipFill>
        <p:spPr>
          <a:xfrm>
            <a:off x="1713084" y="3706640"/>
            <a:ext cx="3724275" cy="2047875"/>
          </a:xfrm>
          <a:prstGeom prst="rect">
            <a:avLst/>
          </a:prstGeom>
        </p:spPr>
      </p:pic>
      <p:sp>
        <p:nvSpPr>
          <p:cNvPr id="8" name="TextBox 7"/>
          <p:cNvSpPr txBox="1"/>
          <p:nvPr/>
        </p:nvSpPr>
        <p:spPr>
          <a:xfrm>
            <a:off x="2582561" y="3383475"/>
            <a:ext cx="1804087" cy="323165"/>
          </a:xfrm>
          <a:prstGeom prst="rect">
            <a:avLst/>
          </a:prstGeom>
          <a:noFill/>
        </p:spPr>
        <p:txBody>
          <a:bodyPr wrap="square" rtlCol="0">
            <a:spAutoFit/>
          </a:bodyPr>
          <a:lstStyle/>
          <a:p>
            <a:r>
              <a:rPr lang="en-US" sz="1500" dirty="0" smtClean="0"/>
              <a:t>Uniform Distribution</a:t>
            </a:r>
            <a:endParaRPr lang="en-US" sz="1500" dirty="0"/>
          </a:p>
        </p:txBody>
      </p:sp>
      <p:sp>
        <p:nvSpPr>
          <p:cNvPr id="9" name="TextBox 8"/>
          <p:cNvSpPr txBox="1"/>
          <p:nvPr/>
        </p:nvSpPr>
        <p:spPr>
          <a:xfrm>
            <a:off x="7191697" y="3359062"/>
            <a:ext cx="2778725" cy="323165"/>
          </a:xfrm>
          <a:prstGeom prst="rect">
            <a:avLst/>
          </a:prstGeom>
          <a:noFill/>
        </p:spPr>
        <p:txBody>
          <a:bodyPr wrap="square" rtlCol="0">
            <a:spAutoFit/>
          </a:bodyPr>
          <a:lstStyle/>
          <a:p>
            <a:r>
              <a:rPr lang="en-US" sz="1500" dirty="0" smtClean="0"/>
              <a:t>Standard Distribution</a:t>
            </a:r>
            <a:endParaRPr lang="en-US" sz="1500" dirty="0"/>
          </a:p>
        </p:txBody>
      </p:sp>
      <p:sp>
        <p:nvSpPr>
          <p:cNvPr id="10"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Tree>
    <p:extLst>
      <p:ext uri="{BB962C8B-B14F-4D97-AF65-F5344CB8AC3E}">
        <p14:creationId xmlns="" xmlns:p14="http://schemas.microsoft.com/office/powerpoint/2010/main" val="3032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Column Encryption Functions</a:t>
            </a:r>
            <a:endParaRPr lang="en-US" sz="3100" dirty="0">
              <a:solidFill>
                <a:schemeClr val="tx1"/>
              </a:solidFill>
            </a:endParaRPr>
          </a:p>
        </p:txBody>
      </p:sp>
    </p:spTree>
    <p:extLst>
      <p:ext uri="{BB962C8B-B14F-4D97-AF65-F5344CB8AC3E}">
        <p14:creationId xmlns="" xmlns:p14="http://schemas.microsoft.com/office/powerpoint/2010/main" val="273397131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177" y="882125"/>
            <a:ext cx="10536195" cy="6740307"/>
          </a:xfrm>
          <a:prstGeom prst="rect">
            <a:avLst/>
          </a:prstGeom>
        </p:spPr>
        <p:txBody>
          <a:bodyPr wrap="square">
            <a:spAutoFit/>
          </a:bodyPr>
          <a:lstStyle/>
          <a:p>
            <a:r>
              <a:rPr lang="en-US" b="1" dirty="0"/>
              <a:t>sha1(col): </a:t>
            </a:r>
            <a:endParaRPr lang="en-US" b="1" dirty="0" smtClean="0"/>
          </a:p>
          <a:p>
            <a:pPr marL="742950" lvl="1" indent="-285750">
              <a:buFont typeface="Arial" panose="020B0604020202020204" pitchFamily="34" charset="0"/>
              <a:buChar char="•"/>
            </a:pPr>
            <a:r>
              <a:rPr lang="en-US" dirty="0" smtClean="0"/>
              <a:t>Used for Encryption.</a:t>
            </a:r>
          </a:p>
          <a:p>
            <a:pPr marL="742950" lvl="1" indent="-285750">
              <a:buFont typeface="Arial" panose="020B0604020202020204" pitchFamily="34" charset="0"/>
              <a:buChar char="•"/>
            </a:pPr>
            <a:r>
              <a:rPr lang="en-US" dirty="0" smtClean="0"/>
              <a:t>Returns </a:t>
            </a:r>
            <a:r>
              <a:rPr lang="en-US" dirty="0"/>
              <a:t>the hex string result SHA-1 Family. </a:t>
            </a:r>
            <a:endParaRPr lang="en-US" dirty="0" smtClean="0"/>
          </a:p>
          <a:p>
            <a:pPr marL="742950" lvl="1" indent="-285750">
              <a:buFont typeface="Arial" panose="020B0604020202020204" pitchFamily="34" charset="0"/>
              <a:buChar char="•"/>
            </a:pPr>
            <a:r>
              <a:rPr lang="en-US" dirty="0" smtClean="0"/>
              <a:t>Only for string columns. Convert the </a:t>
            </a:r>
            <a:r>
              <a:rPr lang="en-US" dirty="0" err="1" smtClean="0"/>
              <a:t>int</a:t>
            </a:r>
            <a:r>
              <a:rPr lang="en-US" dirty="0" smtClean="0"/>
              <a:t> column to string.</a:t>
            </a:r>
          </a:p>
          <a:p>
            <a:r>
              <a:rPr lang="en-US" dirty="0" smtClean="0"/>
              <a:t>	 </a:t>
            </a:r>
            <a:r>
              <a:rPr lang="en-US" dirty="0" err="1" smtClean="0"/>
              <a:t>df.select</a:t>
            </a:r>
            <a:r>
              <a:rPr lang="en-US" dirty="0" smtClean="0"/>
              <a:t>(df.age,sha1(</a:t>
            </a:r>
            <a:r>
              <a:rPr lang="en-US" dirty="0" err="1" smtClean="0"/>
              <a:t>df.age.cast</a:t>
            </a:r>
            <a:r>
              <a:rPr lang="en-US" dirty="0" smtClean="0"/>
              <a:t>('string'))).show(truncate=False)</a:t>
            </a:r>
          </a:p>
          <a:p>
            <a:endParaRPr lang="en-US" dirty="0"/>
          </a:p>
          <a:p>
            <a:r>
              <a:rPr lang="en-US" b="1" dirty="0"/>
              <a:t>sha2(</a:t>
            </a:r>
            <a:r>
              <a:rPr lang="en-US" b="1" dirty="0" err="1"/>
              <a:t>col,numBits</a:t>
            </a:r>
            <a:r>
              <a:rPr lang="en-US" b="1" dirty="0"/>
              <a:t>): </a:t>
            </a:r>
            <a:endParaRPr lang="en-US" b="1" dirty="0" smtClean="0"/>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smtClean="0"/>
              <a:t>Returns </a:t>
            </a:r>
            <a:r>
              <a:rPr lang="en-US" dirty="0"/>
              <a:t>the hex string result of SHA-2 family.</a:t>
            </a:r>
          </a:p>
          <a:p>
            <a:pPr marL="742950" lvl="1" indent="-285750">
              <a:buFont typeface="Arial" panose="020B0604020202020204" pitchFamily="34" charset="0"/>
              <a:buChar char="•"/>
            </a:pPr>
            <a:r>
              <a:rPr lang="en-US" dirty="0" err="1" smtClean="0"/>
              <a:t>numBits</a:t>
            </a:r>
            <a:r>
              <a:rPr lang="en-US" dirty="0" smtClean="0"/>
              <a:t> </a:t>
            </a:r>
            <a:r>
              <a:rPr lang="en-US" dirty="0"/>
              <a:t>: 0, 224, 256, 384, 512</a:t>
            </a:r>
          </a:p>
          <a:p>
            <a:r>
              <a:rPr lang="en-US" dirty="0"/>
              <a:t>                   </a:t>
            </a:r>
            <a:r>
              <a:rPr lang="en-US" dirty="0" err="1"/>
              <a:t>df.select</a:t>
            </a:r>
            <a:r>
              <a:rPr lang="en-US" dirty="0"/>
              <a:t>(df.age,sha2(</a:t>
            </a:r>
            <a:r>
              <a:rPr lang="en-US" dirty="0" err="1"/>
              <a:t>df.age.cast</a:t>
            </a:r>
            <a:r>
              <a:rPr lang="en-US" dirty="0"/>
              <a:t>('string'))).show(truncate=False</a:t>
            </a:r>
            <a:r>
              <a:rPr lang="en-US" dirty="0" smtClean="0"/>
              <a:t>)</a:t>
            </a:r>
          </a:p>
          <a:p>
            <a:endParaRPr lang="en-US" dirty="0"/>
          </a:p>
          <a:p>
            <a:r>
              <a:rPr lang="en-US" b="1" dirty="0" smtClean="0"/>
              <a:t>hash</a:t>
            </a:r>
            <a:r>
              <a:rPr lang="en-US" b="1" dirty="0"/>
              <a:t>(*cols): </a:t>
            </a:r>
            <a:endParaRPr lang="en-US" b="1" dirty="0" smtClean="0"/>
          </a:p>
          <a:p>
            <a:pPr marL="742950" lvl="1" indent="-285750">
              <a:buFont typeface="Arial" panose="020B0604020202020204" pitchFamily="34" charset="0"/>
              <a:buChar char="•"/>
            </a:pPr>
            <a:r>
              <a:rPr lang="en-US" dirty="0" smtClean="0"/>
              <a:t>Any </a:t>
            </a:r>
            <a:r>
              <a:rPr lang="en-US" dirty="0"/>
              <a:t>type of column or combination of columns</a:t>
            </a:r>
            <a:r>
              <a:rPr lang="en-US" dirty="0" smtClean="0"/>
              <a:t>.</a:t>
            </a:r>
          </a:p>
          <a:p>
            <a:pPr marL="742950" lvl="1" indent="-285750">
              <a:buFont typeface="Arial" panose="020B0604020202020204" pitchFamily="34" charset="0"/>
              <a:buChar char="•"/>
            </a:pPr>
            <a:r>
              <a:rPr lang="en-US" dirty="0" smtClean="0"/>
              <a:t>Calculates the hash code of given columns and return result as </a:t>
            </a:r>
            <a:r>
              <a:rPr lang="en-US" dirty="0" err="1" smtClean="0"/>
              <a:t>int</a:t>
            </a:r>
            <a:r>
              <a:rPr lang="en-US" dirty="0" smtClean="0"/>
              <a:t> column.</a:t>
            </a:r>
          </a:p>
          <a:p>
            <a:pPr marL="742950" lvl="1" indent="-285750">
              <a:buFont typeface="Arial" panose="020B0604020202020204" pitchFamily="34" charset="0"/>
              <a:buChar char="•"/>
            </a:pPr>
            <a:r>
              <a:rPr lang="en-US" dirty="0" smtClean="0"/>
              <a:t>May be used for Encryption.</a:t>
            </a:r>
          </a:p>
          <a:p>
            <a:pPr lvl="1"/>
            <a:r>
              <a:rPr lang="en-US" dirty="0" smtClean="0"/>
              <a:t>         </a:t>
            </a:r>
            <a:r>
              <a:rPr lang="en-US" dirty="0" err="1" smtClean="0"/>
              <a:t>df.select</a:t>
            </a:r>
            <a:r>
              <a:rPr lang="en-US" dirty="0" smtClean="0"/>
              <a:t>(</a:t>
            </a:r>
            <a:r>
              <a:rPr lang="en-US" dirty="0" err="1" smtClean="0"/>
              <a:t>df.age,hash</a:t>
            </a:r>
            <a:r>
              <a:rPr lang="en-US" dirty="0" smtClean="0"/>
              <a:t>(</a:t>
            </a:r>
            <a:r>
              <a:rPr lang="en-US" dirty="0" err="1" smtClean="0"/>
              <a:t>df.age</a:t>
            </a:r>
            <a:r>
              <a:rPr lang="en-US" dirty="0" smtClean="0"/>
              <a:t>)).show(truncate=False)</a:t>
            </a:r>
          </a:p>
          <a:p>
            <a:r>
              <a:rPr lang="en-US" b="1" dirty="0" smtClean="0"/>
              <a:t>md5(cols</a:t>
            </a:r>
            <a:r>
              <a:rPr lang="en-US" b="1" dirty="0"/>
              <a:t>): </a:t>
            </a:r>
          </a:p>
          <a:p>
            <a:pPr marL="742950" lvl="1" indent="-285750">
              <a:buFont typeface="Arial" panose="020B0604020202020204" pitchFamily="34" charset="0"/>
              <a:buChar char="•"/>
            </a:pPr>
            <a:r>
              <a:rPr lang="en-US" dirty="0" smtClean="0"/>
              <a:t>Calculates </a:t>
            </a:r>
            <a:r>
              <a:rPr lang="en-US" dirty="0"/>
              <a:t>the MD5 digest and returns the value as a 32 character hex string</a:t>
            </a:r>
            <a:r>
              <a:rPr lang="en-US" dirty="0" smtClean="0"/>
              <a:t>.</a:t>
            </a:r>
          </a:p>
          <a:p>
            <a:pPr lvl="1"/>
            <a:r>
              <a:rPr lang="en-US" dirty="0" err="1" smtClean="0"/>
              <a:t>df.select</a:t>
            </a:r>
            <a:r>
              <a:rPr lang="en-US" dirty="0" smtClean="0"/>
              <a:t>(df.age,md5(</a:t>
            </a:r>
            <a:r>
              <a:rPr lang="en-US" dirty="0" err="1" smtClean="0"/>
              <a:t>df.age</a:t>
            </a:r>
            <a:r>
              <a:rPr lang="en-US" dirty="0"/>
              <a:t>)).show(truncate=False)</a:t>
            </a:r>
          </a:p>
          <a:p>
            <a:pPr lvl="1"/>
            <a:endParaRPr lang="en-US" dirty="0"/>
          </a:p>
          <a:p>
            <a:pPr lvl="1"/>
            <a:endParaRPr lang="en-US" dirty="0"/>
          </a:p>
          <a:p>
            <a:pPr marL="742950" lvl="1"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Column Encryption Functions</a:t>
            </a:r>
            <a:endParaRPr lang="en-US" sz="4000" dirty="0"/>
          </a:p>
        </p:txBody>
      </p:sp>
    </p:spTree>
    <p:extLst>
      <p:ext uri="{BB962C8B-B14F-4D97-AF65-F5344CB8AC3E}">
        <p14:creationId xmlns="" xmlns:p14="http://schemas.microsoft.com/office/powerpoint/2010/main" val="4462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String Functions</a:t>
            </a:r>
            <a:endParaRPr lang="en-US" sz="3100" dirty="0">
              <a:solidFill>
                <a:schemeClr val="tx1"/>
              </a:solidFill>
            </a:endParaRPr>
          </a:p>
        </p:txBody>
      </p:sp>
    </p:spTree>
    <p:extLst>
      <p:ext uri="{BB962C8B-B14F-4D97-AF65-F5344CB8AC3E}">
        <p14:creationId xmlns="" xmlns:p14="http://schemas.microsoft.com/office/powerpoint/2010/main" val="2028541564"/>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9852523" cy="7294305"/>
          </a:xfrm>
          <a:prstGeom prst="rect">
            <a:avLst/>
          </a:prstGeom>
        </p:spPr>
        <p:txBody>
          <a:bodyPr wrap="square">
            <a:spAutoFit/>
          </a:bodyPr>
          <a:lstStyle/>
          <a:p>
            <a:r>
              <a:rPr lang="en-US" b="1" dirty="0" smtClean="0">
                <a:latin typeface="+mj-lt"/>
              </a:rPr>
              <a:t>split</a:t>
            </a:r>
            <a:r>
              <a:rPr lang="en-US" dirty="0" smtClean="0">
                <a:latin typeface="+mj-lt"/>
              </a:rPr>
              <a:t>(</a:t>
            </a:r>
            <a:r>
              <a:rPr lang="en-US" i="1" dirty="0" err="1" smtClean="0">
                <a:latin typeface="+mj-lt"/>
              </a:rPr>
              <a:t>str</a:t>
            </a:r>
            <a:r>
              <a:rPr lang="en-US" dirty="0">
                <a:latin typeface="+mj-lt"/>
              </a:rPr>
              <a:t>, </a:t>
            </a:r>
            <a:r>
              <a:rPr lang="en-US" i="1" dirty="0" smtClean="0">
                <a:latin typeface="+mj-lt"/>
              </a:rPr>
              <a:t>pattern</a:t>
            </a:r>
            <a:r>
              <a:rPr lang="en-US" dirty="0" smtClean="0">
                <a:latin typeface="+mj-lt"/>
              </a:rPr>
              <a:t>) </a:t>
            </a:r>
            <a:r>
              <a:rPr lang="en-US" dirty="0">
                <a:latin typeface="+mj-lt"/>
              </a:rPr>
              <a:t>: Splits </a:t>
            </a:r>
            <a:r>
              <a:rPr lang="en-US" dirty="0" err="1">
                <a:latin typeface="+mj-lt"/>
              </a:rPr>
              <a:t>str</a:t>
            </a:r>
            <a:r>
              <a:rPr lang="en-US" dirty="0">
                <a:latin typeface="+mj-lt"/>
              </a:rPr>
              <a:t> around pattern (pattern is a regular expression).</a:t>
            </a:r>
            <a:endParaRPr lang="en-US" dirty="0" smtClean="0">
              <a:latin typeface="+mj-lt"/>
            </a:endParaRPr>
          </a:p>
          <a:p>
            <a:r>
              <a:rPr lang="en-US" dirty="0" smtClean="0">
                <a:latin typeface="+mj-lt"/>
              </a:rPr>
              <a:t>   Ex-1</a:t>
            </a:r>
            <a:endParaRPr lang="en-US" dirty="0">
              <a:latin typeface="+mj-lt"/>
            </a:endParaRPr>
          </a:p>
          <a:p>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smtClean="0">
                <a:latin typeface="+mj-lt"/>
              </a:rPr>
              <a:t>(((</a:t>
            </a:r>
            <a:r>
              <a:rPr lang="en-US" dirty="0">
                <a:latin typeface="+mj-lt"/>
              </a:rPr>
              <a:t>'ab12cd23fe27kl</a:t>
            </a:r>
            <a:r>
              <a:rPr lang="en-US" dirty="0" smtClean="0">
                <a:latin typeface="+mj-lt"/>
              </a:rPr>
              <a:t>',)), ('s',))</a:t>
            </a:r>
            <a:endParaRPr lang="en-US" dirty="0">
              <a:latin typeface="+mj-lt"/>
            </a:endParaRPr>
          </a:p>
          <a:p>
            <a:r>
              <a:rPr lang="en-US" dirty="0" smtClean="0">
                <a:latin typeface="+mj-lt"/>
              </a:rPr>
              <a:t>     </a:t>
            </a:r>
            <a:r>
              <a:rPr lang="en-US" dirty="0" err="1" smtClean="0">
                <a:latin typeface="+mj-lt"/>
              </a:rPr>
              <a:t>df.select</a:t>
            </a:r>
            <a:r>
              <a:rPr lang="en-US" dirty="0" smtClean="0">
                <a:latin typeface="+mj-lt"/>
              </a:rPr>
              <a:t>(split(</a:t>
            </a:r>
            <a:r>
              <a:rPr lang="en-US" dirty="0" err="1" smtClean="0">
                <a:latin typeface="+mj-lt"/>
              </a:rPr>
              <a:t>df.s</a:t>
            </a:r>
            <a:r>
              <a:rPr lang="en-US" dirty="0" smtClean="0">
                <a:latin typeface="+mj-lt"/>
              </a:rPr>
              <a:t>,'(0-9)+')).</a:t>
            </a:r>
            <a:r>
              <a:rPr lang="en-US" dirty="0">
                <a:latin typeface="+mj-lt"/>
              </a:rPr>
              <a:t>show(truncate=False</a:t>
            </a:r>
            <a:r>
              <a:rPr lang="en-US" dirty="0" smtClean="0">
                <a:latin typeface="+mj-lt"/>
              </a:rPr>
              <a:t>)</a:t>
            </a:r>
          </a:p>
          <a:p>
            <a:r>
              <a:rPr lang="en-US" dirty="0" smtClean="0">
                <a:latin typeface="+mj-lt"/>
              </a:rPr>
              <a:t>   Ex-2</a:t>
            </a:r>
          </a:p>
          <a:p>
            <a:r>
              <a:rPr lang="en-US" dirty="0">
                <a:latin typeface="+mj-lt"/>
              </a:rPr>
              <a:t>     </a:t>
            </a:r>
            <a:r>
              <a:rPr lang="en-US" dirty="0" err="1" smtClean="0">
                <a:latin typeface="+mj-lt"/>
              </a:rPr>
              <a:t>ord.select</a:t>
            </a:r>
            <a:r>
              <a:rPr lang="en-US" dirty="0" smtClean="0">
                <a:latin typeface="+mj-lt"/>
              </a:rPr>
              <a:t>(split(</a:t>
            </a:r>
            <a:r>
              <a:rPr lang="en-US" dirty="0" err="1" smtClean="0">
                <a:latin typeface="+mj-lt"/>
              </a:rPr>
              <a:t>ord.order_date</a:t>
            </a:r>
            <a:r>
              <a:rPr lang="en-US" dirty="0" smtClean="0">
                <a:latin typeface="+mj-lt"/>
              </a:rPr>
              <a:t>,'-')).</a:t>
            </a:r>
            <a:r>
              <a:rPr lang="en-US" dirty="0">
                <a:latin typeface="+mj-lt"/>
              </a:rPr>
              <a:t>show(truncate=False</a:t>
            </a:r>
            <a:r>
              <a:rPr lang="en-US" dirty="0" smtClean="0">
                <a:latin typeface="+mj-lt"/>
              </a:rPr>
              <a:t>)</a:t>
            </a:r>
          </a:p>
          <a:p>
            <a:endParaRPr lang="en-US" b="1" dirty="0" smtClean="0">
              <a:latin typeface="+mj-lt"/>
            </a:endParaRPr>
          </a:p>
          <a:p>
            <a:r>
              <a:rPr lang="en-US" b="1" dirty="0" smtClean="0">
                <a:latin typeface="+mj-lt"/>
              </a:rPr>
              <a:t>length(col): </a:t>
            </a:r>
            <a:r>
              <a:rPr lang="en-US" dirty="0">
                <a:latin typeface="+mj-lt"/>
              </a:rPr>
              <a:t>Computes the character length of string.</a:t>
            </a:r>
          </a:p>
          <a:p>
            <a:r>
              <a:rPr lang="en-US" b="1" dirty="0">
                <a:latin typeface="+mj-lt"/>
                <a:sym typeface="Wingdings" panose="05000000000000000000" pitchFamily="2" charset="2"/>
              </a:rPr>
              <a:t>  </a:t>
            </a:r>
            <a:r>
              <a:rPr lang="en-US" b="1" dirty="0" smtClean="0">
                <a:latin typeface="+mj-lt"/>
                <a:sym typeface="Wingdings" panose="05000000000000000000" pitchFamily="2" charset="2"/>
              </a:rPr>
              <a:t>   </a:t>
            </a:r>
            <a:r>
              <a:rPr lang="en-US" dirty="0" err="1" smtClean="0">
                <a:latin typeface="+mj-lt"/>
                <a:sym typeface="Wingdings" panose="05000000000000000000" pitchFamily="2" charset="2"/>
              </a:rPr>
              <a:t>ordDF.select</a:t>
            </a:r>
            <a:r>
              <a:rPr lang="en-US" dirty="0" smtClean="0">
                <a:latin typeface="+mj-lt"/>
                <a:sym typeface="Wingdings" panose="05000000000000000000" pitchFamily="2" charset="2"/>
              </a:rPr>
              <a:t>(length(</a:t>
            </a:r>
            <a:r>
              <a:rPr lang="en-US" dirty="0" err="1" smtClean="0">
                <a:latin typeface="+mj-lt"/>
                <a:sym typeface="Wingdings" panose="05000000000000000000" pitchFamily="2" charset="2"/>
              </a:rPr>
              <a:t>ordDF.order_status</a:t>
            </a:r>
            <a:r>
              <a:rPr lang="en-US" dirty="0">
                <a:latin typeface="+mj-lt"/>
                <a:sym typeface="Wingdings" panose="05000000000000000000" pitchFamily="2" charset="2"/>
              </a:rPr>
              <a:t>)).distinct().show</a:t>
            </a:r>
            <a:r>
              <a:rPr lang="en-US" dirty="0" smtClean="0">
                <a:latin typeface="+mj-lt"/>
                <a:sym typeface="Wingdings" panose="05000000000000000000" pitchFamily="2" charset="2"/>
              </a:rPr>
              <a:t>()</a:t>
            </a:r>
          </a:p>
          <a:p>
            <a:endParaRPr lang="en-US" dirty="0">
              <a:sym typeface="Wingdings" panose="05000000000000000000" pitchFamily="2" charset="2"/>
            </a:endParaRPr>
          </a:p>
          <a:p>
            <a:r>
              <a:rPr lang="en-US" b="1" dirty="0" smtClean="0">
                <a:latin typeface="+mj-lt"/>
              </a:rPr>
              <a:t>lower(col), upper(col), </a:t>
            </a:r>
            <a:r>
              <a:rPr lang="en-US" b="1" dirty="0" err="1" smtClean="0">
                <a:latin typeface="+mj-lt"/>
              </a:rPr>
              <a:t>initcap</a:t>
            </a:r>
            <a:r>
              <a:rPr lang="en-US" b="1" dirty="0" smtClean="0">
                <a:latin typeface="+mj-lt"/>
              </a:rPr>
              <a:t>(col):</a:t>
            </a:r>
          </a:p>
          <a:p>
            <a:endParaRPr lang="en-US" b="1" dirty="0" smtClean="0">
              <a:latin typeface="+mj-lt"/>
            </a:endParaRPr>
          </a:p>
          <a:p>
            <a:r>
              <a:rPr lang="en-US" b="1" dirty="0" err="1" smtClean="0">
                <a:latin typeface="+mj-lt"/>
              </a:rPr>
              <a:t>ltrim</a:t>
            </a:r>
            <a:r>
              <a:rPr lang="en-US" b="1" dirty="0" smtClean="0">
                <a:latin typeface="+mj-lt"/>
              </a:rPr>
              <a:t>(col),</a:t>
            </a:r>
            <a:r>
              <a:rPr lang="en-US" b="1" dirty="0" err="1" smtClean="0">
                <a:latin typeface="+mj-lt"/>
              </a:rPr>
              <a:t>rtrim</a:t>
            </a:r>
            <a:r>
              <a:rPr lang="en-US" b="1" dirty="0" smtClean="0">
                <a:latin typeface="+mj-lt"/>
              </a:rPr>
              <a:t>(col),trim(col): </a:t>
            </a:r>
          </a:p>
          <a:p>
            <a:endParaRPr lang="en-US" b="1" dirty="0" smtClean="0">
              <a:latin typeface="+mj-lt"/>
            </a:endParaRPr>
          </a:p>
          <a:p>
            <a:r>
              <a:rPr lang="en-US" b="1" dirty="0" err="1" smtClean="0">
                <a:latin typeface="+mj-lt"/>
              </a:rPr>
              <a:t>lpad</a:t>
            </a:r>
            <a:r>
              <a:rPr lang="en-US" b="1" dirty="0" smtClean="0">
                <a:latin typeface="+mj-lt"/>
              </a:rPr>
              <a:t>(</a:t>
            </a:r>
            <a:r>
              <a:rPr lang="en-US" b="1" dirty="0" err="1" smtClean="0">
                <a:latin typeface="+mj-lt"/>
              </a:rPr>
              <a:t>col,len,pad</a:t>
            </a:r>
            <a:r>
              <a:rPr lang="en-US" b="1" dirty="0" smtClean="0">
                <a:latin typeface="+mj-lt"/>
              </a:rPr>
              <a:t>), </a:t>
            </a:r>
            <a:r>
              <a:rPr lang="en-US" b="1" dirty="0" err="1" smtClean="0">
                <a:latin typeface="+mj-lt"/>
              </a:rPr>
              <a:t>rpad</a:t>
            </a:r>
            <a:r>
              <a:rPr lang="en-US" b="1" dirty="0" smtClean="0">
                <a:latin typeface="+mj-lt"/>
              </a:rPr>
              <a:t>(</a:t>
            </a:r>
            <a:r>
              <a:rPr lang="en-US" b="1" dirty="0" err="1" smtClean="0">
                <a:latin typeface="+mj-lt"/>
              </a:rPr>
              <a:t>col,len,pad</a:t>
            </a:r>
            <a:r>
              <a:rPr lang="en-US" b="1" dirty="0">
                <a:latin typeface="+mj-lt"/>
              </a:rPr>
              <a:t>): </a:t>
            </a:r>
            <a:r>
              <a:rPr lang="en-US" dirty="0" smtClean="0">
                <a:latin typeface="+mj-lt"/>
              </a:rPr>
              <a:t>Pad </a:t>
            </a:r>
            <a:r>
              <a:rPr lang="en-US" dirty="0">
                <a:latin typeface="+mj-lt"/>
              </a:rPr>
              <a:t>the string column to width `</a:t>
            </a:r>
            <a:r>
              <a:rPr lang="en-US" dirty="0" err="1">
                <a:latin typeface="+mj-lt"/>
              </a:rPr>
              <a:t>len</a:t>
            </a:r>
            <a:r>
              <a:rPr lang="en-US" dirty="0">
                <a:latin typeface="+mj-lt"/>
              </a:rPr>
              <a:t>` with `pad</a:t>
            </a:r>
            <a:r>
              <a:rPr lang="en-US" dirty="0" smtClean="0">
                <a:latin typeface="+mj-lt"/>
              </a:rPr>
              <a:t>`.</a:t>
            </a:r>
          </a:p>
          <a:p>
            <a:endParaRPr lang="en-US" dirty="0" smtClean="0">
              <a:latin typeface="+mj-lt"/>
            </a:endParaRPr>
          </a:p>
          <a:p>
            <a:r>
              <a:rPr lang="en-US" b="1" dirty="0" smtClean="0">
                <a:latin typeface="+mj-lt"/>
              </a:rPr>
              <a:t>reverse(col): </a:t>
            </a:r>
            <a:r>
              <a:rPr lang="en-US" dirty="0" smtClean="0">
                <a:latin typeface="+mj-lt"/>
              </a:rPr>
              <a:t>Returns </a:t>
            </a:r>
            <a:r>
              <a:rPr lang="en-US" dirty="0">
                <a:latin typeface="+mj-lt"/>
              </a:rPr>
              <a:t>a reversed </a:t>
            </a:r>
            <a:r>
              <a:rPr lang="en-US" dirty="0" smtClean="0">
                <a:latin typeface="+mj-lt"/>
              </a:rPr>
              <a:t>string.</a:t>
            </a:r>
          </a:p>
          <a:p>
            <a:endParaRPr lang="en-US" dirty="0" smtClean="0">
              <a:latin typeface="+mj-lt"/>
            </a:endParaRPr>
          </a:p>
          <a:p>
            <a:r>
              <a:rPr lang="en-US" b="1" dirty="0" smtClean="0">
                <a:latin typeface="+mj-lt"/>
              </a:rPr>
              <a:t>repeat(col, n): </a:t>
            </a:r>
            <a:r>
              <a:rPr lang="en-US" dirty="0">
                <a:latin typeface="+mj-lt"/>
              </a:rPr>
              <a:t>Repeats a string column n </a:t>
            </a:r>
            <a:r>
              <a:rPr lang="en-US" dirty="0" smtClean="0">
                <a:latin typeface="+mj-lt"/>
              </a:rPr>
              <a:t>times.</a:t>
            </a:r>
          </a:p>
          <a:p>
            <a:endParaRPr lang="en-US" dirty="0">
              <a:latin typeface="+mj-lt"/>
            </a:endParaRPr>
          </a:p>
          <a:p>
            <a:r>
              <a:rPr lang="en-US" b="1" dirty="0">
                <a:latin typeface="+mj-lt"/>
              </a:rPr>
              <a:t>hex(col): </a:t>
            </a:r>
            <a:r>
              <a:rPr lang="en-US" dirty="0">
                <a:latin typeface="+mj-lt"/>
              </a:rPr>
              <a:t>Computes hex value of the given column.</a:t>
            </a:r>
          </a:p>
          <a:p>
            <a:endParaRPr lang="en-US" dirty="0">
              <a:latin typeface="+mj-lt"/>
            </a:endParaRPr>
          </a:p>
          <a:p>
            <a:endParaRPr lang="en-US" b="1" dirty="0"/>
          </a:p>
          <a:p>
            <a:endParaRPr lang="en-US" b="1" dirty="0"/>
          </a:p>
          <a:p>
            <a:endParaRPr lang="en-US" dirty="0">
              <a:sym typeface="Wingdings" panose="05000000000000000000" pitchFamily="2" charset="2"/>
            </a:endParaRP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Tree>
    <p:extLst>
      <p:ext uri="{BB962C8B-B14F-4D97-AF65-F5344CB8AC3E}">
        <p14:creationId xmlns="" xmlns:p14="http://schemas.microsoft.com/office/powerpoint/2010/main" val="38104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a:t>
            </a:r>
            <a:r>
              <a:rPr lang="en-US" b="1" dirty="0" smtClean="0"/>
              <a:t>driver-memory : </a:t>
            </a:r>
            <a:r>
              <a:rPr lang="en-US" dirty="0" smtClean="0"/>
              <a:t>Amount of memory to allocate for a driver (Default</a:t>
            </a:r>
            <a:r>
              <a:rPr lang="en-US" dirty="0"/>
              <a:t>: 1024M</a:t>
            </a:r>
            <a:r>
              <a:rPr lang="en-US" dirty="0" smtClean="0"/>
              <a:t>).</a:t>
            </a:r>
          </a:p>
          <a:p>
            <a:endParaRPr lang="en-US" dirty="0"/>
          </a:p>
          <a:p>
            <a:r>
              <a:rPr lang="en-US" b="1" dirty="0" smtClean="0"/>
              <a:t>--executor-memory : </a:t>
            </a:r>
            <a:r>
              <a:rPr lang="en-US" dirty="0" smtClean="0"/>
              <a:t>Amount of memory to use for the executor process.</a:t>
            </a:r>
          </a:p>
          <a:p>
            <a:endParaRPr lang="en-US" dirty="0"/>
          </a:p>
          <a:p>
            <a:r>
              <a:rPr lang="en-US" b="1" dirty="0" smtClean="0"/>
              <a:t>--executor cores : </a:t>
            </a:r>
            <a:r>
              <a:rPr lang="en-US" dirty="0"/>
              <a:t>Number of CPU cores to use for the executor process.</a:t>
            </a:r>
            <a:endParaRPr lang="en-US" b="1"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1380588350"/>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8" y="712552"/>
            <a:ext cx="10763003" cy="5632311"/>
          </a:xfrm>
          <a:prstGeom prst="rect">
            <a:avLst/>
          </a:prstGeom>
        </p:spPr>
        <p:txBody>
          <a:bodyPr wrap="square">
            <a:spAutoFit/>
          </a:bodyPr>
          <a:lstStyle/>
          <a:p>
            <a:r>
              <a:rPr lang="en-US" b="1" dirty="0" err="1" smtClean="0">
                <a:latin typeface="+mj-lt"/>
              </a:rPr>
              <a:t>concat</a:t>
            </a:r>
            <a:r>
              <a:rPr lang="en-US" b="1" dirty="0" smtClean="0">
                <a:latin typeface="+mj-lt"/>
              </a:rPr>
              <a:t>(</a:t>
            </a:r>
            <a:r>
              <a:rPr lang="en-US" dirty="0" smtClean="0">
                <a:latin typeface="+mj-lt"/>
              </a:rPr>
              <a:t>*cols</a:t>
            </a:r>
            <a:r>
              <a:rPr lang="en-US" b="1" dirty="0" smtClean="0">
                <a:latin typeface="+mj-lt"/>
              </a:rPr>
              <a:t>): </a:t>
            </a:r>
            <a:r>
              <a:rPr lang="en-US" dirty="0">
                <a:latin typeface="+mj-lt"/>
              </a:rPr>
              <a:t>Concatenates multiple input columns together into a single column</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err="1">
                <a:latin typeface="+mj-lt"/>
              </a:rPr>
              <a:t>concat_ws</a:t>
            </a:r>
            <a:r>
              <a:rPr lang="en-US" b="1" dirty="0">
                <a:latin typeface="+mj-lt"/>
              </a:rPr>
              <a:t>(</a:t>
            </a:r>
            <a:r>
              <a:rPr lang="en-US" dirty="0" err="1">
                <a:latin typeface="+mj-lt"/>
              </a:rPr>
              <a:t>sep</a:t>
            </a:r>
            <a:r>
              <a:rPr lang="en-US" dirty="0">
                <a:latin typeface="+mj-lt"/>
              </a:rPr>
              <a:t>, *cols</a:t>
            </a:r>
            <a:r>
              <a:rPr lang="en-US" b="1" dirty="0">
                <a:latin typeface="+mj-lt"/>
              </a:rPr>
              <a:t>): </a:t>
            </a:r>
            <a:r>
              <a:rPr lang="en-US" dirty="0">
                <a:latin typeface="+mj-lt"/>
              </a:rPr>
              <a:t>Concatenates multiple input string columns together into a single string column, using the given </a:t>
            </a:r>
            <a:r>
              <a:rPr lang="en-US" dirty="0" smtClean="0">
                <a:latin typeface="+mj-lt"/>
              </a:rPr>
              <a:t>separator.</a:t>
            </a:r>
            <a:endParaRPr lang="en-US" dirty="0">
              <a:latin typeface="+mj-lt"/>
            </a:endParaRPr>
          </a:p>
          <a:p>
            <a:r>
              <a:rPr lang="en-US" dirty="0">
                <a:latin typeface="+mj-lt"/>
              </a:rPr>
              <a:t>  	</a:t>
            </a:r>
            <a:r>
              <a:rPr lang="en-US" dirty="0" err="1" smtClean="0">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concat_ws</a:t>
            </a:r>
            <a:r>
              <a:rPr lang="en-US" dirty="0">
                <a:latin typeface="+mj-lt"/>
              </a:rPr>
              <a:t>('-',</a:t>
            </a:r>
            <a:r>
              <a:rPr lang="en-US" dirty="0" err="1">
                <a:latin typeface="+mj-lt"/>
              </a:rPr>
              <a:t>ord.order_id,ord.order_status</a:t>
            </a:r>
            <a:r>
              <a:rPr lang="en-US" dirty="0">
                <a:latin typeface="+mj-lt"/>
              </a:rPr>
              <a:t>)).show</a:t>
            </a:r>
            <a:r>
              <a:rPr lang="en-US" dirty="0" smtClean="0">
                <a:latin typeface="+mj-lt"/>
              </a:rPr>
              <a:t>()</a:t>
            </a:r>
          </a:p>
          <a:p>
            <a:endParaRPr lang="en-US" dirty="0">
              <a:latin typeface="+mj-lt"/>
            </a:endParaRPr>
          </a:p>
          <a:p>
            <a:r>
              <a:rPr lang="en-US" b="1" dirty="0">
                <a:latin typeface="+mj-lt"/>
              </a:rPr>
              <a:t>substring(</a:t>
            </a:r>
            <a:r>
              <a:rPr lang="en-US" b="1" dirty="0" err="1">
                <a:latin typeface="+mj-lt"/>
              </a:rPr>
              <a:t>str</a:t>
            </a:r>
            <a:r>
              <a:rPr lang="en-US" b="1" dirty="0">
                <a:latin typeface="+mj-lt"/>
              </a:rPr>
              <a:t>, </a:t>
            </a:r>
            <a:r>
              <a:rPr lang="en-US" b="1" dirty="0" err="1">
                <a:latin typeface="+mj-lt"/>
              </a:rPr>
              <a:t>pos</a:t>
            </a:r>
            <a:r>
              <a:rPr lang="en-US" b="1" dirty="0">
                <a:latin typeface="+mj-lt"/>
              </a:rPr>
              <a:t>, </a:t>
            </a:r>
            <a:r>
              <a:rPr lang="en-US" b="1" dirty="0" err="1">
                <a:latin typeface="+mj-lt"/>
              </a:rPr>
              <a:t>len</a:t>
            </a:r>
            <a:r>
              <a:rPr lang="en-US" b="1" dirty="0">
                <a:latin typeface="+mj-lt"/>
              </a:rPr>
              <a:t>): </a:t>
            </a:r>
            <a:r>
              <a:rPr lang="en-US" dirty="0">
                <a:latin typeface="+mj-lt"/>
              </a:rPr>
              <a:t>Substring starts at `</a:t>
            </a:r>
            <a:r>
              <a:rPr lang="en-US" dirty="0" err="1">
                <a:latin typeface="+mj-lt"/>
              </a:rPr>
              <a:t>pos`</a:t>
            </a:r>
            <a:r>
              <a:rPr lang="en-US" dirty="0">
                <a:latin typeface="+mj-lt"/>
              </a:rPr>
              <a:t> and is of length `</a:t>
            </a:r>
            <a:r>
              <a:rPr lang="en-US" dirty="0" err="1">
                <a:latin typeface="+mj-lt"/>
              </a:rPr>
              <a:t>len</a:t>
            </a:r>
            <a:r>
              <a:rPr lang="en-US" dirty="0">
                <a:latin typeface="+mj-lt"/>
              </a:rPr>
              <a:t>` when </a:t>
            </a:r>
            <a:r>
              <a:rPr lang="en-US" dirty="0" err="1">
                <a:latin typeface="+mj-lt"/>
              </a:rPr>
              <a:t>str</a:t>
            </a:r>
            <a:r>
              <a:rPr lang="en-US" dirty="0">
                <a:latin typeface="+mj-lt"/>
              </a:rPr>
              <a:t> is String </a:t>
            </a:r>
            <a:r>
              <a:rPr lang="en-US" dirty="0" smtClean="0">
                <a:latin typeface="+mj-lt"/>
              </a:rPr>
              <a:t>type.</a:t>
            </a:r>
          </a:p>
          <a:p>
            <a:r>
              <a:rPr lang="en-US" dirty="0">
                <a:latin typeface="+mj-lt"/>
              </a:rPr>
              <a:t>                 </a:t>
            </a:r>
            <a:r>
              <a:rPr lang="en-US" dirty="0" err="1">
                <a:latin typeface="+mj-lt"/>
              </a:rPr>
              <a:t>ord.withColumn</a:t>
            </a:r>
            <a:r>
              <a:rPr lang="en-US" dirty="0">
                <a:latin typeface="+mj-lt"/>
              </a:rPr>
              <a:t>('</a:t>
            </a:r>
            <a:r>
              <a:rPr lang="en-US" dirty="0" err="1">
                <a:latin typeface="+mj-lt"/>
              </a:rPr>
              <a:t>orderYear</a:t>
            </a:r>
            <a:r>
              <a:rPr lang="en-US" dirty="0">
                <a:latin typeface="+mj-lt"/>
              </a:rPr>
              <a:t>',substring(ord.order_date,1,4)).show()</a:t>
            </a:r>
            <a:endParaRPr lang="en-US" dirty="0" smtClean="0">
              <a:latin typeface="+mj-lt"/>
            </a:endParaRPr>
          </a:p>
          <a:p>
            <a:endParaRPr lang="en-US" b="1" dirty="0">
              <a:latin typeface="+mj-lt"/>
            </a:endParaRPr>
          </a:p>
          <a:p>
            <a:pPr algn="just"/>
            <a:r>
              <a:rPr lang="en-US" b="1" dirty="0" err="1">
                <a:latin typeface="+mj-lt"/>
              </a:rPr>
              <a:t>substring_index</a:t>
            </a:r>
            <a:r>
              <a:rPr lang="en-US" b="1" dirty="0">
                <a:latin typeface="+mj-lt"/>
              </a:rPr>
              <a:t>(</a:t>
            </a:r>
            <a:r>
              <a:rPr lang="en-US" b="1" dirty="0" err="1">
                <a:latin typeface="+mj-lt"/>
              </a:rPr>
              <a:t>str</a:t>
            </a:r>
            <a:r>
              <a:rPr lang="en-US" b="1" dirty="0">
                <a:latin typeface="+mj-lt"/>
              </a:rPr>
              <a:t>, </a:t>
            </a:r>
            <a:r>
              <a:rPr lang="en-US" b="1" dirty="0" err="1">
                <a:latin typeface="+mj-lt"/>
              </a:rPr>
              <a:t>delim</a:t>
            </a:r>
            <a:r>
              <a:rPr lang="en-US" b="1" dirty="0">
                <a:latin typeface="+mj-lt"/>
              </a:rPr>
              <a:t>, count):</a:t>
            </a:r>
            <a:r>
              <a:rPr lang="en-US" dirty="0">
                <a:latin typeface="+mj-lt"/>
              </a:rPr>
              <a:t>Returns the substring from string </a:t>
            </a:r>
            <a:r>
              <a:rPr lang="en-US" dirty="0" err="1">
                <a:latin typeface="+mj-lt"/>
              </a:rPr>
              <a:t>str</a:t>
            </a:r>
            <a:r>
              <a:rPr lang="en-US" dirty="0">
                <a:latin typeface="+mj-lt"/>
              </a:rPr>
              <a:t> before count occurrences of the delimiter </a:t>
            </a:r>
            <a:r>
              <a:rPr lang="en-US" dirty="0" err="1" smtClean="0">
                <a:latin typeface="+mj-lt"/>
              </a:rPr>
              <a:t>delim</a:t>
            </a:r>
            <a:r>
              <a:rPr lang="en-US" dirty="0" smtClean="0">
                <a:latin typeface="+mj-lt"/>
              </a:rPr>
              <a:t>. If </a:t>
            </a:r>
            <a:r>
              <a:rPr lang="en-US" dirty="0">
                <a:latin typeface="+mj-lt"/>
              </a:rPr>
              <a:t>count is positive, everything the left of the final delimiter (counting from left) </a:t>
            </a:r>
            <a:r>
              <a:rPr lang="en-US" dirty="0" smtClean="0">
                <a:latin typeface="+mj-lt"/>
              </a:rPr>
              <a:t>is  </a:t>
            </a:r>
            <a:r>
              <a:rPr lang="en-US" dirty="0">
                <a:latin typeface="+mj-lt"/>
              </a:rPr>
              <a:t>returned. If count is negative, every to the right of the final delimiter (counting from </a:t>
            </a:r>
            <a:r>
              <a:rPr lang="en-US" dirty="0" smtClean="0">
                <a:latin typeface="+mj-lt"/>
              </a:rPr>
              <a:t>the </a:t>
            </a:r>
            <a:r>
              <a:rPr lang="en-US" dirty="0">
                <a:latin typeface="+mj-lt"/>
              </a:rPr>
              <a:t>right) is returned. </a:t>
            </a:r>
            <a:r>
              <a:rPr lang="en-US" dirty="0" err="1">
                <a:latin typeface="+mj-lt"/>
              </a:rPr>
              <a:t>substring_index</a:t>
            </a:r>
            <a:r>
              <a:rPr lang="en-US" dirty="0">
                <a:latin typeface="+mj-lt"/>
              </a:rPr>
              <a:t> performs a case-sensitive match when searching for </a:t>
            </a:r>
            <a:r>
              <a:rPr lang="en-US" dirty="0" err="1">
                <a:latin typeface="+mj-lt"/>
              </a:rPr>
              <a:t>delim</a:t>
            </a:r>
            <a:r>
              <a:rPr lang="en-US" dirty="0">
                <a:latin typeface="+mj-lt"/>
              </a:rPr>
              <a:t>.</a:t>
            </a:r>
          </a:p>
          <a:p>
            <a:r>
              <a:rPr lang="en-US" dirty="0" smtClean="0">
                <a:latin typeface="+mj-lt"/>
              </a:rPr>
              <a:t>                  </a:t>
            </a:r>
            <a:r>
              <a:rPr lang="en-US" dirty="0" err="1" smtClean="0">
                <a:latin typeface="+mj-lt"/>
              </a:rPr>
              <a:t>ord.withColumn</a:t>
            </a:r>
            <a:r>
              <a:rPr lang="en-US" dirty="0">
                <a:latin typeface="+mj-lt"/>
              </a:rPr>
              <a:t>('sub',</a:t>
            </a:r>
            <a:r>
              <a:rPr lang="en-US" dirty="0" err="1">
                <a:latin typeface="+mj-lt"/>
              </a:rPr>
              <a:t>substring_index</a:t>
            </a:r>
            <a:r>
              <a:rPr lang="en-US" dirty="0">
                <a:latin typeface="+mj-lt"/>
              </a:rPr>
              <a:t>(ord.order_date,'-',1)).show</a:t>
            </a:r>
            <a:r>
              <a:rPr lang="en-US" dirty="0" smtClean="0">
                <a:latin typeface="+mj-lt"/>
              </a:rPr>
              <a:t>()</a:t>
            </a:r>
          </a:p>
          <a:p>
            <a:endParaRPr lang="en-US" dirty="0">
              <a:latin typeface="+mj-lt"/>
            </a:endParaRPr>
          </a:p>
          <a:p>
            <a:r>
              <a:rPr lang="en-US" b="1" dirty="0" err="1" smtClean="0">
                <a:latin typeface="+mj-lt"/>
              </a:rPr>
              <a:t>instr</a:t>
            </a:r>
            <a:r>
              <a:rPr lang="en-US" b="1" dirty="0" smtClean="0">
                <a:latin typeface="+mj-lt"/>
              </a:rPr>
              <a:t>(</a:t>
            </a:r>
            <a:r>
              <a:rPr lang="en-US" b="1" dirty="0" err="1" smtClean="0">
                <a:latin typeface="+mj-lt"/>
              </a:rPr>
              <a:t>str</a:t>
            </a:r>
            <a:r>
              <a:rPr lang="en-US" b="1" dirty="0" smtClean="0">
                <a:latin typeface="+mj-lt"/>
              </a:rPr>
              <a:t>, </a:t>
            </a:r>
            <a:r>
              <a:rPr lang="en-US" b="1" dirty="0" err="1" smtClean="0">
                <a:latin typeface="+mj-lt"/>
              </a:rPr>
              <a:t>substr</a:t>
            </a:r>
            <a:r>
              <a:rPr lang="en-US" b="1" dirty="0" smtClean="0">
                <a:latin typeface="+mj-lt"/>
              </a:rPr>
              <a:t>):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column in the given string.</a:t>
            </a:r>
          </a:p>
          <a:p>
            <a:r>
              <a:rPr lang="en-US" dirty="0">
                <a:latin typeface="+mj-lt"/>
              </a:rPr>
              <a:t>    Returns null if either of the arguments are null</a:t>
            </a:r>
            <a:r>
              <a:rPr lang="en-US" dirty="0" smtClean="0">
                <a:latin typeface="+mj-lt"/>
              </a:rPr>
              <a:t>.</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a:t>
            </a:r>
            <a:r>
              <a:rPr lang="en-US" dirty="0" err="1">
                <a:latin typeface="+mj-lt"/>
              </a:rPr>
              <a:t>instr</a:t>
            </a:r>
            <a:r>
              <a:rPr lang="en-US" dirty="0">
                <a:latin typeface="+mj-lt"/>
              </a:rPr>
              <a:t>(</a:t>
            </a:r>
            <a:r>
              <a:rPr lang="en-US" dirty="0" err="1">
                <a:latin typeface="+mj-lt"/>
              </a:rPr>
              <a:t>ord.order_status,'LO</a:t>
            </a:r>
            <a:r>
              <a:rPr lang="en-US" dirty="0">
                <a:latin typeface="+mj-lt"/>
              </a:rPr>
              <a:t>')).show()</a:t>
            </a:r>
          </a:p>
          <a:p>
            <a:endParaRPr lang="en-US"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Tree>
    <p:extLst>
      <p:ext uri="{BB962C8B-B14F-4D97-AF65-F5344CB8AC3E}">
        <p14:creationId xmlns="" xmlns:p14="http://schemas.microsoft.com/office/powerpoint/2010/main" val="346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48" y="720791"/>
            <a:ext cx="10763003" cy="2031325"/>
          </a:xfrm>
          <a:prstGeom prst="rect">
            <a:avLst/>
          </a:prstGeom>
        </p:spPr>
        <p:txBody>
          <a:bodyPr wrap="square">
            <a:spAutoFit/>
          </a:bodyPr>
          <a:lstStyle/>
          <a:p>
            <a:r>
              <a:rPr lang="en-US" b="1" dirty="0">
                <a:latin typeface="+mj-lt"/>
              </a:rPr>
              <a:t>locate</a:t>
            </a:r>
            <a:r>
              <a:rPr lang="en-US" dirty="0">
                <a:latin typeface="+mj-lt"/>
              </a:rPr>
              <a:t>(</a:t>
            </a:r>
            <a:r>
              <a:rPr lang="en-US" dirty="0" err="1">
                <a:latin typeface="+mj-lt"/>
              </a:rPr>
              <a:t>substr</a:t>
            </a:r>
            <a:r>
              <a:rPr lang="en-US" dirty="0">
                <a:latin typeface="+mj-lt"/>
              </a:rPr>
              <a:t>, </a:t>
            </a:r>
            <a:r>
              <a:rPr lang="en-US" dirty="0" err="1">
                <a:latin typeface="+mj-lt"/>
              </a:rPr>
              <a:t>str</a:t>
            </a:r>
            <a:r>
              <a:rPr lang="en-US" dirty="0">
                <a:latin typeface="+mj-lt"/>
              </a:rPr>
              <a:t>, </a:t>
            </a:r>
            <a:r>
              <a:rPr lang="en-US" dirty="0" err="1">
                <a:latin typeface="+mj-lt"/>
              </a:rPr>
              <a:t>pos</a:t>
            </a:r>
            <a:r>
              <a:rPr lang="en-US" dirty="0">
                <a:latin typeface="+mj-lt"/>
              </a:rPr>
              <a:t>=1): </a:t>
            </a:r>
            <a:r>
              <a:rPr lang="en-US" dirty="0" smtClean="0">
                <a:latin typeface="+mj-lt"/>
              </a:rPr>
              <a:t>Locate </a:t>
            </a:r>
            <a:r>
              <a:rPr lang="en-US" dirty="0">
                <a:latin typeface="+mj-lt"/>
              </a:rPr>
              <a:t>the position of the first occurrence of </a:t>
            </a:r>
            <a:r>
              <a:rPr lang="en-US" dirty="0" err="1">
                <a:latin typeface="+mj-lt"/>
              </a:rPr>
              <a:t>substr</a:t>
            </a:r>
            <a:r>
              <a:rPr lang="en-US" dirty="0">
                <a:latin typeface="+mj-lt"/>
              </a:rPr>
              <a:t> in a string column, after position </a:t>
            </a:r>
            <a:r>
              <a:rPr lang="en-US" dirty="0" smtClean="0">
                <a:latin typeface="+mj-lt"/>
              </a:rPr>
              <a:t>pos. The </a:t>
            </a:r>
            <a:r>
              <a:rPr lang="en-US" dirty="0">
                <a:latin typeface="+mj-lt"/>
              </a:rPr>
              <a:t>position is not zero based, but 1 based index. Returns 0 if </a:t>
            </a:r>
            <a:r>
              <a:rPr lang="en-US" dirty="0" err="1" smtClean="0">
                <a:latin typeface="+mj-lt"/>
              </a:rPr>
              <a:t>substr</a:t>
            </a:r>
            <a:r>
              <a:rPr lang="en-US" dirty="0" smtClean="0">
                <a:latin typeface="+mj-lt"/>
              </a:rPr>
              <a:t>  </a:t>
            </a:r>
            <a:r>
              <a:rPr lang="en-US" dirty="0">
                <a:latin typeface="+mj-lt"/>
              </a:rPr>
              <a:t>could not be found in str.</a:t>
            </a:r>
          </a:p>
          <a:p>
            <a:r>
              <a:rPr lang="en-US" dirty="0" smtClean="0">
                <a:latin typeface="+mj-lt"/>
              </a:rPr>
              <a:t>      </a:t>
            </a:r>
            <a:r>
              <a:rPr lang="en-US" dirty="0" err="1" smtClean="0">
                <a:latin typeface="+mj-lt"/>
              </a:rPr>
              <a:t>ord.withColumn</a:t>
            </a:r>
            <a:r>
              <a:rPr lang="en-US" dirty="0">
                <a:latin typeface="+mj-lt"/>
              </a:rPr>
              <a:t>('</a:t>
            </a:r>
            <a:r>
              <a:rPr lang="en-US" dirty="0" err="1">
                <a:latin typeface="+mj-lt"/>
              </a:rPr>
              <a:t>instr</a:t>
            </a:r>
            <a:r>
              <a:rPr lang="en-US" dirty="0">
                <a:latin typeface="+mj-lt"/>
              </a:rPr>
              <a:t>',locate('00',ord.order_date,2)).show</a:t>
            </a:r>
            <a:r>
              <a:rPr lang="en-US" dirty="0" smtClean="0">
                <a:latin typeface="+mj-lt"/>
              </a:rPr>
              <a:t>()</a:t>
            </a:r>
          </a:p>
          <a:p>
            <a:endParaRPr lang="en-US" dirty="0">
              <a:latin typeface="+mj-lt"/>
            </a:endParaRPr>
          </a:p>
          <a:p>
            <a:r>
              <a:rPr lang="en-US" b="1" dirty="0" smtClean="0">
                <a:latin typeface="+mj-lt"/>
              </a:rPr>
              <a:t>translate</a:t>
            </a:r>
            <a:r>
              <a:rPr lang="en-US" dirty="0" smtClean="0">
                <a:latin typeface="+mj-lt"/>
              </a:rPr>
              <a:t>(</a:t>
            </a:r>
            <a:r>
              <a:rPr lang="en-US" dirty="0" err="1" smtClean="0">
                <a:latin typeface="+mj-lt"/>
              </a:rPr>
              <a:t>srcCol</a:t>
            </a:r>
            <a:r>
              <a:rPr lang="en-US" dirty="0">
                <a:latin typeface="+mj-lt"/>
              </a:rPr>
              <a:t>, matching, replace): </a:t>
            </a:r>
            <a:r>
              <a:rPr lang="en-US" dirty="0" smtClean="0">
                <a:latin typeface="+mj-lt"/>
              </a:rPr>
              <a:t>Translate </a:t>
            </a:r>
            <a:r>
              <a:rPr lang="en-US" dirty="0">
                <a:latin typeface="+mj-lt"/>
              </a:rPr>
              <a:t>any character in the `</a:t>
            </a:r>
            <a:r>
              <a:rPr lang="en-US" dirty="0" err="1">
                <a:latin typeface="+mj-lt"/>
              </a:rPr>
              <a:t>srcCol</a:t>
            </a:r>
            <a:r>
              <a:rPr lang="en-US" dirty="0">
                <a:latin typeface="+mj-lt"/>
              </a:rPr>
              <a:t>` by a character in `matching`.</a:t>
            </a:r>
          </a:p>
          <a:p>
            <a:r>
              <a:rPr lang="en-US" dirty="0">
                <a:latin typeface="+mj-lt"/>
              </a:rPr>
              <a:t>      </a:t>
            </a:r>
            <a:r>
              <a:rPr lang="en-US" dirty="0" err="1" smtClean="0">
                <a:latin typeface="+mj-lt"/>
              </a:rPr>
              <a:t>df</a:t>
            </a:r>
            <a:r>
              <a:rPr lang="en-US" dirty="0" smtClean="0">
                <a:latin typeface="+mj-lt"/>
              </a:rPr>
              <a:t> = </a:t>
            </a:r>
            <a:r>
              <a:rPr lang="en-US" dirty="0" err="1" smtClean="0">
                <a:latin typeface="+mj-lt"/>
              </a:rPr>
              <a:t>spark.createDataFrame</a:t>
            </a:r>
            <a:r>
              <a:rPr lang="en-US" dirty="0" smtClean="0">
                <a:latin typeface="+mj-lt"/>
              </a:rPr>
              <a:t>(((</a:t>
            </a:r>
            <a:r>
              <a:rPr lang="en-US" dirty="0">
                <a:latin typeface="+mj-lt"/>
              </a:rPr>
              <a:t>'translate</a:t>
            </a:r>
            <a:r>
              <a:rPr lang="en-US" dirty="0" smtClean="0">
                <a:latin typeface="+mj-lt"/>
              </a:rPr>
              <a:t>',)), ('col'))</a:t>
            </a:r>
          </a:p>
          <a:p>
            <a:r>
              <a:rPr lang="en-US" dirty="0">
                <a:latin typeface="+mj-lt"/>
              </a:rPr>
              <a:t> </a:t>
            </a:r>
            <a:r>
              <a:rPr lang="en-US" dirty="0" smtClean="0">
                <a:latin typeface="+mj-lt"/>
              </a:rPr>
              <a:t>     </a:t>
            </a:r>
            <a:r>
              <a:rPr lang="en-US" dirty="0" err="1" smtClean="0">
                <a:latin typeface="+mj-lt"/>
              </a:rPr>
              <a:t>df.select</a:t>
            </a:r>
            <a:r>
              <a:rPr lang="en-US" dirty="0" smtClean="0">
                <a:latin typeface="+mj-lt"/>
              </a:rPr>
              <a:t>(translate(</a:t>
            </a:r>
            <a:r>
              <a:rPr lang="en-US" dirty="0" err="1" smtClean="0">
                <a:latin typeface="+mj-lt"/>
              </a:rPr>
              <a:t>df.col</a:t>
            </a:r>
            <a:r>
              <a:rPr lang="en-US" dirty="0" smtClean="0">
                <a:latin typeface="+mj-lt"/>
              </a:rPr>
              <a:t>, </a:t>
            </a:r>
            <a:r>
              <a:rPr lang="en-US" dirty="0">
                <a:latin typeface="+mj-lt"/>
              </a:rPr>
              <a:t>"</a:t>
            </a:r>
            <a:r>
              <a:rPr lang="en-US" dirty="0" err="1">
                <a:latin typeface="+mj-lt"/>
              </a:rPr>
              <a:t>rnlt</a:t>
            </a:r>
            <a:r>
              <a:rPr lang="en-US" dirty="0">
                <a:latin typeface="+mj-lt"/>
              </a:rPr>
              <a:t>", "123</a:t>
            </a:r>
            <a:r>
              <a:rPr lang="en-US" dirty="0" smtClean="0">
                <a:latin typeface="+mj-lt"/>
              </a:rPr>
              <a:t>")).show()</a:t>
            </a:r>
            <a:endParaRPr lang="en-US" dirty="0">
              <a:latin typeface="+mj-lt"/>
            </a:endParaRP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Tree>
    <p:extLst>
      <p:ext uri="{BB962C8B-B14F-4D97-AF65-F5344CB8AC3E}">
        <p14:creationId xmlns="" xmlns:p14="http://schemas.microsoft.com/office/powerpoint/2010/main" val="28996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607" y="841565"/>
            <a:ext cx="10854047" cy="646331"/>
          </a:xfrm>
          <a:prstGeom prst="rect">
            <a:avLst/>
          </a:prstGeom>
          <a:noFill/>
        </p:spPr>
        <p:txBody>
          <a:bodyPr wrap="square" rtlCol="0">
            <a:spAutoFit/>
          </a:bodyPr>
          <a:lstStyle/>
          <a:p>
            <a:r>
              <a:rPr lang="en-US" b="1" dirty="0" smtClean="0">
                <a:latin typeface="+mj-lt"/>
              </a:rPr>
              <a:t>overlay</a:t>
            </a:r>
            <a:r>
              <a:rPr lang="en-US" dirty="0" smtClean="0">
                <a:latin typeface="+mj-lt"/>
              </a:rPr>
              <a:t>(</a:t>
            </a:r>
            <a:r>
              <a:rPr lang="en-US" dirty="0" err="1" smtClean="0">
                <a:latin typeface="+mj-lt"/>
              </a:rPr>
              <a:t>src,replace,pos,len</a:t>
            </a:r>
            <a:r>
              <a:rPr lang="en-US" dirty="0" smtClean="0">
                <a:latin typeface="+mj-lt"/>
              </a:rPr>
              <a:t>): </a:t>
            </a:r>
            <a:r>
              <a:rPr lang="en-US" i="1" dirty="0" smtClean="0">
                <a:latin typeface="+mj-lt"/>
              </a:rPr>
              <a:t>New in version 3.0. </a:t>
            </a:r>
            <a:r>
              <a:rPr lang="en-US" dirty="0" smtClean="0">
                <a:latin typeface="+mj-lt"/>
              </a:rPr>
              <a:t>Overlay the specified portion of </a:t>
            </a:r>
            <a:r>
              <a:rPr lang="en-US" i="1" dirty="0" err="1" smtClean="0">
                <a:latin typeface="+mj-lt"/>
              </a:rPr>
              <a:t>src</a:t>
            </a:r>
            <a:r>
              <a:rPr lang="en-US" i="1" dirty="0" smtClean="0">
                <a:latin typeface="+mj-lt"/>
              </a:rPr>
              <a:t> </a:t>
            </a:r>
            <a:r>
              <a:rPr lang="en-US" dirty="0" smtClean="0">
                <a:latin typeface="+mj-lt"/>
              </a:rPr>
              <a:t> with </a:t>
            </a:r>
            <a:r>
              <a:rPr lang="en-US" i="1" dirty="0" smtClean="0">
                <a:latin typeface="+mj-lt"/>
              </a:rPr>
              <a:t>replace </a:t>
            </a:r>
            <a:r>
              <a:rPr lang="en-US" dirty="0" smtClean="0">
                <a:latin typeface="+mj-lt"/>
              </a:rPr>
              <a:t>starting from the byte position </a:t>
            </a:r>
            <a:r>
              <a:rPr lang="en-US" i="1" dirty="0" err="1" smtClean="0">
                <a:latin typeface="+mj-lt"/>
              </a:rPr>
              <a:t>pos</a:t>
            </a:r>
            <a:r>
              <a:rPr lang="en-US" i="1" dirty="0" smtClean="0">
                <a:latin typeface="+mj-lt"/>
              </a:rPr>
              <a:t> </a:t>
            </a:r>
            <a:r>
              <a:rPr lang="en-US" dirty="0" smtClean="0">
                <a:latin typeface="+mj-lt"/>
              </a:rPr>
              <a:t>of </a:t>
            </a:r>
            <a:r>
              <a:rPr lang="en-US" i="1" dirty="0" err="1" smtClean="0">
                <a:latin typeface="+mj-lt"/>
              </a:rPr>
              <a:t>src</a:t>
            </a:r>
            <a:r>
              <a:rPr lang="en-US" i="1" dirty="0" smtClean="0">
                <a:latin typeface="+mj-lt"/>
              </a:rPr>
              <a:t> </a:t>
            </a:r>
            <a:r>
              <a:rPr lang="en-US" dirty="0" smtClean="0">
                <a:latin typeface="+mj-lt"/>
              </a:rPr>
              <a:t> and proceeding for </a:t>
            </a:r>
            <a:r>
              <a:rPr lang="en-US" i="1" dirty="0" err="1" smtClean="0">
                <a:latin typeface="+mj-lt"/>
              </a:rPr>
              <a:t>len</a:t>
            </a:r>
            <a:r>
              <a:rPr lang="en-US" i="1" dirty="0" smtClean="0">
                <a:latin typeface="+mj-lt"/>
              </a:rPr>
              <a:t> </a:t>
            </a:r>
            <a:r>
              <a:rPr lang="en-US" dirty="0" smtClean="0">
                <a:latin typeface="+mj-lt"/>
              </a:rPr>
              <a:t>bytes.</a:t>
            </a:r>
            <a:endParaRPr lang="en-US" b="1" dirty="0">
              <a:latin typeface="+mj-lt"/>
            </a:endParaRPr>
          </a:p>
        </p:txBody>
      </p:sp>
      <p:pic>
        <p:nvPicPr>
          <p:cNvPr id="5" name="Picture 4"/>
          <p:cNvPicPr>
            <a:picLocks noChangeAspect="1"/>
          </p:cNvPicPr>
          <p:nvPr/>
        </p:nvPicPr>
        <p:blipFill>
          <a:blip r:embed="rId2"/>
          <a:stretch>
            <a:fillRect/>
          </a:stretch>
        </p:blipFill>
        <p:spPr>
          <a:xfrm>
            <a:off x="1261547" y="1847765"/>
            <a:ext cx="8943975" cy="1866900"/>
          </a:xfrm>
          <a:prstGeom prst="rect">
            <a:avLst/>
          </a:prstGeom>
        </p:spPr>
      </p:pic>
      <p:pic>
        <p:nvPicPr>
          <p:cNvPr id="9" name="Picture 8"/>
          <p:cNvPicPr>
            <a:picLocks noChangeAspect="1"/>
          </p:cNvPicPr>
          <p:nvPr/>
        </p:nvPicPr>
        <p:blipFill>
          <a:blip r:embed="rId3"/>
          <a:stretch>
            <a:fillRect/>
          </a:stretch>
        </p:blipFill>
        <p:spPr>
          <a:xfrm>
            <a:off x="1261547" y="3714665"/>
            <a:ext cx="8201025" cy="371475"/>
          </a:xfrm>
          <a:prstGeom prst="rect">
            <a:avLst/>
          </a:prstGeom>
        </p:spPr>
      </p:pic>
      <p:pic>
        <p:nvPicPr>
          <p:cNvPr id="10" name="Picture 9"/>
          <p:cNvPicPr>
            <a:picLocks noChangeAspect="1"/>
          </p:cNvPicPr>
          <p:nvPr/>
        </p:nvPicPr>
        <p:blipFill>
          <a:blip r:embed="rId4"/>
          <a:stretch>
            <a:fillRect/>
          </a:stretch>
        </p:blipFill>
        <p:spPr>
          <a:xfrm>
            <a:off x="1261547" y="4086140"/>
            <a:ext cx="1666875" cy="1219200"/>
          </a:xfrm>
          <a:prstGeom prst="rect">
            <a:avLst/>
          </a:prstGeom>
        </p:spPr>
      </p:pic>
      <p:sp>
        <p:nvSpPr>
          <p:cNvPr id="12"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String Manipulation Functions</a:t>
            </a:r>
            <a:endParaRPr lang="en-US" sz="4000" dirty="0"/>
          </a:p>
        </p:txBody>
      </p:sp>
    </p:spTree>
    <p:extLst>
      <p:ext uri="{BB962C8B-B14F-4D97-AF65-F5344CB8AC3E}">
        <p14:creationId xmlns="" xmlns:p14="http://schemas.microsoft.com/office/powerpoint/2010/main" val="34369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RegExp</a:t>
            </a:r>
            <a:r>
              <a:rPr lang="en-US" sz="3100" dirty="0" smtClean="0">
                <a:solidFill>
                  <a:schemeClr val="tx1"/>
                </a:solidFill>
              </a:rPr>
              <a:t> Functions</a:t>
            </a:r>
            <a:endParaRPr lang="en-US" sz="3100" dirty="0">
              <a:solidFill>
                <a:schemeClr val="tx1"/>
              </a:solidFill>
            </a:endParaRPr>
          </a:p>
        </p:txBody>
      </p:sp>
    </p:spTree>
    <p:extLst>
      <p:ext uri="{BB962C8B-B14F-4D97-AF65-F5344CB8AC3E}">
        <p14:creationId xmlns="" xmlns:p14="http://schemas.microsoft.com/office/powerpoint/2010/main" val="1004298579"/>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168856"/>
            <a:ext cx="11303063" cy="6463308"/>
          </a:xfrm>
          <a:prstGeom prst="rect">
            <a:avLst/>
          </a:prstGeom>
          <a:noFill/>
        </p:spPr>
        <p:txBody>
          <a:bodyPr wrap="square" rtlCol="0">
            <a:spAutoFit/>
          </a:bodyPr>
          <a:lstStyle/>
          <a:p>
            <a:r>
              <a:rPr lang="en-US" b="1" dirty="0" err="1">
                <a:latin typeface="+mj-lt"/>
              </a:rPr>
              <a:t>regexp_extract</a:t>
            </a:r>
            <a:r>
              <a:rPr lang="en-US" b="1" dirty="0">
                <a:latin typeface="+mj-lt"/>
              </a:rPr>
              <a:t>(</a:t>
            </a:r>
            <a:r>
              <a:rPr lang="en-US" b="1" dirty="0" err="1">
                <a:latin typeface="+mj-lt"/>
              </a:rPr>
              <a:t>str</a:t>
            </a:r>
            <a:r>
              <a:rPr lang="en-US" b="1" dirty="0">
                <a:latin typeface="+mj-lt"/>
              </a:rPr>
              <a:t>, pattern, </a:t>
            </a:r>
            <a:r>
              <a:rPr lang="en-US" b="1" dirty="0" err="1">
                <a:latin typeface="+mj-lt"/>
              </a:rPr>
              <a:t>idx</a:t>
            </a:r>
            <a:r>
              <a:rPr lang="en-US" b="1" dirty="0" smtClean="0">
                <a:latin typeface="+mj-lt"/>
              </a:rPr>
              <a:t>):</a:t>
            </a:r>
          </a:p>
          <a:p>
            <a:r>
              <a:rPr lang="en-US" dirty="0" smtClean="0">
                <a:latin typeface="+mj-lt"/>
              </a:rPr>
              <a:t>We can extract a pattern.</a:t>
            </a:r>
          </a:p>
          <a:p>
            <a:r>
              <a:rPr lang="en-US" dirty="0">
                <a:latin typeface="+mj-lt"/>
              </a:rPr>
              <a:t> </a:t>
            </a:r>
            <a:r>
              <a:rPr lang="en-US" dirty="0" smtClean="0">
                <a:latin typeface="+mj-lt"/>
              </a:rPr>
              <a:t>  </a:t>
            </a:r>
            <a:r>
              <a:rPr lang="en-US" dirty="0" err="1" smtClean="0">
                <a:latin typeface="+mj-lt"/>
              </a:rPr>
              <a:t>str</a:t>
            </a:r>
            <a:r>
              <a:rPr lang="en-US" dirty="0" smtClean="0">
                <a:latin typeface="+mj-lt"/>
              </a:rPr>
              <a:t>: string or column </a:t>
            </a:r>
            <a:r>
              <a:rPr lang="en-US" dirty="0">
                <a:latin typeface="+mj-lt"/>
              </a:rPr>
              <a:t>from which we want to extract </a:t>
            </a:r>
            <a:r>
              <a:rPr lang="en-US" dirty="0" smtClean="0">
                <a:latin typeface="+mj-lt"/>
              </a:rPr>
              <a:t>data.</a:t>
            </a:r>
            <a:endParaRPr lang="en-US" dirty="0">
              <a:latin typeface="+mj-lt"/>
            </a:endParaRPr>
          </a:p>
          <a:p>
            <a:r>
              <a:rPr lang="en-US" dirty="0" smtClean="0">
                <a:latin typeface="+mj-lt"/>
              </a:rPr>
              <a:t>   pattern: pattern-regex pattern.</a:t>
            </a:r>
            <a:endParaRPr lang="en-US" dirty="0">
              <a:latin typeface="+mj-lt"/>
            </a:endParaRPr>
          </a:p>
          <a:p>
            <a:r>
              <a:rPr lang="en-US" dirty="0" smtClean="0">
                <a:latin typeface="+mj-lt"/>
              </a:rPr>
              <a:t>   </a:t>
            </a:r>
            <a:r>
              <a:rPr lang="en-US" dirty="0" err="1" smtClean="0">
                <a:latin typeface="+mj-lt"/>
              </a:rPr>
              <a:t>idx</a:t>
            </a:r>
            <a:r>
              <a:rPr lang="en-US" dirty="0" smtClean="0">
                <a:latin typeface="+mj-lt"/>
              </a:rPr>
              <a:t>: Group Number to extract</a:t>
            </a:r>
            <a:endParaRPr lang="en-US" dirty="0">
              <a:latin typeface="+mj-lt"/>
            </a:endParaRPr>
          </a:p>
          <a:p>
            <a:r>
              <a:rPr lang="en-US" i="1" dirty="0" err="1" smtClean="0">
                <a:latin typeface="+mj-lt"/>
              </a:rPr>
              <a:t>df</a:t>
            </a:r>
            <a:r>
              <a:rPr lang="en-US" i="1" dirty="0" smtClean="0">
                <a:latin typeface="+mj-lt"/>
              </a:rPr>
              <a:t>=</a:t>
            </a:r>
            <a:r>
              <a:rPr lang="en-US" i="1" dirty="0" err="1" smtClean="0">
                <a:latin typeface="+mj-lt"/>
              </a:rPr>
              <a:t>spark.createDataFrame</a:t>
            </a:r>
            <a:r>
              <a:rPr lang="en-US" i="1" dirty="0" smtClean="0">
                <a:latin typeface="+mj-lt"/>
              </a:rPr>
              <a:t>(data=((</a:t>
            </a:r>
            <a:r>
              <a:rPr lang="en-US" i="1" dirty="0">
                <a:latin typeface="+mj-lt"/>
              </a:rPr>
              <a:t>'11ss1 ab</a:t>
            </a:r>
            <a:r>
              <a:rPr lang="en-US" i="1" dirty="0" smtClean="0">
                <a:latin typeface="+mj-lt"/>
              </a:rPr>
              <a:t>',)),</a:t>
            </a:r>
            <a:r>
              <a:rPr lang="en-US" i="1" dirty="0">
                <a:latin typeface="+mj-lt"/>
              </a:rPr>
              <a:t>schema</a:t>
            </a:r>
            <a:r>
              <a:rPr lang="en-US" i="1" dirty="0" smtClean="0">
                <a:latin typeface="+mj-lt"/>
              </a:rPr>
              <a:t>=('</a:t>
            </a:r>
            <a:r>
              <a:rPr lang="en-US" i="1" dirty="0" err="1" smtClean="0">
                <a:latin typeface="+mj-lt"/>
              </a:rPr>
              <a:t>str</a:t>
            </a:r>
            <a:r>
              <a:rPr lang="en-US" i="1" dirty="0" smtClean="0">
                <a:latin typeface="+mj-lt"/>
              </a:rPr>
              <a:t>'))   </a:t>
            </a:r>
            <a:endParaRPr lang="en-US" i="1" dirty="0">
              <a:latin typeface="+mj-lt"/>
            </a:endParaRPr>
          </a:p>
          <a:p>
            <a:r>
              <a:rPr lang="en-US" i="1" dirty="0" err="1">
                <a:latin typeface="+mj-lt"/>
              </a:rPr>
              <a:t>df.select</a:t>
            </a:r>
            <a:r>
              <a:rPr lang="en-US" i="1" dirty="0">
                <a:latin typeface="+mj-lt"/>
              </a:rPr>
              <a:t>(</a:t>
            </a:r>
            <a:r>
              <a:rPr lang="en-US" i="1" dirty="0" err="1">
                <a:latin typeface="+mj-lt"/>
              </a:rPr>
              <a:t>df.str,regexp_extract</a:t>
            </a:r>
            <a:r>
              <a:rPr lang="en-US" i="1" dirty="0">
                <a:latin typeface="+mj-lt"/>
              </a:rPr>
              <a:t>(</a:t>
            </a:r>
            <a:r>
              <a:rPr lang="en-US" i="1" dirty="0" err="1">
                <a:latin typeface="+mj-lt"/>
              </a:rPr>
              <a:t>df.str</a:t>
            </a:r>
            <a:r>
              <a:rPr lang="en-US" i="1" dirty="0">
                <a:latin typeface="+mj-lt"/>
              </a:rPr>
              <a:t>,'(\d+)(\w+)(\s</a:t>
            </a:r>
            <a:r>
              <a:rPr lang="en-US" i="1" dirty="0" smtClean="0">
                <a:latin typeface="+mj-lt"/>
              </a:rPr>
              <a:t>)((a-z)+)',</a:t>
            </a:r>
            <a:r>
              <a:rPr lang="en-US" i="1" dirty="0">
                <a:latin typeface="+mj-lt"/>
              </a:rPr>
              <a:t>1).alias('op')).show()</a:t>
            </a:r>
          </a:p>
          <a:p>
            <a:endParaRPr lang="en-US" dirty="0" smtClean="0">
              <a:latin typeface="+mj-lt"/>
            </a:endParaRPr>
          </a:p>
          <a:p>
            <a:r>
              <a:rPr lang="en-US" b="1" dirty="0" err="1">
                <a:latin typeface="+mj-lt"/>
              </a:rPr>
              <a:t>regexp_replace</a:t>
            </a:r>
            <a:r>
              <a:rPr lang="en-US" b="1" dirty="0">
                <a:latin typeface="+mj-lt"/>
              </a:rPr>
              <a:t>(</a:t>
            </a:r>
            <a:r>
              <a:rPr lang="en-US" b="1" dirty="0" err="1">
                <a:latin typeface="+mj-lt"/>
              </a:rPr>
              <a:t>str</a:t>
            </a:r>
            <a:r>
              <a:rPr lang="en-US" b="1" dirty="0">
                <a:latin typeface="+mj-lt"/>
              </a:rPr>
              <a:t>, pattern, </a:t>
            </a:r>
            <a:r>
              <a:rPr lang="en-US" b="1" dirty="0" smtClean="0">
                <a:latin typeface="+mj-lt"/>
              </a:rPr>
              <a:t>replacement): </a:t>
            </a:r>
          </a:p>
          <a:p>
            <a:r>
              <a:rPr lang="en-US" dirty="0" smtClean="0">
                <a:latin typeface="+mj-lt"/>
              </a:rPr>
              <a:t>We can replace a column  value with a string for another string or substring.</a:t>
            </a:r>
          </a:p>
          <a:p>
            <a:r>
              <a:rPr lang="en-US" dirty="0" smtClean="0">
                <a:latin typeface="+mj-lt"/>
              </a:rPr>
              <a:t>Returns empty string if does not match.</a:t>
            </a:r>
          </a:p>
          <a:p>
            <a:r>
              <a:rPr lang="en-US" i="1" dirty="0" err="1" smtClean="0">
                <a:latin typeface="+mj-lt"/>
              </a:rPr>
              <a:t>df.select</a:t>
            </a:r>
            <a:r>
              <a:rPr lang="en-US" i="1" dirty="0" smtClean="0">
                <a:latin typeface="+mj-lt"/>
              </a:rPr>
              <a:t>(</a:t>
            </a:r>
            <a:r>
              <a:rPr lang="en-US" i="1" dirty="0" err="1" smtClean="0">
                <a:latin typeface="+mj-lt"/>
              </a:rPr>
              <a:t>regexp_replace</a:t>
            </a:r>
            <a:r>
              <a:rPr lang="en-US" i="1" dirty="0" smtClean="0">
                <a:latin typeface="+mj-lt"/>
              </a:rPr>
              <a:t>(lit</a:t>
            </a:r>
            <a:r>
              <a:rPr lang="en-US" i="1" dirty="0">
                <a:latin typeface="+mj-lt"/>
              </a:rPr>
              <a:t>('11ss1 ab'),'(\d+)','xx').alias('op')).show</a:t>
            </a:r>
            <a:r>
              <a:rPr lang="en-US" i="1" dirty="0" smtClean="0">
                <a:latin typeface="+mj-lt"/>
              </a:rPr>
              <a:t>()</a:t>
            </a:r>
          </a:p>
          <a:p>
            <a:endParaRPr lang="en-US" i="1" dirty="0">
              <a:latin typeface="+mj-lt"/>
            </a:endParaRPr>
          </a:p>
          <a:p>
            <a:r>
              <a:rPr lang="en-US" i="1" dirty="0" smtClean="0">
                <a:latin typeface="+mj-lt"/>
              </a:rPr>
              <a:t>Use when() for conditional replace.</a:t>
            </a:r>
          </a:p>
          <a:p>
            <a:r>
              <a:rPr lang="en-US" i="1" dirty="0" err="1">
                <a:latin typeface="+mj-lt"/>
              </a:rPr>
              <a:t>addr</a:t>
            </a:r>
            <a:r>
              <a:rPr lang="en-US" i="1" dirty="0">
                <a:latin typeface="+mj-lt"/>
              </a:rPr>
              <a:t> = </a:t>
            </a:r>
            <a:r>
              <a:rPr lang="en-US" i="1" dirty="0" smtClean="0">
                <a:latin typeface="+mj-lt"/>
              </a:rPr>
              <a:t>((</a:t>
            </a:r>
            <a:r>
              <a:rPr lang="en-US" i="1" dirty="0">
                <a:latin typeface="+mj-lt"/>
              </a:rPr>
              <a:t>1,"2625 Indian School </a:t>
            </a:r>
            <a:r>
              <a:rPr lang="en-US" i="1" dirty="0" err="1">
                <a:latin typeface="+mj-lt"/>
              </a:rPr>
              <a:t>Rd","Phoenix</a:t>
            </a:r>
            <a:r>
              <a:rPr lang="en-US" i="1" dirty="0">
                <a:latin typeface="+mj-lt"/>
              </a:rPr>
              <a:t>"),</a:t>
            </a:r>
          </a:p>
          <a:p>
            <a:r>
              <a:rPr lang="en-US" i="1" dirty="0">
                <a:latin typeface="+mj-lt"/>
              </a:rPr>
              <a:t>    (2,"1234 Thomas  </a:t>
            </a:r>
            <a:r>
              <a:rPr lang="en-US" i="1" dirty="0" err="1">
                <a:latin typeface="+mj-lt"/>
              </a:rPr>
              <a:t>St","Glendale</a:t>
            </a:r>
            <a:r>
              <a:rPr lang="en-US" i="1" dirty="0" smtClean="0">
                <a:latin typeface="+mj-lt"/>
              </a:rPr>
              <a:t>"))</a:t>
            </a:r>
            <a:endParaRPr lang="en-US" i="1" dirty="0">
              <a:latin typeface="+mj-lt"/>
            </a:endParaRPr>
          </a:p>
          <a:p>
            <a:r>
              <a:rPr lang="en-US" i="1" dirty="0" err="1">
                <a:latin typeface="+mj-lt"/>
              </a:rPr>
              <a:t>df</a:t>
            </a:r>
            <a:r>
              <a:rPr lang="en-US" i="1" dirty="0">
                <a:latin typeface="+mj-lt"/>
              </a:rPr>
              <a:t> =</a:t>
            </a:r>
            <a:r>
              <a:rPr lang="en-US" i="1" dirty="0" err="1">
                <a:latin typeface="+mj-lt"/>
              </a:rPr>
              <a:t>spark.createDataFrame</a:t>
            </a:r>
            <a:r>
              <a:rPr lang="en-US" i="1" dirty="0">
                <a:latin typeface="+mj-lt"/>
              </a:rPr>
              <a:t>(address</a:t>
            </a:r>
            <a:r>
              <a:rPr lang="en-US" i="1" dirty="0" smtClean="0">
                <a:latin typeface="+mj-lt"/>
              </a:rPr>
              <a:t>,("</a:t>
            </a:r>
            <a:r>
              <a:rPr lang="en-US" i="1" dirty="0">
                <a:latin typeface="+mj-lt"/>
              </a:rPr>
              <a:t>id","</a:t>
            </a:r>
            <a:r>
              <a:rPr lang="en-US" i="1" dirty="0" err="1">
                <a:latin typeface="+mj-lt"/>
              </a:rPr>
              <a:t>addr</a:t>
            </a:r>
            <a:r>
              <a:rPr lang="en-US" i="1" dirty="0">
                <a:latin typeface="+mj-lt"/>
              </a:rPr>
              <a:t>","city</a:t>
            </a:r>
            <a:r>
              <a:rPr lang="en-US" i="1" dirty="0" smtClean="0">
                <a:latin typeface="+mj-lt"/>
              </a:rPr>
              <a:t>"))</a:t>
            </a:r>
            <a:endParaRPr lang="en-US" i="1" dirty="0">
              <a:latin typeface="+mj-lt"/>
            </a:endParaRPr>
          </a:p>
          <a:p>
            <a:r>
              <a:rPr lang="en-US" i="1" dirty="0" err="1">
                <a:latin typeface="+mj-lt"/>
              </a:rPr>
              <a:t>df.withColumn</a:t>
            </a:r>
            <a:r>
              <a:rPr lang="en-US" i="1" dirty="0">
                <a:latin typeface="+mj-lt"/>
              </a:rPr>
              <a:t>('</a:t>
            </a:r>
            <a:r>
              <a:rPr lang="en-US" i="1" dirty="0" err="1">
                <a:latin typeface="+mj-lt"/>
              </a:rPr>
              <a:t>new_addr</a:t>
            </a:r>
            <a:r>
              <a:rPr lang="en-US" i="1" dirty="0">
                <a:latin typeface="+mj-lt"/>
              </a:rPr>
              <a:t>', </a:t>
            </a:r>
          </a:p>
          <a:p>
            <a:r>
              <a:rPr lang="en-US" i="1" dirty="0">
                <a:latin typeface="+mj-lt"/>
              </a:rPr>
              <a:t>    when(</a:t>
            </a:r>
            <a:r>
              <a:rPr lang="en-US" i="1" dirty="0" err="1">
                <a:latin typeface="+mj-lt"/>
              </a:rPr>
              <a:t>df.addr.endswith</a:t>
            </a:r>
            <a:r>
              <a:rPr lang="en-US" i="1" dirty="0">
                <a:latin typeface="+mj-lt"/>
              </a:rPr>
              <a:t>('Rd'),</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Rd','Road</a:t>
            </a:r>
            <a:r>
              <a:rPr lang="en-US" i="1" dirty="0">
                <a:latin typeface="+mj-lt"/>
              </a:rPr>
              <a:t>')) \</a:t>
            </a:r>
          </a:p>
          <a:p>
            <a:r>
              <a:rPr lang="en-US" i="1" dirty="0">
                <a:latin typeface="+mj-lt"/>
              </a:rPr>
              <a:t>   .when(</a:t>
            </a:r>
            <a:r>
              <a:rPr lang="en-US" i="1" dirty="0" err="1">
                <a:latin typeface="+mj-lt"/>
              </a:rPr>
              <a:t>df.addr.endswith</a:t>
            </a:r>
            <a:r>
              <a:rPr lang="en-US" i="1" dirty="0">
                <a:latin typeface="+mj-lt"/>
              </a:rPr>
              <a:t>('St'),</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St','Street</a:t>
            </a:r>
            <a:r>
              <a:rPr lang="en-US" i="1" dirty="0">
                <a:latin typeface="+mj-lt"/>
              </a:rPr>
              <a:t>')) \</a:t>
            </a:r>
          </a:p>
          <a:p>
            <a:r>
              <a:rPr lang="en-US" i="1" dirty="0">
                <a:latin typeface="+mj-lt"/>
              </a:rPr>
              <a:t>   .otherwise(</a:t>
            </a:r>
            <a:r>
              <a:rPr lang="en-US" i="1" dirty="0" err="1">
                <a:latin typeface="+mj-lt"/>
              </a:rPr>
              <a:t>df.addr</a:t>
            </a:r>
            <a:r>
              <a:rPr lang="en-US" i="1" dirty="0">
                <a:latin typeface="+mj-lt"/>
              </a:rPr>
              <a:t>)) \</a:t>
            </a:r>
          </a:p>
          <a:p>
            <a:r>
              <a:rPr lang="en-US" i="1" dirty="0">
                <a:latin typeface="+mj-lt"/>
              </a:rPr>
              <a:t>   .show(truncate=False)</a:t>
            </a:r>
            <a:endParaRPr lang="en-US" i="1" dirty="0" smtClean="0">
              <a:latin typeface="+mj-lt"/>
            </a:endParaRPr>
          </a:p>
          <a:p>
            <a:endParaRPr lang="en-US" dirty="0">
              <a:latin typeface="+mj-lt"/>
            </a:endParaRPr>
          </a:p>
        </p:txBody>
      </p:sp>
      <p:graphicFrame>
        <p:nvGraphicFramePr>
          <p:cNvPr id="7" name="Table 6"/>
          <p:cNvGraphicFramePr>
            <a:graphicFrameLocks noGrp="1"/>
          </p:cNvGraphicFramePr>
          <p:nvPr>
            <p:extLst/>
          </p:nvPr>
        </p:nvGraphicFramePr>
        <p:xfrm>
          <a:off x="8056605" y="1051489"/>
          <a:ext cx="3558746" cy="2660886"/>
        </p:xfrm>
        <a:graphic>
          <a:graphicData uri="http://schemas.openxmlformats.org/drawingml/2006/table">
            <a:tbl>
              <a:tblPr firstRow="1" bandRow="1">
                <a:tableStyleId>{5C22544A-7EE6-4342-B048-85BDC9FD1C3A}</a:tableStyleId>
              </a:tblPr>
              <a:tblGrid>
                <a:gridCol w="988541"/>
                <a:gridCol w="2570205"/>
              </a:tblGrid>
              <a:tr h="310458">
                <a:tc>
                  <a:txBody>
                    <a:bodyPr/>
                    <a:lstStyle/>
                    <a:p>
                      <a:r>
                        <a:rPr lang="en-US" sz="1300" dirty="0" smtClean="0"/>
                        <a:t>Quantifier</a:t>
                      </a:r>
                      <a:endParaRPr lang="en-US" sz="1300" dirty="0"/>
                    </a:p>
                  </a:txBody>
                  <a:tcPr/>
                </a:tc>
                <a:tc>
                  <a:txBody>
                    <a:bodyPr/>
                    <a:lstStyle/>
                    <a:p>
                      <a:r>
                        <a:rPr lang="en-US" sz="1300" dirty="0" smtClean="0"/>
                        <a:t>Meaning</a:t>
                      </a:r>
                      <a:endParaRPr lang="en-US" sz="1300" dirty="0"/>
                    </a:p>
                  </a:txBody>
                  <a:tcPr/>
                </a:tc>
              </a:tr>
              <a:tr h="310458">
                <a:tc>
                  <a:txBody>
                    <a:bodyPr/>
                    <a:lstStyle/>
                    <a:p>
                      <a:r>
                        <a:rPr lang="en-US" sz="1300" dirty="0" smtClean="0"/>
                        <a:t>\d</a:t>
                      </a:r>
                      <a:endParaRPr lang="en-US" sz="1300" dirty="0"/>
                    </a:p>
                  </a:txBody>
                  <a:tcPr/>
                </a:tc>
                <a:tc>
                  <a:txBody>
                    <a:bodyPr/>
                    <a:lstStyle/>
                    <a:p>
                      <a:r>
                        <a:rPr lang="en-US" sz="1300" dirty="0" smtClean="0"/>
                        <a:t>Matches</a:t>
                      </a:r>
                      <a:r>
                        <a:rPr lang="en-US" sz="1300" baseline="0" dirty="0" smtClean="0"/>
                        <a:t> digits 0-9.</a:t>
                      </a:r>
                      <a:endParaRPr lang="en-US" sz="1300" dirty="0"/>
                    </a:p>
                  </a:txBody>
                  <a:tcPr/>
                </a:tc>
              </a:tr>
              <a:tr h="310458">
                <a:tc>
                  <a:txBody>
                    <a:bodyPr/>
                    <a:lstStyle/>
                    <a:p>
                      <a:r>
                        <a:rPr lang="en-US" sz="1300" dirty="0" smtClean="0"/>
                        <a:t>\w</a:t>
                      </a:r>
                      <a:endParaRPr lang="en-US" sz="1300" dirty="0"/>
                    </a:p>
                  </a:txBody>
                  <a:tcPr/>
                </a:tc>
                <a:tc>
                  <a:txBody>
                    <a:bodyPr/>
                    <a:lstStyle/>
                    <a:p>
                      <a:r>
                        <a:rPr lang="en-US" sz="1300" dirty="0" smtClean="0"/>
                        <a:t>Matches alphabets and digits.</a:t>
                      </a:r>
                      <a:endParaRPr lang="en-US" sz="1300" dirty="0"/>
                    </a:p>
                  </a:txBody>
                  <a:tcPr/>
                </a:tc>
              </a:tr>
              <a:tr h="310458">
                <a:tc>
                  <a:txBody>
                    <a:bodyPr/>
                    <a:lstStyle/>
                    <a:p>
                      <a:r>
                        <a:rPr lang="en-US" sz="1300" dirty="0" smtClean="0"/>
                        <a:t>\s</a:t>
                      </a:r>
                      <a:endParaRPr lang="en-US" sz="1300" dirty="0"/>
                    </a:p>
                  </a:txBody>
                  <a:tcPr/>
                </a:tc>
                <a:tc>
                  <a:txBody>
                    <a:bodyPr/>
                    <a:lstStyle/>
                    <a:p>
                      <a:r>
                        <a:rPr lang="en-US" sz="1300" dirty="0" smtClean="0"/>
                        <a:t>Matches</a:t>
                      </a:r>
                      <a:r>
                        <a:rPr lang="en-US" sz="1300" baseline="0" dirty="0" smtClean="0"/>
                        <a:t> space.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Matches any character except newline.</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0 or more character.</a:t>
                      </a:r>
                      <a:endParaRPr lang="en-US" sz="1300" dirty="0"/>
                    </a:p>
                  </a:txBody>
                  <a:tcPr/>
                </a:tc>
              </a:tr>
              <a:tr h="310458">
                <a:tc>
                  <a:txBody>
                    <a:bodyPr/>
                    <a:lstStyle/>
                    <a:p>
                      <a:r>
                        <a:rPr lang="en-US" sz="1300" dirty="0" smtClean="0"/>
                        <a:t>+</a:t>
                      </a:r>
                      <a:endParaRPr lang="en-US" sz="1300" dirty="0"/>
                    </a:p>
                  </a:txBody>
                  <a:tcPr/>
                </a:tc>
                <a:tc>
                  <a:txBody>
                    <a:bodyPr/>
                    <a:lstStyle/>
                    <a:p>
                      <a:r>
                        <a:rPr lang="en-US" sz="1300" dirty="0" smtClean="0"/>
                        <a:t>1 or more character.</a:t>
                      </a:r>
                      <a:endParaRPr lang="en-US" sz="1300" dirty="0"/>
                    </a:p>
                  </a:txBody>
                  <a:tcPr/>
                </a:tc>
              </a:tr>
              <a:tr h="310458">
                <a:tc>
                  <a:txBody>
                    <a:bodyPr/>
                    <a:lstStyle/>
                    <a:p>
                      <a:r>
                        <a:rPr lang="en-US" sz="1300" dirty="0" smtClean="0"/>
                        <a:t>(a-</a:t>
                      </a:r>
                      <a:r>
                        <a:rPr lang="en-US" sz="1300" dirty="0" err="1" smtClean="0"/>
                        <a:t>z</a:t>
                      </a:r>
                      <a:r>
                        <a:rPr lang="en-US" sz="1300" baseline="0" dirty="0" err="1" smtClean="0"/>
                        <a:t>A</a:t>
                      </a:r>
                      <a:r>
                        <a:rPr lang="en-US" sz="1300" baseline="0" dirty="0" smtClean="0"/>
                        <a:t>-Z</a:t>
                      </a:r>
                      <a:r>
                        <a:rPr lang="en-US" sz="1300" dirty="0" smtClean="0"/>
                        <a:t>)</a:t>
                      </a:r>
                      <a:endParaRPr lang="en-US" sz="1300" dirty="0"/>
                    </a:p>
                  </a:txBody>
                  <a:tcPr/>
                </a:tc>
                <a:tc>
                  <a:txBody>
                    <a:bodyPr/>
                    <a:lstStyle/>
                    <a:p>
                      <a:r>
                        <a:rPr lang="en-US" sz="1300" dirty="0" smtClean="0"/>
                        <a:t>Anything in range a-z and A-Z.</a:t>
                      </a:r>
                      <a:endParaRPr lang="en-US" sz="1300" dirty="0"/>
                    </a:p>
                  </a:txBody>
                  <a:tcPr/>
                </a:tc>
              </a:tr>
            </a:tbl>
          </a:graphicData>
        </a:graphic>
      </p:graphicFrame>
    </p:spTree>
    <p:extLst>
      <p:ext uri="{BB962C8B-B14F-4D97-AF65-F5344CB8AC3E}">
        <p14:creationId xmlns="" xmlns:p14="http://schemas.microsoft.com/office/powerpoint/2010/main" val="13171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492021"/>
            <a:ext cx="11303063" cy="1477328"/>
          </a:xfrm>
          <a:prstGeom prst="rect">
            <a:avLst/>
          </a:prstGeom>
          <a:noFill/>
        </p:spPr>
        <p:txBody>
          <a:bodyPr wrap="square" rtlCol="0">
            <a:spAutoFit/>
          </a:bodyPr>
          <a:lstStyle/>
          <a:p>
            <a:endParaRPr lang="en-US" dirty="0">
              <a:latin typeface="+mj-lt"/>
            </a:endParaRPr>
          </a:p>
          <a:p>
            <a:r>
              <a:rPr lang="en-US" b="1" dirty="0" err="1" smtClean="0">
                <a:latin typeface="+mj-lt"/>
              </a:rPr>
              <a:t>rlike</a:t>
            </a:r>
            <a:r>
              <a:rPr lang="en-US" b="1" dirty="0" smtClean="0">
                <a:latin typeface="+mj-lt"/>
              </a:rPr>
              <a:t>(): </a:t>
            </a:r>
          </a:p>
          <a:p>
            <a:r>
              <a:rPr lang="en-US" dirty="0" smtClean="0">
                <a:latin typeface="+mj-lt"/>
              </a:rPr>
              <a:t>Not a </a:t>
            </a:r>
            <a:r>
              <a:rPr lang="en-US" dirty="0" err="1" smtClean="0">
                <a:latin typeface="+mj-lt"/>
              </a:rPr>
              <a:t>dataframe</a:t>
            </a:r>
            <a:r>
              <a:rPr lang="en-US" dirty="0" smtClean="0">
                <a:latin typeface="+mj-lt"/>
              </a:rPr>
              <a:t> function but  a column function we can use to check if a pattern is found or not.</a:t>
            </a:r>
          </a:p>
          <a:p>
            <a:r>
              <a:rPr lang="en-US" i="1" dirty="0" err="1">
                <a:latin typeface="+mj-lt"/>
              </a:rPr>
              <a:t>df.select</a:t>
            </a:r>
            <a:r>
              <a:rPr lang="en-US" i="1" dirty="0">
                <a:latin typeface="+mj-lt"/>
              </a:rPr>
              <a:t>(</a:t>
            </a:r>
            <a:r>
              <a:rPr lang="en-US" i="1" dirty="0" err="1">
                <a:latin typeface="+mj-lt"/>
              </a:rPr>
              <a:t>df.str.rlike</a:t>
            </a:r>
            <a:r>
              <a:rPr lang="en-US" i="1" dirty="0">
                <a:latin typeface="+mj-lt"/>
              </a:rPr>
              <a:t>('(\d+)')).show()</a:t>
            </a:r>
          </a:p>
          <a:p>
            <a:endParaRPr lang="en-US" dirty="0">
              <a:latin typeface="+mj-lt"/>
            </a:endParaRPr>
          </a:p>
        </p:txBody>
      </p:sp>
    </p:spTree>
    <p:extLst>
      <p:ext uri="{BB962C8B-B14F-4D97-AF65-F5344CB8AC3E}">
        <p14:creationId xmlns="" xmlns:p14="http://schemas.microsoft.com/office/powerpoint/2010/main" val="260959958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Date Functions</a:t>
            </a:r>
            <a:endParaRPr lang="en-US" sz="3100" dirty="0">
              <a:solidFill>
                <a:schemeClr val="tx1"/>
              </a:solidFill>
            </a:endParaRPr>
          </a:p>
        </p:txBody>
      </p:sp>
    </p:spTree>
    <p:extLst>
      <p:ext uri="{BB962C8B-B14F-4D97-AF65-F5344CB8AC3E}">
        <p14:creationId xmlns="" xmlns:p14="http://schemas.microsoft.com/office/powerpoint/2010/main" val="345702497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842" y="629334"/>
            <a:ext cx="10873947" cy="1477328"/>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r>
              <a:rPr lang="en-US" dirty="0" smtClean="0"/>
              <a:t>'))</a:t>
            </a:r>
          </a:p>
          <a:p>
            <a:endParaRPr lang="en-US" dirty="0"/>
          </a:p>
          <a:p>
            <a:r>
              <a:rPr lang="en-US" dirty="0" err="1"/>
              <a:t>ord_new</a:t>
            </a:r>
            <a:r>
              <a:rPr lang="en-US" dirty="0"/>
              <a:t> = </a:t>
            </a:r>
            <a:r>
              <a:rPr lang="en-US" dirty="0" err="1"/>
              <a:t>ord.withColumn</a:t>
            </a:r>
            <a:r>
              <a:rPr lang="en-US" dirty="0"/>
              <a:t>('new_order_date',</a:t>
            </a:r>
            <a:r>
              <a:rPr lang="en-US" dirty="0" err="1"/>
              <a:t>date_add</a:t>
            </a:r>
            <a:r>
              <a:rPr lang="en-US" dirty="0"/>
              <a:t>(ord.order_date,50))</a:t>
            </a:r>
            <a:endParaRPr lang="en-US" dirty="0" smtClean="0"/>
          </a:p>
        </p:txBody>
      </p:sp>
    </p:spTree>
    <p:extLst>
      <p:ext uri="{BB962C8B-B14F-4D97-AF65-F5344CB8AC3E}">
        <p14:creationId xmlns="" xmlns:p14="http://schemas.microsoft.com/office/powerpoint/2010/main" val="255243025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560" y="221405"/>
            <a:ext cx="9134050" cy="5186035"/>
          </a:xfrm>
          <a:prstGeom prst="rect">
            <a:avLst/>
          </a:prstGeom>
        </p:spPr>
        <p:txBody>
          <a:bodyPr wrap="square">
            <a:spAutoFit/>
          </a:bodyPr>
          <a:lstStyle/>
          <a:p>
            <a:r>
              <a:rPr lang="en-US" sz="1700" b="1" dirty="0" err="1">
                <a:latin typeface="+mj-lt"/>
              </a:rPr>
              <a:t>current_date</a:t>
            </a:r>
            <a:r>
              <a:rPr lang="en-US" sz="1700" b="1" dirty="0" smtClean="0">
                <a:latin typeface="+mj-lt"/>
              </a:rPr>
              <a:t>():</a:t>
            </a:r>
            <a:endParaRPr lang="en-US" sz="1700" b="1" dirty="0">
              <a:latin typeface="+mj-lt"/>
            </a:endParaRPr>
          </a:p>
          <a:p>
            <a:r>
              <a:rPr lang="en-US" sz="1700" dirty="0" smtClean="0">
                <a:latin typeface="+mj-lt"/>
              </a:rPr>
              <a:t>Returns </a:t>
            </a:r>
            <a:r>
              <a:rPr lang="en-US" sz="1700" dirty="0">
                <a:latin typeface="+mj-lt"/>
              </a:rPr>
              <a:t>the current </a:t>
            </a:r>
            <a:r>
              <a:rPr lang="en-US" sz="1700" dirty="0" smtClean="0">
                <a:latin typeface="+mj-lt"/>
              </a:rPr>
              <a:t>date.</a:t>
            </a:r>
          </a:p>
          <a:p>
            <a:r>
              <a:rPr lang="en-US" sz="1700" i="1" dirty="0" err="1">
                <a:latin typeface="+mj-lt"/>
              </a:rPr>
              <a:t>df.select</a:t>
            </a:r>
            <a:r>
              <a:rPr lang="en-US" sz="1700" i="1" dirty="0">
                <a:latin typeface="+mj-lt"/>
              </a:rPr>
              <a:t>(</a:t>
            </a:r>
            <a:r>
              <a:rPr lang="en-US" sz="1700" i="1" dirty="0" err="1">
                <a:latin typeface="+mj-lt"/>
              </a:rPr>
              <a:t>current_date</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current_timestamp</a:t>
            </a:r>
            <a:r>
              <a:rPr lang="en-US" sz="1700" b="1" dirty="0" smtClean="0">
                <a:latin typeface="+mj-lt"/>
              </a:rPr>
              <a:t>():</a:t>
            </a:r>
            <a:endParaRPr lang="en-US" sz="1700" b="1" dirty="0">
              <a:latin typeface="+mj-lt"/>
            </a:endParaRPr>
          </a:p>
          <a:p>
            <a:endParaRPr lang="en-US" sz="1700" dirty="0"/>
          </a:p>
          <a:p>
            <a:r>
              <a:rPr lang="en-US" sz="1700" dirty="0" err="1"/>
              <a:t>next_day</a:t>
            </a:r>
            <a:r>
              <a:rPr lang="en-US" sz="1700" dirty="0"/>
              <a:t>(date, </a:t>
            </a:r>
            <a:r>
              <a:rPr lang="en-US" sz="1700" dirty="0" err="1"/>
              <a:t>dayOfWeek</a:t>
            </a:r>
            <a:r>
              <a:rPr lang="en-US" sz="1700" dirty="0" smtClean="0"/>
              <a:t>):</a:t>
            </a:r>
            <a:endParaRPr lang="en-US" sz="1700" dirty="0"/>
          </a:p>
          <a:p>
            <a:r>
              <a:rPr lang="en-US" sz="1700" dirty="0" smtClean="0">
                <a:latin typeface="+mj-lt"/>
              </a:rPr>
              <a:t>Returns </a:t>
            </a:r>
            <a:r>
              <a:rPr lang="en-US" sz="1700" dirty="0">
                <a:latin typeface="+mj-lt"/>
              </a:rPr>
              <a:t>the first date which is later than the value of the date column</a:t>
            </a:r>
            <a:r>
              <a:rPr lang="en-US" sz="1700" dirty="0" smtClean="0">
                <a:latin typeface="+mj-lt"/>
              </a:rPr>
              <a:t>.</a:t>
            </a:r>
          </a:p>
          <a:p>
            <a:r>
              <a:rPr lang="en-US" sz="1700" dirty="0" err="1" smtClean="0">
                <a:latin typeface="+mj-lt"/>
              </a:rPr>
              <a:t>dayOfWeek</a:t>
            </a:r>
            <a:r>
              <a:rPr lang="en-US" sz="1700" dirty="0" smtClean="0">
                <a:latin typeface="+mj-lt"/>
              </a:rPr>
              <a:t> </a:t>
            </a:r>
            <a:r>
              <a:rPr lang="en-US" sz="1700" dirty="0">
                <a:latin typeface="+mj-lt"/>
              </a:rPr>
              <a:t>- "Mon", "Tue", "Wed", "Thu", "Fri", "Sat", "</a:t>
            </a:r>
            <a:r>
              <a:rPr lang="en-US" sz="1700" dirty="0" smtClean="0">
                <a:latin typeface="+mj-lt"/>
              </a:rPr>
              <a:t>Sun“.</a:t>
            </a:r>
          </a:p>
          <a:p>
            <a:r>
              <a:rPr lang="en-US" sz="1700" i="1" dirty="0" err="1" smtClean="0">
                <a:latin typeface="+mj-lt"/>
              </a:rPr>
              <a:t>ord.select</a:t>
            </a:r>
            <a:r>
              <a:rPr lang="en-US" sz="1700" i="1" dirty="0" smtClean="0">
                <a:latin typeface="+mj-lt"/>
              </a:rPr>
              <a:t>(</a:t>
            </a:r>
            <a:r>
              <a:rPr lang="en-US" sz="1700" i="1" dirty="0" err="1" smtClean="0">
                <a:latin typeface="+mj-lt"/>
              </a:rPr>
              <a:t>ord.order_date,next_day</a:t>
            </a:r>
            <a:r>
              <a:rPr lang="en-US" sz="1700" i="1" dirty="0" smtClean="0">
                <a:latin typeface="+mj-lt"/>
              </a:rPr>
              <a:t>(</a:t>
            </a:r>
            <a:r>
              <a:rPr lang="en-US" sz="1700" i="1" dirty="0" err="1" smtClean="0">
                <a:latin typeface="+mj-lt"/>
              </a:rPr>
              <a:t>ord.order_date</a:t>
            </a:r>
            <a:r>
              <a:rPr lang="en-US" sz="1700" i="1" dirty="0" err="1">
                <a:latin typeface="+mj-lt"/>
              </a:rPr>
              <a:t>,'Fri</a:t>
            </a:r>
            <a:r>
              <a:rPr lang="en-US" sz="1700" i="1" dirty="0">
                <a:latin typeface="+mj-lt"/>
              </a:rPr>
              <a:t>')).distinct().show</a:t>
            </a:r>
            <a:r>
              <a:rPr lang="en-US" sz="1700" i="1" dirty="0" smtClean="0">
                <a:latin typeface="+mj-lt"/>
              </a:rPr>
              <a:t>()</a:t>
            </a:r>
          </a:p>
          <a:p>
            <a:endParaRPr lang="en-US" sz="1700" dirty="0"/>
          </a:p>
          <a:p>
            <a:r>
              <a:rPr lang="en-US" sz="1700" dirty="0" err="1"/>
              <a:t>last_day</a:t>
            </a:r>
            <a:r>
              <a:rPr lang="en-US" sz="1700" dirty="0"/>
              <a:t>(date</a:t>
            </a:r>
            <a:r>
              <a:rPr lang="en-US" sz="1700" dirty="0" smtClean="0"/>
              <a:t>):</a:t>
            </a:r>
            <a:endParaRPr lang="en-US" sz="1700" dirty="0"/>
          </a:p>
          <a:p>
            <a:r>
              <a:rPr lang="en-US" sz="1700" dirty="0" smtClean="0">
                <a:latin typeface="+mj-lt"/>
              </a:rPr>
              <a:t>Returns </a:t>
            </a:r>
            <a:r>
              <a:rPr lang="en-US" sz="1700" dirty="0">
                <a:latin typeface="+mj-lt"/>
              </a:rPr>
              <a:t>the last day of the month which the given date belongs to.</a:t>
            </a:r>
          </a:p>
          <a:p>
            <a:r>
              <a:rPr lang="en-US" sz="1700" i="1" dirty="0" err="1" smtClean="0">
                <a:latin typeface="+mj-lt"/>
              </a:rPr>
              <a:t>ord.select</a:t>
            </a:r>
            <a:r>
              <a:rPr lang="en-US" sz="1700" i="1" dirty="0" smtClean="0">
                <a:latin typeface="+mj-lt"/>
              </a:rPr>
              <a:t>(</a:t>
            </a:r>
            <a:r>
              <a:rPr lang="en-US" sz="1700" i="1" dirty="0" err="1" smtClean="0">
                <a:latin typeface="+mj-lt"/>
              </a:rPr>
              <a:t>ord.order_date,last_day</a:t>
            </a:r>
            <a:r>
              <a:rPr lang="en-US" sz="1700" i="1" dirty="0" smtClean="0">
                <a:latin typeface="+mj-lt"/>
              </a:rPr>
              <a:t>(</a:t>
            </a:r>
            <a:r>
              <a:rPr lang="en-US" sz="1700" i="1" dirty="0" err="1" smtClean="0">
                <a:latin typeface="+mj-lt"/>
              </a:rPr>
              <a:t>ord.order_date</a:t>
            </a:r>
            <a:r>
              <a:rPr lang="en-US" sz="1700" i="1" dirty="0">
                <a:latin typeface="+mj-lt"/>
              </a:rPr>
              <a:t>)).distinct().show()</a:t>
            </a:r>
          </a:p>
          <a:p>
            <a:endParaRPr lang="en-US" sz="1700" dirty="0" smtClean="0">
              <a:latin typeface="+mj-lt"/>
            </a:endParaRPr>
          </a:p>
          <a:p>
            <a:r>
              <a:rPr lang="en-US" sz="1900" b="1" dirty="0" err="1" smtClean="0">
                <a:latin typeface="+mj-lt"/>
              </a:rPr>
              <a:t>dayofweek</a:t>
            </a:r>
            <a:r>
              <a:rPr lang="en-US" sz="1900" b="1" dirty="0" smtClean="0">
                <a:latin typeface="+mj-lt"/>
              </a:rPr>
              <a:t>(col):</a:t>
            </a:r>
            <a:endParaRPr lang="en-US" sz="1900" b="1" dirty="0">
              <a:latin typeface="+mj-lt"/>
            </a:endParaRPr>
          </a:p>
          <a:p>
            <a:r>
              <a:rPr lang="en-US" sz="1900" b="1" dirty="0" err="1" smtClean="0">
                <a:latin typeface="+mj-lt"/>
              </a:rPr>
              <a:t>dayofmonth</a:t>
            </a:r>
            <a:r>
              <a:rPr lang="en-US" sz="1900" b="1" dirty="0" smtClean="0">
                <a:latin typeface="+mj-lt"/>
              </a:rPr>
              <a:t>(col):</a:t>
            </a:r>
            <a:endParaRPr lang="en-US" sz="1900" b="1" dirty="0">
              <a:latin typeface="+mj-lt"/>
            </a:endParaRPr>
          </a:p>
          <a:p>
            <a:r>
              <a:rPr lang="en-US" b="1" dirty="0" err="1" smtClean="0">
                <a:latin typeface="+mj-lt"/>
              </a:rPr>
              <a:t>dayofyear</a:t>
            </a:r>
            <a:r>
              <a:rPr lang="en-US" b="1" dirty="0" smtClean="0">
                <a:latin typeface="+mj-lt"/>
              </a:rPr>
              <a:t>(</a:t>
            </a:r>
            <a:r>
              <a:rPr lang="en-US" b="1" dirty="0">
                <a:latin typeface="+mj-lt"/>
              </a:rPr>
              <a:t>c</a:t>
            </a:r>
            <a:r>
              <a:rPr lang="en-US" b="1" dirty="0" smtClean="0">
                <a:latin typeface="+mj-lt"/>
              </a:rPr>
              <a:t>ol):</a:t>
            </a:r>
            <a:endParaRPr lang="en-US" b="1" dirty="0">
              <a:latin typeface="+mj-lt"/>
            </a:endParaRPr>
          </a:p>
          <a:p>
            <a:r>
              <a:rPr lang="en-US" b="1" dirty="0" err="1" smtClean="0">
                <a:latin typeface="+mj-lt"/>
              </a:rPr>
              <a:t>weekofyear</a:t>
            </a:r>
            <a:r>
              <a:rPr lang="en-US" b="1" dirty="0" smtClean="0">
                <a:latin typeface="+mj-lt"/>
              </a:rPr>
              <a:t>(col):</a:t>
            </a:r>
            <a:endParaRPr lang="en-US" b="1" dirty="0">
              <a:latin typeface="+mj-lt"/>
            </a:endParaRPr>
          </a:p>
        </p:txBody>
      </p:sp>
    </p:spTree>
    <p:extLst>
      <p:ext uri="{BB962C8B-B14F-4D97-AF65-F5344CB8AC3E}">
        <p14:creationId xmlns="" xmlns:p14="http://schemas.microsoft.com/office/powerpoint/2010/main" val="3525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383" y="107092"/>
            <a:ext cx="11771043" cy="6894195"/>
          </a:xfrm>
          <a:prstGeom prst="rect">
            <a:avLst/>
          </a:prstGeom>
        </p:spPr>
        <p:txBody>
          <a:bodyPr wrap="square">
            <a:spAutoFit/>
          </a:bodyPr>
          <a:lstStyle/>
          <a:p>
            <a:r>
              <a:rPr lang="en-US" sz="1700" b="1" dirty="0" smtClean="0">
                <a:latin typeface="+mj-lt"/>
              </a:rPr>
              <a:t>second(col): </a:t>
            </a:r>
          </a:p>
          <a:p>
            <a:r>
              <a:rPr lang="en-US" sz="1700" dirty="0" smtClean="0">
                <a:latin typeface="+mj-lt"/>
              </a:rPr>
              <a:t>Extract </a:t>
            </a:r>
            <a:r>
              <a:rPr lang="en-US" sz="1700" dirty="0">
                <a:latin typeface="+mj-lt"/>
              </a:rPr>
              <a:t>the seconds of a given date as integer.</a:t>
            </a:r>
          </a:p>
          <a:p>
            <a:r>
              <a:rPr lang="en-US" sz="1700" i="1" dirty="0" err="1" smtClean="0">
                <a:latin typeface="+mj-lt"/>
              </a:rPr>
              <a:t>ord.select</a:t>
            </a:r>
            <a:r>
              <a:rPr lang="en-US" sz="1700" i="1" dirty="0" smtClean="0">
                <a:latin typeface="+mj-lt"/>
              </a:rPr>
              <a:t>(</a:t>
            </a:r>
            <a:r>
              <a:rPr lang="en-US" sz="1700" i="1" dirty="0" err="1" smtClean="0">
                <a:latin typeface="+mj-lt"/>
              </a:rPr>
              <a:t>current_timestamp</a:t>
            </a:r>
            <a:r>
              <a:rPr lang="en-US" sz="1700" i="1" dirty="0">
                <a:latin typeface="+mj-lt"/>
              </a:rPr>
              <a:t>(),second(</a:t>
            </a:r>
            <a:r>
              <a:rPr lang="en-US" sz="1700" i="1" dirty="0" err="1">
                <a:latin typeface="+mj-lt"/>
              </a:rPr>
              <a:t>current_timestamp</a:t>
            </a:r>
            <a:r>
              <a:rPr lang="en-US" sz="1700" i="1" dirty="0">
                <a:latin typeface="+mj-lt"/>
              </a:rPr>
              <a:t>())).distinct().show(truncate=False) </a:t>
            </a:r>
            <a:endParaRPr lang="en-US" sz="1700" i="1" dirty="0" smtClean="0">
              <a:latin typeface="+mj-lt"/>
            </a:endParaRPr>
          </a:p>
          <a:p>
            <a:r>
              <a:rPr lang="en-US" sz="1700" b="1" dirty="0" smtClean="0">
                <a:latin typeface="+mj-lt"/>
              </a:rPr>
              <a:t>minute(col):</a:t>
            </a:r>
            <a:endParaRPr lang="en-US" sz="1700" b="1" dirty="0">
              <a:latin typeface="+mj-lt"/>
            </a:endParaRPr>
          </a:p>
          <a:p>
            <a:r>
              <a:rPr lang="en-US" sz="1700" b="1" dirty="0" smtClean="0">
                <a:latin typeface="+mj-lt"/>
              </a:rPr>
              <a:t>hour(col):</a:t>
            </a:r>
            <a:endParaRPr lang="en-US" sz="1700" b="1" dirty="0">
              <a:latin typeface="+mj-lt"/>
            </a:endParaRPr>
          </a:p>
          <a:p>
            <a:r>
              <a:rPr lang="en-US" sz="1700" b="1" dirty="0" smtClean="0">
                <a:latin typeface="+mj-lt"/>
              </a:rPr>
              <a:t>month(col):</a:t>
            </a:r>
            <a:endParaRPr lang="en-US" sz="1700" b="1" dirty="0">
              <a:latin typeface="+mj-lt"/>
            </a:endParaRPr>
          </a:p>
          <a:p>
            <a:r>
              <a:rPr lang="en-US" sz="1700" b="1" dirty="0" smtClean="0">
                <a:latin typeface="+mj-lt"/>
              </a:rPr>
              <a:t>quarter(col):</a:t>
            </a:r>
            <a:endParaRPr lang="en-US" sz="1700" b="1" dirty="0">
              <a:latin typeface="+mj-lt"/>
            </a:endParaRPr>
          </a:p>
          <a:p>
            <a:r>
              <a:rPr lang="en-US" sz="1700" b="1" dirty="0" smtClean="0">
                <a:latin typeface="+mj-lt"/>
              </a:rPr>
              <a:t>year(col):</a:t>
            </a:r>
          </a:p>
          <a:p>
            <a:endParaRPr lang="en-US" sz="1700" b="1" dirty="0">
              <a:latin typeface="+mj-lt"/>
            </a:endParaRPr>
          </a:p>
          <a:p>
            <a:r>
              <a:rPr lang="en-US" sz="1700" b="1" dirty="0" err="1">
                <a:latin typeface="+mj-lt"/>
              </a:rPr>
              <a:t>months_between</a:t>
            </a:r>
            <a:r>
              <a:rPr lang="en-US" sz="1700" b="1" dirty="0">
                <a:latin typeface="+mj-lt"/>
              </a:rPr>
              <a:t>(date1, date2, </a:t>
            </a:r>
            <a:r>
              <a:rPr lang="en-US" sz="1700" b="1" dirty="0" err="1">
                <a:latin typeface="+mj-lt"/>
              </a:rPr>
              <a:t>roundOff</a:t>
            </a:r>
            <a:r>
              <a:rPr lang="en-US" sz="1700" b="1" dirty="0">
                <a:latin typeface="+mj-lt"/>
              </a:rPr>
              <a:t>=True</a:t>
            </a:r>
            <a:r>
              <a:rPr lang="en-US" sz="1700" b="1" dirty="0" smtClean="0">
                <a:latin typeface="+mj-lt"/>
              </a:rPr>
              <a:t>)</a:t>
            </a:r>
          </a:p>
          <a:p>
            <a:r>
              <a:rPr lang="en-US" sz="1700" dirty="0" smtClean="0">
                <a:latin typeface="+mj-lt"/>
              </a:rPr>
              <a:t>The </a:t>
            </a:r>
            <a:r>
              <a:rPr lang="en-US" sz="1700" dirty="0">
                <a:latin typeface="+mj-lt"/>
              </a:rPr>
              <a:t>result is rounded off to 8 digits unless `</a:t>
            </a:r>
            <a:r>
              <a:rPr lang="en-US" sz="1700" dirty="0" err="1">
                <a:latin typeface="+mj-lt"/>
              </a:rPr>
              <a:t>roundOff</a:t>
            </a:r>
            <a:r>
              <a:rPr lang="en-US" sz="1700" dirty="0">
                <a:latin typeface="+mj-lt"/>
              </a:rPr>
              <a:t>` is set to `False`.</a:t>
            </a:r>
          </a:p>
          <a:p>
            <a:r>
              <a:rPr lang="en-US" sz="1700" i="1" dirty="0" err="1" smtClean="0">
                <a:latin typeface="+mj-lt"/>
              </a:rPr>
              <a:t>ord_new.select</a:t>
            </a:r>
            <a:r>
              <a:rPr lang="en-US" sz="1700" i="1" dirty="0" smtClean="0">
                <a:latin typeface="+mj-lt"/>
              </a:rPr>
              <a:t>(</a:t>
            </a:r>
            <a:r>
              <a:rPr lang="en-US" sz="1700" i="1" dirty="0" err="1" smtClean="0">
                <a:latin typeface="+mj-lt"/>
              </a:rPr>
              <a:t>ord_new.order_date,ord_new.new_order_date,months_between</a:t>
            </a:r>
            <a:r>
              <a:rPr lang="en-US" sz="1700" i="1" dirty="0" smtClean="0">
                <a:latin typeface="+mj-lt"/>
              </a:rPr>
              <a:t>(</a:t>
            </a:r>
            <a:r>
              <a:rPr lang="en-US" sz="1700" i="1" dirty="0" err="1" smtClean="0">
                <a:latin typeface="+mj-lt"/>
              </a:rPr>
              <a:t>ord_new.order_date,ord_new.new_order_date,roundOff</a:t>
            </a:r>
            <a:r>
              <a:rPr lang="en-US" sz="1700" i="1" dirty="0" smtClean="0">
                <a:latin typeface="+mj-lt"/>
              </a:rPr>
              <a:t>=False</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date_add</a:t>
            </a:r>
            <a:r>
              <a:rPr lang="en-US" sz="1700" b="1" dirty="0">
                <a:latin typeface="+mj-lt"/>
              </a:rPr>
              <a:t>(start, days) :  </a:t>
            </a:r>
            <a:r>
              <a:rPr lang="en-US" sz="1700" dirty="0">
                <a:latin typeface="+mj-lt"/>
              </a:rPr>
              <a:t>Add Number Of </a:t>
            </a:r>
            <a:r>
              <a:rPr lang="en-US" sz="1700" dirty="0" smtClean="0">
                <a:latin typeface="+mj-lt"/>
              </a:rPr>
              <a:t>Days.</a:t>
            </a:r>
          </a:p>
          <a:p>
            <a:r>
              <a:rPr lang="en-US" sz="1700" i="1" dirty="0" err="1" smtClean="0">
                <a:latin typeface="+mj-lt"/>
              </a:rPr>
              <a:t>ord.withColumn</a:t>
            </a:r>
            <a:r>
              <a:rPr lang="en-US" sz="1700" i="1" dirty="0">
                <a:latin typeface="+mj-lt"/>
              </a:rPr>
              <a:t>('new_order_date',</a:t>
            </a:r>
            <a:r>
              <a:rPr lang="en-US" sz="1700" i="1" dirty="0" err="1">
                <a:latin typeface="+mj-lt"/>
              </a:rPr>
              <a:t>date_add</a:t>
            </a:r>
            <a:r>
              <a:rPr lang="en-US" sz="1700" i="1" dirty="0">
                <a:latin typeface="+mj-lt"/>
              </a:rPr>
              <a:t>(ord.order_date,50</a:t>
            </a:r>
            <a:r>
              <a:rPr lang="en-US" sz="1700" i="1" dirty="0" smtClean="0">
                <a:latin typeface="+mj-lt"/>
              </a:rPr>
              <a:t>)).show()</a:t>
            </a:r>
          </a:p>
          <a:p>
            <a:endParaRPr lang="en-US" sz="1700" dirty="0">
              <a:latin typeface="+mj-lt"/>
            </a:endParaRPr>
          </a:p>
          <a:p>
            <a:r>
              <a:rPr lang="en-US" sz="1700" b="1" dirty="0" err="1">
                <a:latin typeface="+mj-lt"/>
              </a:rPr>
              <a:t>date_sub</a:t>
            </a:r>
            <a:r>
              <a:rPr lang="en-US" sz="1700" b="1" dirty="0">
                <a:latin typeface="+mj-lt"/>
              </a:rPr>
              <a:t>(start, days</a:t>
            </a:r>
            <a:r>
              <a:rPr lang="en-US" sz="1700" b="1" dirty="0" smtClean="0">
                <a:latin typeface="+mj-lt"/>
              </a:rPr>
              <a:t>) : </a:t>
            </a:r>
            <a:r>
              <a:rPr lang="en-US" sz="1700" dirty="0" smtClean="0">
                <a:latin typeface="+mj-lt"/>
              </a:rPr>
              <a:t>Subtract </a:t>
            </a:r>
            <a:r>
              <a:rPr lang="en-US" sz="1700" dirty="0">
                <a:latin typeface="+mj-lt"/>
              </a:rPr>
              <a:t>Number Of Days</a:t>
            </a:r>
            <a:r>
              <a:rPr lang="en-US" sz="1700" dirty="0" smtClean="0">
                <a:latin typeface="+mj-lt"/>
              </a:rPr>
              <a:t>.</a:t>
            </a:r>
          </a:p>
          <a:p>
            <a:r>
              <a:rPr lang="en-US" sz="1700" i="1" dirty="0" err="1">
                <a:latin typeface="+mj-lt"/>
              </a:rPr>
              <a:t>ord.withColumn</a:t>
            </a:r>
            <a:r>
              <a:rPr lang="en-US" sz="1700" i="1" dirty="0">
                <a:latin typeface="+mj-lt"/>
              </a:rPr>
              <a:t>('new_order_date',</a:t>
            </a:r>
            <a:r>
              <a:rPr lang="en-US" sz="1700" i="1" dirty="0" err="1">
                <a:latin typeface="+mj-lt"/>
              </a:rPr>
              <a:t>date_sub</a:t>
            </a:r>
            <a:r>
              <a:rPr lang="en-US" sz="1700" i="1" dirty="0">
                <a:latin typeface="+mj-lt"/>
              </a:rPr>
              <a:t>(ord.order_date,50)).show</a:t>
            </a:r>
            <a:r>
              <a:rPr lang="en-US" sz="1700" i="1" dirty="0" smtClean="0">
                <a:latin typeface="+mj-lt"/>
              </a:rPr>
              <a:t>()</a:t>
            </a:r>
          </a:p>
          <a:p>
            <a:endParaRPr lang="en-US" sz="1700" dirty="0">
              <a:latin typeface="+mj-lt"/>
            </a:endParaRPr>
          </a:p>
          <a:p>
            <a:r>
              <a:rPr lang="en-US" sz="1700" b="1" dirty="0" err="1">
                <a:latin typeface="+mj-lt"/>
              </a:rPr>
              <a:t>add_months</a:t>
            </a:r>
            <a:r>
              <a:rPr lang="en-US" sz="1700" b="1" dirty="0">
                <a:latin typeface="+mj-lt"/>
              </a:rPr>
              <a:t>(start, months</a:t>
            </a:r>
            <a:r>
              <a:rPr lang="en-US" sz="1700" b="1" dirty="0" smtClean="0">
                <a:latin typeface="+mj-lt"/>
              </a:rPr>
              <a:t>): </a:t>
            </a:r>
            <a:r>
              <a:rPr lang="en-US" sz="1700" dirty="0" smtClean="0">
                <a:latin typeface="+mj-lt"/>
              </a:rPr>
              <a:t>Add Number of months.</a:t>
            </a:r>
          </a:p>
          <a:p>
            <a:r>
              <a:rPr lang="en-US" sz="1700" i="1" dirty="0" err="1">
                <a:latin typeface="+mj-lt"/>
              </a:rPr>
              <a:t>ord.withColumn</a:t>
            </a:r>
            <a:r>
              <a:rPr lang="en-US" sz="1700" i="1" dirty="0">
                <a:latin typeface="+mj-lt"/>
              </a:rPr>
              <a:t>('new_order_date',</a:t>
            </a:r>
            <a:r>
              <a:rPr lang="en-US" sz="1700" i="1" dirty="0" err="1">
                <a:latin typeface="+mj-lt"/>
              </a:rPr>
              <a:t>add_months</a:t>
            </a:r>
            <a:r>
              <a:rPr lang="en-US" sz="1700" i="1" dirty="0">
                <a:latin typeface="+mj-lt"/>
              </a:rPr>
              <a:t>(ord.order_date,3)).show</a:t>
            </a:r>
            <a:r>
              <a:rPr lang="en-US" sz="1700" i="1" dirty="0" smtClean="0">
                <a:latin typeface="+mj-lt"/>
              </a:rPr>
              <a:t>()</a:t>
            </a:r>
          </a:p>
          <a:p>
            <a:endParaRPr lang="en-US" sz="1700" b="1" dirty="0">
              <a:latin typeface="+mj-lt"/>
            </a:endParaRPr>
          </a:p>
          <a:p>
            <a:r>
              <a:rPr lang="en-US" sz="1700" b="1" dirty="0" err="1" smtClean="0">
                <a:latin typeface="+mj-lt"/>
              </a:rPr>
              <a:t>datediff</a:t>
            </a:r>
            <a:r>
              <a:rPr lang="en-US" sz="1700" b="1" dirty="0" smtClean="0">
                <a:latin typeface="+mj-lt"/>
              </a:rPr>
              <a:t>(end, start): </a:t>
            </a:r>
            <a:r>
              <a:rPr lang="en-US" sz="1700" dirty="0" smtClean="0">
                <a:latin typeface="+mj-lt"/>
              </a:rPr>
              <a:t>Returns </a:t>
            </a:r>
            <a:r>
              <a:rPr lang="en-US" sz="1700" dirty="0">
                <a:latin typeface="+mj-lt"/>
              </a:rPr>
              <a:t>the number of days from `start` to `end</a:t>
            </a:r>
            <a:r>
              <a:rPr lang="en-US" sz="1700" dirty="0" smtClean="0">
                <a:latin typeface="+mj-lt"/>
              </a:rPr>
              <a:t>`.</a:t>
            </a:r>
          </a:p>
          <a:p>
            <a:r>
              <a:rPr lang="en-US" sz="1700" i="1" dirty="0" err="1">
                <a:latin typeface="+mj-lt"/>
              </a:rPr>
              <a:t>ord_new.select</a:t>
            </a:r>
            <a:r>
              <a:rPr lang="en-US" sz="1700" i="1" dirty="0">
                <a:latin typeface="+mj-lt"/>
              </a:rPr>
              <a:t>(</a:t>
            </a:r>
            <a:r>
              <a:rPr lang="en-US" sz="1700" i="1" dirty="0" err="1">
                <a:latin typeface="+mj-lt"/>
              </a:rPr>
              <a:t>datediff</a:t>
            </a:r>
            <a:r>
              <a:rPr lang="en-US" sz="1700" i="1" dirty="0">
                <a:latin typeface="+mj-lt"/>
              </a:rPr>
              <a:t>(</a:t>
            </a:r>
            <a:r>
              <a:rPr lang="en-US" sz="1700" i="1" dirty="0" err="1">
                <a:latin typeface="+mj-lt"/>
              </a:rPr>
              <a:t>ord_new.new_order_date,ord_new.order_date</a:t>
            </a:r>
            <a:r>
              <a:rPr lang="en-US" sz="1700" i="1" dirty="0">
                <a:latin typeface="+mj-lt"/>
              </a:rPr>
              <a:t>)).show()</a:t>
            </a:r>
          </a:p>
          <a:p>
            <a:endParaRPr lang="en-US" sz="1700" dirty="0">
              <a:latin typeface="+mj-lt"/>
            </a:endParaRPr>
          </a:p>
        </p:txBody>
      </p:sp>
    </p:spTree>
    <p:extLst>
      <p:ext uri="{BB962C8B-B14F-4D97-AF65-F5344CB8AC3E}">
        <p14:creationId xmlns="" xmlns:p14="http://schemas.microsoft.com/office/powerpoint/2010/main" val="37611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smtClean="0"/>
              <a:t>--jars: </a:t>
            </a:r>
            <a:r>
              <a:rPr lang="en-US" dirty="0" smtClean="0"/>
              <a:t>Dependency .jar files.</a:t>
            </a:r>
          </a:p>
          <a:p>
            <a:r>
              <a:rPr lang="en-US" dirty="0"/>
              <a:t>      Ex </a:t>
            </a:r>
            <a:r>
              <a:rPr lang="en-US" dirty="0" smtClean="0"/>
              <a:t>: </a:t>
            </a:r>
            <a:r>
              <a:rPr lang="en-US" dirty="0"/>
              <a:t>--jars </a:t>
            </a:r>
            <a:r>
              <a:rPr lang="en-US" dirty="0" smtClean="0"/>
              <a:t>/</a:t>
            </a:r>
            <a:r>
              <a:rPr lang="en-US" dirty="0" err="1" smtClean="0"/>
              <a:t>devl</a:t>
            </a:r>
            <a:r>
              <a:rPr lang="en-US" dirty="0" smtClean="0"/>
              <a:t>/</a:t>
            </a:r>
            <a:r>
              <a:rPr lang="en-US" dirty="0" err="1" smtClean="0"/>
              <a:t>src</a:t>
            </a:r>
            <a:r>
              <a:rPr lang="en-US" dirty="0" smtClean="0"/>
              <a:t>/main/python/lib/ojdbc7.jar, fil2.jar, file3.jar</a:t>
            </a:r>
          </a:p>
          <a:p>
            <a:endParaRPr lang="en-US" dirty="0"/>
          </a:p>
          <a:p>
            <a:r>
              <a:rPr lang="en-US" b="1" dirty="0" smtClean="0"/>
              <a:t>--packages: </a:t>
            </a:r>
            <a:r>
              <a:rPr lang="en-US" dirty="0" smtClean="0"/>
              <a:t>Pass the dependency packages.</a:t>
            </a:r>
          </a:p>
          <a:p>
            <a:r>
              <a:rPr lang="en-US" dirty="0"/>
              <a:t> </a:t>
            </a:r>
            <a:r>
              <a:rPr lang="en-US" dirty="0" smtClean="0"/>
              <a:t>    Ex : </a:t>
            </a:r>
            <a:r>
              <a:rPr lang="en-US" dirty="0"/>
              <a:t>--packages </a:t>
            </a:r>
            <a:r>
              <a:rPr lang="en-US" dirty="0" smtClean="0"/>
              <a:t>org.apache.spark:spark-avro_2.11:2.4.4</a:t>
            </a:r>
          </a:p>
          <a:p>
            <a:endParaRPr lang="en-US" dirty="0"/>
          </a:p>
          <a:p>
            <a:r>
              <a:rPr lang="en-US" b="1" dirty="0" smtClean="0"/>
              <a:t>--</a:t>
            </a:r>
            <a:r>
              <a:rPr lang="en-US" b="1" dirty="0" err="1" smtClean="0"/>
              <a:t>py</a:t>
            </a:r>
            <a:r>
              <a:rPr lang="en-US" b="1" dirty="0" smtClean="0"/>
              <a:t>-files: </a:t>
            </a:r>
            <a:r>
              <a:rPr lang="en-US" dirty="0" smtClean="0"/>
              <a:t>Use –</a:t>
            </a:r>
            <a:r>
              <a:rPr lang="en-US" dirty="0" err="1" smtClean="0"/>
              <a:t>py</a:t>
            </a:r>
            <a:r>
              <a:rPr lang="en-US" dirty="0" smtClean="0"/>
              <a:t>-files to add .</a:t>
            </a:r>
            <a:r>
              <a:rPr lang="en-US" dirty="0" err="1" smtClean="0"/>
              <a:t>py</a:t>
            </a:r>
            <a:r>
              <a:rPr lang="en-US" dirty="0"/>
              <a:t> </a:t>
            </a:r>
            <a:r>
              <a:rPr lang="en-US" dirty="0" smtClean="0"/>
              <a:t>and .zip files. File specified with –</a:t>
            </a:r>
            <a:r>
              <a:rPr lang="en-US" dirty="0" err="1" smtClean="0"/>
              <a:t>py</a:t>
            </a:r>
            <a:r>
              <a:rPr lang="en-US" dirty="0" smtClean="0"/>
              <a:t>-files are uploaded to the cluster </a:t>
            </a:r>
            <a:r>
              <a:rPr lang="en-US" dirty="0"/>
              <a:t>b</a:t>
            </a:r>
            <a:r>
              <a:rPr lang="en-US" dirty="0" smtClean="0"/>
              <a:t>efore it run the application.</a:t>
            </a:r>
          </a:p>
          <a:p>
            <a:r>
              <a:rPr lang="en-US" dirty="0"/>
              <a:t> </a:t>
            </a:r>
            <a:r>
              <a:rPr lang="en-US" dirty="0" smtClean="0"/>
              <a:t>    Ex - --</a:t>
            </a:r>
            <a:r>
              <a:rPr lang="en-US" dirty="0" err="1" smtClean="0"/>
              <a:t>py</a:t>
            </a:r>
            <a:r>
              <a:rPr lang="en-US" dirty="0" smtClean="0"/>
              <a:t>-files file1.py, file2.py,file3.zip</a:t>
            </a:r>
            <a:endParaRPr lang="en-US" dirty="0"/>
          </a:p>
          <a:p>
            <a:endParaRPr lang="en-US"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81393309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7" y="338638"/>
            <a:ext cx="10774878" cy="5062924"/>
          </a:xfrm>
          <a:prstGeom prst="rect">
            <a:avLst/>
          </a:prstGeom>
        </p:spPr>
        <p:txBody>
          <a:bodyPr wrap="square">
            <a:spAutoFit/>
          </a:bodyPr>
          <a:lstStyle/>
          <a:p>
            <a:r>
              <a:rPr lang="en-US" sz="1700" b="1" dirty="0" err="1">
                <a:latin typeface="+mj-lt"/>
              </a:rPr>
              <a:t>date_trunc</a:t>
            </a:r>
            <a:r>
              <a:rPr lang="en-US" sz="1700" b="1" dirty="0">
                <a:latin typeface="+mj-lt"/>
              </a:rPr>
              <a:t>(format, </a:t>
            </a:r>
            <a:r>
              <a:rPr lang="en-US" sz="1700" b="1" dirty="0" smtClean="0">
                <a:latin typeface="+mj-lt"/>
              </a:rPr>
              <a:t>timestamp)</a:t>
            </a:r>
          </a:p>
          <a:p>
            <a:r>
              <a:rPr lang="en-US" sz="1700" dirty="0" smtClean="0">
                <a:latin typeface="+mj-lt"/>
              </a:rPr>
              <a:t>Returns </a:t>
            </a:r>
            <a:r>
              <a:rPr lang="en-US" sz="1700" dirty="0">
                <a:latin typeface="+mj-lt"/>
              </a:rPr>
              <a:t>timestamp truncated to the unit specified by the format.</a:t>
            </a:r>
          </a:p>
          <a:p>
            <a:r>
              <a:rPr lang="en-US" sz="1700" dirty="0" smtClean="0">
                <a:latin typeface="+mj-lt"/>
              </a:rPr>
              <a:t>format</a:t>
            </a:r>
            <a:r>
              <a:rPr lang="en-US" sz="1700" dirty="0">
                <a:latin typeface="+mj-lt"/>
              </a:rPr>
              <a:t>: 'year', 'yyyy', '</a:t>
            </a:r>
            <a:r>
              <a:rPr lang="en-US" sz="1700" dirty="0" err="1">
                <a:latin typeface="+mj-lt"/>
              </a:rPr>
              <a:t>yy</a:t>
            </a:r>
            <a:r>
              <a:rPr lang="en-US" sz="1700" dirty="0">
                <a:latin typeface="+mj-lt"/>
              </a:rPr>
              <a:t>', 'month', '</a:t>
            </a:r>
            <a:r>
              <a:rPr lang="en-US" sz="1700" dirty="0" err="1">
                <a:latin typeface="+mj-lt"/>
              </a:rPr>
              <a:t>mon</a:t>
            </a:r>
            <a:r>
              <a:rPr lang="en-US" sz="1700" dirty="0">
                <a:latin typeface="+mj-lt"/>
              </a:rPr>
              <a:t>', 'mm</a:t>
            </a:r>
            <a:r>
              <a:rPr lang="en-US" sz="1700" dirty="0" smtClean="0">
                <a:latin typeface="+mj-lt"/>
              </a:rPr>
              <a:t>', </a:t>
            </a:r>
            <a:r>
              <a:rPr lang="en-US" sz="1700" dirty="0">
                <a:latin typeface="+mj-lt"/>
              </a:rPr>
              <a:t>'day', 'dd', 'hour', 'minute', 'second', 'week', 'quarter' </a:t>
            </a:r>
            <a:r>
              <a:rPr lang="en-US" sz="1700" dirty="0" smtClean="0">
                <a:latin typeface="+mj-lt"/>
              </a:rPr>
              <a:t>.</a:t>
            </a:r>
          </a:p>
          <a:p>
            <a:r>
              <a:rPr lang="en-US" sz="1700" i="1" dirty="0" err="1" smtClean="0">
                <a:latin typeface="+mj-lt"/>
              </a:rPr>
              <a:t>ord.withColumn</a:t>
            </a:r>
            <a:r>
              <a:rPr lang="en-US" sz="1700" i="1" dirty="0">
                <a:latin typeface="+mj-lt"/>
              </a:rPr>
              <a:t>('new_order_date',</a:t>
            </a:r>
            <a:r>
              <a:rPr lang="en-US" sz="1700" i="1" dirty="0" err="1">
                <a:latin typeface="+mj-lt"/>
              </a:rPr>
              <a:t>date_trunc</a:t>
            </a:r>
            <a:r>
              <a:rPr lang="en-US" sz="1700" i="1" dirty="0">
                <a:latin typeface="+mj-lt"/>
              </a:rPr>
              <a:t>('yyyy',</a:t>
            </a:r>
            <a:r>
              <a:rPr lang="en-US" sz="1700" i="1" dirty="0" err="1">
                <a:latin typeface="+mj-lt"/>
              </a:rPr>
              <a:t>ord.order_date</a:t>
            </a:r>
            <a:r>
              <a:rPr lang="en-US" sz="1700" i="1" dirty="0">
                <a:latin typeface="+mj-lt"/>
              </a:rPr>
              <a:t>)).show()</a:t>
            </a:r>
          </a:p>
          <a:p>
            <a:endParaRPr lang="en-US" sz="1700" dirty="0" smtClean="0">
              <a:latin typeface="+mj-lt"/>
            </a:endParaRPr>
          </a:p>
          <a:p>
            <a:r>
              <a:rPr lang="en-US" sz="1700" b="1" dirty="0" err="1" smtClean="0">
                <a:latin typeface="+mj-lt"/>
              </a:rPr>
              <a:t>date_format</a:t>
            </a:r>
            <a:r>
              <a:rPr lang="en-US" sz="1700" b="1" dirty="0" smtClean="0">
                <a:latin typeface="+mj-lt"/>
              </a:rPr>
              <a:t>(date</a:t>
            </a:r>
            <a:r>
              <a:rPr lang="en-US" sz="1700" b="1" dirty="0">
                <a:latin typeface="+mj-lt"/>
              </a:rPr>
              <a:t>, format</a:t>
            </a:r>
            <a:r>
              <a:rPr lang="en-US" sz="1700" b="1" dirty="0" smtClean="0">
                <a:latin typeface="+mj-lt"/>
              </a:rPr>
              <a:t>):</a:t>
            </a:r>
            <a:endParaRPr lang="en-US" sz="1700" b="1" dirty="0">
              <a:latin typeface="+mj-lt"/>
            </a:endParaRPr>
          </a:p>
          <a:p>
            <a:r>
              <a:rPr lang="en-US" sz="1700" dirty="0" smtClean="0">
                <a:latin typeface="+mj-lt"/>
              </a:rPr>
              <a:t>Converts </a:t>
            </a:r>
            <a:r>
              <a:rPr lang="en-US" sz="1700" dirty="0">
                <a:latin typeface="+mj-lt"/>
              </a:rPr>
              <a:t>a date/timestamp/string to a value of string in the format specified by the </a:t>
            </a:r>
            <a:r>
              <a:rPr lang="en-US" sz="1700" dirty="0" smtClean="0">
                <a:latin typeface="+mj-lt"/>
              </a:rPr>
              <a:t>date.</a:t>
            </a:r>
          </a:p>
          <a:p>
            <a:r>
              <a:rPr lang="en-US" sz="1700" i="1" dirty="0" err="1" smtClean="0">
                <a:latin typeface="+mj-lt"/>
              </a:rPr>
              <a:t>ord.withColumn</a:t>
            </a:r>
            <a:r>
              <a:rPr lang="en-US" sz="1700" i="1" dirty="0">
                <a:latin typeface="+mj-lt"/>
              </a:rPr>
              <a:t>('new_order_date',</a:t>
            </a:r>
            <a:r>
              <a:rPr lang="en-US" sz="1700" i="1" dirty="0" err="1">
                <a:latin typeface="+mj-lt"/>
              </a:rPr>
              <a:t>date_format</a:t>
            </a:r>
            <a:r>
              <a:rPr lang="en-US" sz="1700" i="1" dirty="0">
                <a:latin typeface="+mj-lt"/>
              </a:rPr>
              <a:t>(</a:t>
            </a:r>
            <a:r>
              <a:rPr lang="en-US" sz="1700" i="1" dirty="0" err="1">
                <a:latin typeface="+mj-lt"/>
              </a:rPr>
              <a:t>ord.order_date,'yyyy</a:t>
            </a:r>
            <a:r>
              <a:rPr lang="en-US" sz="1700" i="1" dirty="0">
                <a:latin typeface="+mj-lt"/>
              </a:rPr>
              <a:t>/MM/dd')).show(5)</a:t>
            </a:r>
          </a:p>
          <a:p>
            <a:endParaRPr lang="en-US" sz="1700" b="1" dirty="0">
              <a:latin typeface="+mj-lt"/>
            </a:endParaRPr>
          </a:p>
          <a:p>
            <a:r>
              <a:rPr lang="en-US" sz="1700" b="1" dirty="0" err="1">
                <a:latin typeface="+mj-lt"/>
              </a:rPr>
              <a:t>unix_timestamp</a:t>
            </a:r>
            <a:r>
              <a:rPr lang="en-US" sz="1700" b="1" dirty="0">
                <a:latin typeface="+mj-lt"/>
              </a:rPr>
              <a:t>(timestamp=None, format='yyyy-MM-dd </a:t>
            </a:r>
            <a:r>
              <a:rPr lang="en-US" sz="1700" b="1" dirty="0" err="1">
                <a:latin typeface="+mj-lt"/>
              </a:rPr>
              <a:t>HH:mm:ss</a:t>
            </a:r>
            <a:r>
              <a:rPr lang="en-US" sz="1700" b="1" dirty="0" smtClean="0">
                <a:latin typeface="+mj-lt"/>
              </a:rPr>
              <a:t>'):</a:t>
            </a:r>
            <a:endParaRPr lang="en-US" sz="1700" b="1" dirty="0">
              <a:latin typeface="+mj-lt"/>
            </a:endParaRPr>
          </a:p>
          <a:p>
            <a:r>
              <a:rPr lang="en-US" sz="1700" dirty="0" smtClean="0">
                <a:latin typeface="+mj-lt"/>
              </a:rPr>
              <a:t>Convert </a:t>
            </a:r>
            <a:r>
              <a:rPr lang="en-US" sz="1700" dirty="0">
                <a:latin typeface="+mj-lt"/>
              </a:rPr>
              <a:t>time string with given pattern ('yyyy-MM-dd </a:t>
            </a:r>
            <a:r>
              <a:rPr lang="en-US" sz="1700" dirty="0" err="1">
                <a:latin typeface="+mj-lt"/>
              </a:rPr>
              <a:t>HH:mm:ss</a:t>
            </a:r>
            <a:r>
              <a:rPr lang="en-US" sz="1700" dirty="0">
                <a:latin typeface="+mj-lt"/>
              </a:rPr>
              <a:t>', by default</a:t>
            </a:r>
            <a:r>
              <a:rPr lang="en-US" sz="1700" dirty="0" smtClean="0">
                <a:latin typeface="+mj-lt"/>
              </a:rPr>
              <a:t>)  </a:t>
            </a:r>
            <a:r>
              <a:rPr lang="en-US" sz="1700" dirty="0">
                <a:latin typeface="+mj-lt"/>
              </a:rPr>
              <a:t>to Unix time stamp (in seconds), using the default </a:t>
            </a:r>
            <a:r>
              <a:rPr lang="en-US" sz="1700" dirty="0" err="1">
                <a:latin typeface="+mj-lt"/>
              </a:rPr>
              <a:t>timezone</a:t>
            </a:r>
            <a:r>
              <a:rPr lang="en-US" sz="1700" dirty="0">
                <a:latin typeface="+mj-lt"/>
              </a:rPr>
              <a:t> and the </a:t>
            </a:r>
            <a:r>
              <a:rPr lang="en-US" sz="1700" dirty="0" smtClean="0">
                <a:latin typeface="+mj-lt"/>
              </a:rPr>
              <a:t>default </a:t>
            </a:r>
            <a:r>
              <a:rPr lang="en-US" sz="1700" dirty="0">
                <a:latin typeface="+mj-lt"/>
              </a:rPr>
              <a:t>locale, return null if fail. </a:t>
            </a:r>
            <a:endParaRPr lang="en-US" sz="1700" dirty="0" smtClean="0">
              <a:latin typeface="+mj-lt"/>
            </a:endParaRPr>
          </a:p>
          <a:p>
            <a:r>
              <a:rPr lang="en-US" sz="1700" i="1" dirty="0" err="1" smtClean="0">
                <a:latin typeface="+mj-lt"/>
              </a:rPr>
              <a:t>ord.withColumn</a:t>
            </a:r>
            <a:r>
              <a:rPr lang="en-US" sz="1700" i="1" dirty="0">
                <a:latin typeface="+mj-lt"/>
              </a:rPr>
              <a:t>('new_order_date',</a:t>
            </a:r>
            <a:r>
              <a:rPr lang="en-US" sz="1700" i="1" dirty="0" err="1">
                <a:latin typeface="+mj-lt"/>
              </a:rPr>
              <a:t>unix_timestamp</a:t>
            </a:r>
            <a:r>
              <a:rPr lang="en-US" sz="1700" i="1" dirty="0">
                <a:latin typeface="+mj-lt"/>
              </a:rPr>
              <a:t>(</a:t>
            </a:r>
            <a:r>
              <a:rPr lang="en-US" sz="1700" i="1" dirty="0" err="1">
                <a:latin typeface="+mj-lt"/>
              </a:rPr>
              <a:t>ord.order_date</a:t>
            </a:r>
            <a:r>
              <a:rPr lang="en-US" sz="1700" i="1" dirty="0">
                <a:latin typeface="+mj-lt"/>
              </a:rPr>
              <a:t>)).show(5)</a:t>
            </a:r>
            <a:endParaRPr lang="en-US" sz="1700" i="1" dirty="0" smtClean="0">
              <a:latin typeface="+mj-lt"/>
            </a:endParaRPr>
          </a:p>
          <a:p>
            <a:r>
              <a:rPr lang="en-US" sz="1700" dirty="0"/>
              <a:t>	</a:t>
            </a:r>
          </a:p>
          <a:p>
            <a:r>
              <a:rPr lang="en-US" sz="1700" b="1" dirty="0" err="1" smtClean="0">
                <a:latin typeface="+mj-lt"/>
              </a:rPr>
              <a:t>to_timestamp</a:t>
            </a:r>
            <a:r>
              <a:rPr lang="en-US" sz="1700" b="1" dirty="0" smtClean="0">
                <a:latin typeface="+mj-lt"/>
              </a:rPr>
              <a:t>(col</a:t>
            </a:r>
            <a:r>
              <a:rPr lang="en-US" sz="1700" b="1" dirty="0">
                <a:latin typeface="+mj-lt"/>
              </a:rPr>
              <a:t>, </a:t>
            </a:r>
            <a:r>
              <a:rPr lang="en-US" sz="1700" b="1" dirty="0" smtClean="0">
                <a:latin typeface="+mj-lt"/>
              </a:rPr>
              <a:t>format=None): </a:t>
            </a:r>
            <a:r>
              <a:rPr lang="en-US" sz="1700" dirty="0">
                <a:latin typeface="+mj-lt"/>
              </a:rPr>
              <a:t>Converts a Column into </a:t>
            </a:r>
            <a:r>
              <a:rPr lang="en-US" sz="1700" dirty="0" smtClean="0">
                <a:latin typeface="+mj-lt"/>
              </a:rPr>
              <a:t>timestamp type.</a:t>
            </a:r>
            <a:endParaRPr lang="en-US" sz="1700" dirty="0">
              <a:latin typeface="+mj-lt"/>
            </a:endParaRPr>
          </a:p>
          <a:p>
            <a:r>
              <a:rPr lang="en-US" sz="1700" i="1" dirty="0" err="1" smtClean="0">
                <a:latin typeface="+mj-lt"/>
              </a:rPr>
              <a:t>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'1997-02-28 10:30:00</a:t>
            </a:r>
            <a:r>
              <a:rPr lang="en-US" sz="1700" i="1" dirty="0" smtClean="0">
                <a:latin typeface="+mj-lt"/>
              </a:rPr>
              <a:t>',)), ('t'))</a:t>
            </a:r>
            <a:endParaRPr lang="en-US" sz="1700" i="1" dirty="0">
              <a:latin typeface="+mj-lt"/>
            </a:endParaRPr>
          </a:p>
          <a:p>
            <a:r>
              <a:rPr lang="en-US" sz="1700" i="1" dirty="0" err="1" smtClean="0">
                <a:latin typeface="+mj-lt"/>
              </a:rPr>
              <a:t>df.select</a:t>
            </a:r>
            <a:r>
              <a:rPr lang="en-US" sz="1700" i="1" dirty="0" smtClean="0">
                <a:latin typeface="+mj-lt"/>
              </a:rPr>
              <a:t>(</a:t>
            </a:r>
            <a:r>
              <a:rPr lang="en-US" sz="1700" i="1" dirty="0" err="1" smtClean="0">
                <a:latin typeface="+mj-lt"/>
              </a:rPr>
              <a:t>to_timestamp</a:t>
            </a:r>
            <a:r>
              <a:rPr lang="en-US" sz="1700" i="1" dirty="0" smtClean="0">
                <a:latin typeface="+mj-lt"/>
              </a:rPr>
              <a:t>(df.t</a:t>
            </a:r>
            <a:r>
              <a:rPr lang="en-US" sz="1700" i="1" dirty="0">
                <a:latin typeface="+mj-lt"/>
              </a:rPr>
              <a:t>).alias('</a:t>
            </a:r>
            <a:r>
              <a:rPr lang="en-US" sz="1700" i="1" dirty="0" err="1">
                <a:latin typeface="+mj-lt"/>
              </a:rPr>
              <a:t>dt</a:t>
            </a:r>
            <a:r>
              <a:rPr lang="en-US" sz="1700" i="1" dirty="0">
                <a:latin typeface="+mj-lt"/>
              </a:rPr>
              <a:t>')).show()</a:t>
            </a:r>
          </a:p>
          <a:p>
            <a:r>
              <a:rPr lang="en-US" sz="1700" dirty="0"/>
              <a:t>	</a:t>
            </a:r>
          </a:p>
          <a:p>
            <a:r>
              <a:rPr lang="en-US" sz="1700" dirty="0"/>
              <a:t>	</a:t>
            </a:r>
          </a:p>
        </p:txBody>
      </p:sp>
    </p:spTree>
    <p:extLst>
      <p:ext uri="{BB962C8B-B14F-4D97-AF65-F5344CB8AC3E}">
        <p14:creationId xmlns="" xmlns:p14="http://schemas.microsoft.com/office/powerpoint/2010/main" val="150650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51" y="388065"/>
            <a:ext cx="10774878" cy="4539704"/>
          </a:xfrm>
          <a:prstGeom prst="rect">
            <a:avLst/>
          </a:prstGeom>
        </p:spPr>
        <p:txBody>
          <a:bodyPr wrap="square">
            <a:spAutoFit/>
          </a:bodyPr>
          <a:lstStyle/>
          <a:p>
            <a:r>
              <a:rPr lang="en-US" sz="1700" b="1" dirty="0" err="1" smtClean="0">
                <a:latin typeface="+mj-lt"/>
              </a:rPr>
              <a:t>from_unixtime</a:t>
            </a:r>
            <a:r>
              <a:rPr lang="en-US" sz="1700" b="1" dirty="0" smtClean="0">
                <a:latin typeface="+mj-lt"/>
              </a:rPr>
              <a:t>(timestamp</a:t>
            </a:r>
            <a:r>
              <a:rPr lang="en-US" sz="1700" b="1" dirty="0">
                <a:latin typeface="+mj-lt"/>
              </a:rPr>
              <a:t>, format='yyyy-MM-dd </a:t>
            </a:r>
            <a:r>
              <a:rPr lang="en-US" sz="1700" b="1" dirty="0" err="1">
                <a:latin typeface="+mj-lt"/>
              </a:rPr>
              <a:t>HH:mm:ss</a:t>
            </a:r>
            <a:r>
              <a:rPr lang="en-US" sz="1700" b="1" dirty="0" smtClean="0">
                <a:latin typeface="+mj-lt"/>
              </a:rPr>
              <a:t>'):</a:t>
            </a:r>
            <a:endParaRPr lang="en-US" sz="1700" b="1" dirty="0">
              <a:latin typeface="+mj-lt"/>
            </a:endParaRPr>
          </a:p>
          <a:p>
            <a:pPr algn="just"/>
            <a:r>
              <a:rPr lang="en-US" sz="1700" dirty="0" smtClean="0">
                <a:latin typeface="+mj-lt"/>
              </a:rPr>
              <a:t>Converts </a:t>
            </a:r>
            <a:r>
              <a:rPr lang="en-US" sz="1700" dirty="0">
                <a:latin typeface="+mj-lt"/>
              </a:rPr>
              <a:t>the number of seconds from </a:t>
            </a:r>
            <a:r>
              <a:rPr lang="en-US" sz="1700" dirty="0" err="1">
                <a:latin typeface="+mj-lt"/>
              </a:rPr>
              <a:t>unix</a:t>
            </a:r>
            <a:r>
              <a:rPr lang="en-US" sz="1700" dirty="0">
                <a:latin typeface="+mj-lt"/>
              </a:rPr>
              <a:t> epoch (1970-01-01 00:00:00 UTC) to a </a:t>
            </a:r>
            <a:r>
              <a:rPr lang="en-US" sz="1700" dirty="0" smtClean="0">
                <a:latin typeface="+mj-lt"/>
              </a:rPr>
              <a:t>string representing </a:t>
            </a:r>
            <a:r>
              <a:rPr lang="en-US" sz="1700" dirty="0">
                <a:latin typeface="+mj-lt"/>
              </a:rPr>
              <a:t>the timestamp of that moment in the current system time zone in the </a:t>
            </a:r>
            <a:r>
              <a:rPr lang="en-US" sz="1700" dirty="0" smtClean="0">
                <a:latin typeface="+mj-lt"/>
              </a:rPr>
              <a:t>given </a:t>
            </a:r>
            <a:r>
              <a:rPr lang="en-US" sz="1700" dirty="0">
                <a:latin typeface="+mj-lt"/>
              </a:rPr>
              <a:t>format.</a:t>
            </a:r>
          </a:p>
          <a:p>
            <a:r>
              <a:rPr lang="en-US" sz="1700" i="1" dirty="0" err="1" smtClean="0">
                <a:latin typeface="+mj-lt"/>
              </a:rPr>
              <a:t>time_df</a:t>
            </a:r>
            <a:r>
              <a:rPr lang="en-US" sz="1700" i="1" dirty="0" smtClean="0">
                <a:latin typeface="+mj-lt"/>
              </a:rPr>
              <a:t> </a:t>
            </a:r>
            <a:r>
              <a:rPr lang="en-US" sz="1700" i="1" dirty="0">
                <a:latin typeface="+mj-lt"/>
              </a:rPr>
              <a:t>= </a:t>
            </a:r>
            <a:r>
              <a:rPr lang="en-US" sz="1700" i="1" dirty="0" err="1">
                <a:latin typeface="+mj-lt"/>
              </a:rPr>
              <a:t>spark.createDataFrame</a:t>
            </a:r>
            <a:r>
              <a:rPr lang="en-US" sz="1700" i="1" dirty="0" smtClean="0">
                <a:latin typeface="+mj-lt"/>
              </a:rPr>
              <a:t>(((</a:t>
            </a:r>
            <a:r>
              <a:rPr lang="en-US" sz="1700" i="1" dirty="0">
                <a:latin typeface="+mj-lt"/>
              </a:rPr>
              <a:t>1428476400</a:t>
            </a:r>
            <a:r>
              <a:rPr lang="en-US" sz="1700" i="1" dirty="0" smtClean="0">
                <a:latin typeface="+mj-lt"/>
              </a:rPr>
              <a:t>,)), ('</a:t>
            </a:r>
            <a:r>
              <a:rPr lang="en-US" sz="1700" i="1" dirty="0" err="1" smtClean="0">
                <a:latin typeface="+mj-lt"/>
              </a:rPr>
              <a:t>unix_time</a:t>
            </a:r>
            <a:r>
              <a:rPr lang="en-US" sz="1700" i="1" dirty="0" smtClean="0">
                <a:latin typeface="+mj-lt"/>
              </a:rPr>
              <a:t>'))</a:t>
            </a:r>
            <a:endParaRPr lang="en-US" sz="1700" i="1" dirty="0">
              <a:latin typeface="+mj-lt"/>
            </a:endParaRPr>
          </a:p>
          <a:p>
            <a:r>
              <a:rPr lang="en-US" sz="1700" i="1" dirty="0" err="1" smtClean="0">
                <a:latin typeface="+mj-lt"/>
              </a:rPr>
              <a:t>time_df.select</a:t>
            </a:r>
            <a:r>
              <a:rPr lang="en-US" sz="1700" i="1" dirty="0" smtClean="0">
                <a:latin typeface="+mj-lt"/>
              </a:rPr>
              <a:t>(</a:t>
            </a:r>
            <a:r>
              <a:rPr lang="en-US" sz="1700" i="1" dirty="0" err="1" smtClean="0">
                <a:latin typeface="+mj-lt"/>
              </a:rPr>
              <a:t>from_unixtime</a:t>
            </a:r>
            <a:r>
              <a:rPr lang="en-US" sz="1700" i="1" dirty="0">
                <a:latin typeface="+mj-lt"/>
              </a:rPr>
              <a:t>('</a:t>
            </a:r>
            <a:r>
              <a:rPr lang="en-US" sz="1700" i="1" dirty="0" err="1">
                <a:latin typeface="+mj-lt"/>
              </a:rPr>
              <a:t>unix_time</a:t>
            </a:r>
            <a:r>
              <a:rPr lang="en-US" sz="1700" i="1" dirty="0">
                <a:latin typeface="+mj-lt"/>
              </a:rPr>
              <a:t>').alias('</a:t>
            </a:r>
            <a:r>
              <a:rPr lang="en-US" sz="1700" i="1" dirty="0" err="1">
                <a:latin typeface="+mj-lt"/>
              </a:rPr>
              <a:t>ts</a:t>
            </a:r>
            <a:r>
              <a:rPr lang="en-US" sz="1700" i="1" dirty="0">
                <a:latin typeface="+mj-lt"/>
              </a:rPr>
              <a:t>')).collect</a:t>
            </a:r>
            <a:r>
              <a:rPr lang="en-US" sz="1700" i="1" dirty="0" smtClean="0">
                <a:latin typeface="+mj-lt"/>
              </a:rPr>
              <a:t>()</a:t>
            </a:r>
          </a:p>
          <a:p>
            <a:endParaRPr lang="en-US" sz="1700" dirty="0">
              <a:latin typeface="+mj-lt"/>
            </a:endParaRPr>
          </a:p>
          <a:p>
            <a:r>
              <a:rPr lang="en-US" sz="1700" b="1" dirty="0" err="1">
                <a:latin typeface="+mj-lt"/>
              </a:rPr>
              <a:t>from_utc_timestamp</a:t>
            </a:r>
            <a:r>
              <a:rPr lang="en-US" sz="1700" b="1" dirty="0">
                <a:latin typeface="+mj-lt"/>
              </a:rPr>
              <a:t>(timestamp, </a:t>
            </a:r>
            <a:r>
              <a:rPr lang="en-US" sz="1700" b="1" dirty="0" err="1">
                <a:latin typeface="+mj-lt"/>
              </a:rPr>
              <a:t>tz</a:t>
            </a:r>
            <a:r>
              <a:rPr lang="en-US" sz="1700" b="1" dirty="0" smtClean="0">
                <a:latin typeface="+mj-lt"/>
              </a:rPr>
              <a:t>):</a:t>
            </a:r>
            <a:endParaRPr lang="en-US" sz="1700" b="1" dirty="0">
              <a:latin typeface="+mj-lt"/>
            </a:endParaRPr>
          </a:p>
          <a:p>
            <a:r>
              <a:rPr lang="en-US" sz="1700" dirty="0" smtClean="0">
                <a:latin typeface="+mj-lt"/>
              </a:rPr>
              <a:t>This </a:t>
            </a:r>
            <a:r>
              <a:rPr lang="en-US" sz="1700" dirty="0">
                <a:latin typeface="+mj-lt"/>
              </a:rPr>
              <a:t>is a common function for databases supporting TIMESTAMP WITHOUT TIMEZONE. This </a:t>
            </a:r>
            <a:r>
              <a:rPr lang="en-US" sz="1700" dirty="0" smtClean="0">
                <a:latin typeface="+mj-lt"/>
              </a:rPr>
              <a:t>function </a:t>
            </a:r>
            <a:r>
              <a:rPr lang="en-US" sz="1700" dirty="0">
                <a:latin typeface="+mj-lt"/>
              </a:rPr>
              <a:t>takes a timestamp which is </a:t>
            </a:r>
            <a:r>
              <a:rPr lang="en-US" sz="1700" dirty="0" err="1">
                <a:latin typeface="+mj-lt"/>
              </a:rPr>
              <a:t>timezone</a:t>
            </a:r>
            <a:r>
              <a:rPr lang="en-US" sz="1700" dirty="0">
                <a:latin typeface="+mj-lt"/>
              </a:rPr>
              <a:t>-agnostic, and interprets it as a timestamp in UTC, </a:t>
            </a:r>
            <a:r>
              <a:rPr lang="en-US" sz="1700" dirty="0" smtClean="0">
                <a:latin typeface="+mj-lt"/>
              </a:rPr>
              <a:t>and </a:t>
            </a:r>
            <a:r>
              <a:rPr lang="en-US" sz="1700" dirty="0">
                <a:latin typeface="+mj-lt"/>
              </a:rPr>
              <a:t>renders that timestamp as a timestamp in the given time zone.</a:t>
            </a:r>
          </a:p>
          <a:p>
            <a:endParaRPr lang="en-US" sz="1700" dirty="0">
              <a:latin typeface="+mj-lt"/>
            </a:endParaRPr>
          </a:p>
          <a:p>
            <a:r>
              <a:rPr lang="en-US" sz="1700" i="1" dirty="0" err="1" smtClean="0">
                <a:latin typeface="+mj-lt"/>
              </a:rPr>
              <a:t>df</a:t>
            </a:r>
            <a:r>
              <a:rPr lang="en-US" sz="1700" i="1" dirty="0" smtClean="0">
                <a:latin typeface="+mj-lt"/>
              </a:rPr>
              <a:t> = </a:t>
            </a:r>
            <a:r>
              <a:rPr lang="en-US" sz="1700" i="1" dirty="0" err="1" smtClean="0">
                <a:latin typeface="+mj-lt"/>
              </a:rPr>
              <a:t>spark.createDataFrame</a:t>
            </a:r>
            <a:r>
              <a:rPr lang="en-US" sz="1700" i="1" dirty="0" smtClean="0">
                <a:latin typeface="+mj-lt"/>
              </a:rPr>
              <a:t>((('1997-02-28 10:30:00', 'JST')), ('</a:t>
            </a:r>
            <a:r>
              <a:rPr lang="en-US" sz="1700" i="1" dirty="0" err="1" smtClean="0">
                <a:latin typeface="+mj-lt"/>
              </a:rPr>
              <a:t>ts</a:t>
            </a:r>
            <a:r>
              <a:rPr lang="en-US" sz="1700" i="1" dirty="0" smtClean="0">
                <a:latin typeface="+mj-lt"/>
              </a:rPr>
              <a:t>', '</a:t>
            </a:r>
            <a:r>
              <a:rPr lang="en-US" sz="1700" i="1" dirty="0" err="1" smtClean="0">
                <a:latin typeface="+mj-lt"/>
              </a:rPr>
              <a:t>tz</a:t>
            </a:r>
            <a:r>
              <a:rPr lang="en-US" sz="1700" i="1"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smtClean="0">
                <a:latin typeface="+mj-lt"/>
              </a:rPr>
              <a:t>, "PST").alias('</a:t>
            </a:r>
            <a:r>
              <a:rPr lang="en-US" sz="1700" i="1" dirty="0" err="1" smtClean="0">
                <a:latin typeface="+mj-lt"/>
              </a:rPr>
              <a:t>local_time</a:t>
            </a:r>
            <a:r>
              <a:rPr lang="en-US" sz="1700" i="1" dirty="0" smtClean="0">
                <a:latin typeface="+mj-lt"/>
              </a:rPr>
              <a:t>')).collect()</a:t>
            </a:r>
          </a:p>
          <a:p>
            <a:r>
              <a:rPr lang="en-US" sz="1700" i="1" dirty="0" err="1" smtClean="0">
                <a:latin typeface="+mj-lt"/>
              </a:rPr>
              <a:t>df.select</a:t>
            </a:r>
            <a:r>
              <a:rPr lang="en-US" sz="1700" i="1" dirty="0" smtClean="0">
                <a:latin typeface="+mj-lt"/>
              </a:rPr>
              <a:t>(</a:t>
            </a:r>
            <a:r>
              <a:rPr lang="en-US" sz="1700" i="1" dirty="0" err="1" smtClean="0">
                <a:latin typeface="+mj-lt"/>
              </a:rPr>
              <a:t>from_utc_timestamp</a:t>
            </a:r>
            <a:r>
              <a:rPr lang="en-US" sz="1700" i="1" dirty="0" smtClean="0">
                <a:latin typeface="+mj-lt"/>
              </a:rPr>
              <a:t>(</a:t>
            </a:r>
            <a:r>
              <a:rPr lang="en-US" sz="1700" i="1" dirty="0" err="1" smtClean="0">
                <a:latin typeface="+mj-lt"/>
              </a:rPr>
              <a:t>df.ts</a:t>
            </a:r>
            <a:r>
              <a:rPr lang="en-US" sz="1700" i="1" dirty="0">
                <a:latin typeface="+mj-lt"/>
              </a:rPr>
              <a:t>, df.tz).alias('</a:t>
            </a:r>
            <a:r>
              <a:rPr lang="en-US" sz="1700" i="1" dirty="0" err="1">
                <a:latin typeface="+mj-lt"/>
              </a:rPr>
              <a:t>local_time</a:t>
            </a:r>
            <a:r>
              <a:rPr lang="en-US" sz="1700" i="1" dirty="0">
                <a:latin typeface="+mj-lt"/>
              </a:rPr>
              <a:t>')).collect()</a:t>
            </a:r>
          </a:p>
          <a:p>
            <a:endParaRPr lang="en-US" sz="1700" dirty="0">
              <a:latin typeface="+mj-lt"/>
            </a:endParaRPr>
          </a:p>
          <a:p>
            <a:r>
              <a:rPr lang="en-US" sz="1700" dirty="0">
                <a:latin typeface="+mj-lt"/>
              </a:rPr>
              <a:t>	</a:t>
            </a:r>
          </a:p>
          <a:p>
            <a:r>
              <a:rPr lang="en-US" sz="1700" dirty="0">
                <a:latin typeface="+mj-lt"/>
              </a:rPr>
              <a:t>	</a:t>
            </a:r>
          </a:p>
        </p:txBody>
      </p:sp>
    </p:spTree>
    <p:extLst>
      <p:ext uri="{BB962C8B-B14F-4D97-AF65-F5344CB8AC3E}">
        <p14:creationId xmlns="" xmlns:p14="http://schemas.microsoft.com/office/powerpoint/2010/main" val="7949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902" y="440387"/>
            <a:ext cx="11588206" cy="4524315"/>
          </a:xfrm>
          <a:prstGeom prst="rect">
            <a:avLst/>
          </a:prstGeom>
          <a:noFill/>
        </p:spPr>
        <p:txBody>
          <a:bodyPr wrap="square" rtlCol="0">
            <a:spAutoFit/>
          </a:bodyPr>
          <a:lstStyle/>
          <a:p>
            <a:r>
              <a:rPr lang="en-US" b="1" dirty="0" err="1" smtClean="0">
                <a:latin typeface="+mj-lt"/>
              </a:rPr>
              <a:t>to_date</a:t>
            </a:r>
            <a:r>
              <a:rPr lang="en-US" b="1" dirty="0" smtClean="0">
                <a:latin typeface="+mj-lt"/>
              </a:rPr>
              <a:t>(col, format=None): </a:t>
            </a:r>
          </a:p>
          <a:p>
            <a:r>
              <a:rPr lang="en-US" dirty="0" smtClean="0">
                <a:latin typeface="+mj-lt"/>
              </a:rPr>
              <a:t>Converts a string type or timestamp type into date type using the optionally specified format.</a:t>
            </a:r>
          </a:p>
          <a:p>
            <a:r>
              <a:rPr lang="en-US" i="1" dirty="0" err="1" smtClean="0">
                <a:latin typeface="+mj-lt"/>
              </a:rPr>
              <a:t>ord.select</a:t>
            </a:r>
            <a:r>
              <a:rPr lang="en-US" i="1" dirty="0" smtClean="0">
                <a:latin typeface="+mj-lt"/>
              </a:rPr>
              <a:t>(</a:t>
            </a:r>
            <a:r>
              <a:rPr lang="en-US" i="1" dirty="0" err="1" smtClean="0">
                <a:latin typeface="+mj-lt"/>
              </a:rPr>
              <a:t>ord.order_date,to_date</a:t>
            </a:r>
            <a:r>
              <a:rPr lang="en-US" i="1" dirty="0" smtClean="0">
                <a:latin typeface="+mj-lt"/>
              </a:rPr>
              <a:t>(</a:t>
            </a:r>
            <a:r>
              <a:rPr lang="en-US" i="1" dirty="0" err="1" smtClean="0">
                <a:latin typeface="+mj-lt"/>
              </a:rPr>
              <a:t>ord.order_date,'yyyy</a:t>
            </a:r>
            <a:r>
              <a:rPr lang="en-US" i="1" dirty="0" smtClean="0">
                <a:latin typeface="+mj-lt"/>
              </a:rPr>
              <a:t>-mm-dd')).show()</a:t>
            </a:r>
          </a:p>
          <a:p>
            <a:endParaRPr lang="en-US" b="1" dirty="0" smtClean="0">
              <a:latin typeface="+mj-lt"/>
            </a:endParaRPr>
          </a:p>
          <a:p>
            <a:r>
              <a:rPr lang="en-US" b="1" dirty="0" err="1" smtClean="0">
                <a:latin typeface="+mj-lt"/>
              </a:rPr>
              <a:t>to_timestamp</a:t>
            </a:r>
            <a:r>
              <a:rPr lang="en-US" b="1" dirty="0" smtClean="0">
                <a:latin typeface="+mj-lt"/>
              </a:rPr>
              <a:t>(col, format=None):</a:t>
            </a:r>
          </a:p>
          <a:p>
            <a:r>
              <a:rPr lang="en-US" i="1" dirty="0" err="1" smtClean="0">
                <a:latin typeface="+mj-lt"/>
              </a:rPr>
              <a:t>df.select</a:t>
            </a:r>
            <a:r>
              <a:rPr lang="en-US" i="1" dirty="0" smtClean="0">
                <a:latin typeface="+mj-lt"/>
              </a:rPr>
              <a:t>(</a:t>
            </a:r>
            <a:r>
              <a:rPr lang="en-US" i="1" dirty="0" err="1" smtClean="0">
                <a:latin typeface="+mj-lt"/>
              </a:rPr>
              <a:t>df.t,to_timestamp</a:t>
            </a:r>
            <a:r>
              <a:rPr lang="en-US" i="1" dirty="0" smtClean="0">
                <a:latin typeface="+mj-lt"/>
              </a:rPr>
              <a:t>(df.t).alias('</a:t>
            </a:r>
            <a:r>
              <a:rPr lang="en-US" i="1" dirty="0" err="1" smtClean="0">
                <a:latin typeface="+mj-lt"/>
              </a:rPr>
              <a:t>dt</a:t>
            </a:r>
            <a:r>
              <a:rPr lang="en-US" i="1" dirty="0" smtClean="0">
                <a:latin typeface="+mj-lt"/>
              </a:rPr>
              <a:t>')).show()</a:t>
            </a:r>
          </a:p>
          <a:p>
            <a:endParaRPr lang="en-US" b="1" dirty="0">
              <a:latin typeface="+mj-lt"/>
            </a:endParaRPr>
          </a:p>
          <a:p>
            <a:endParaRPr lang="en-US" b="1" dirty="0" smtClean="0">
              <a:latin typeface="+mj-lt"/>
            </a:endParaRPr>
          </a:p>
          <a:p>
            <a:pPr fontAlgn="base"/>
            <a:endParaRPr lang="en-US" dirty="0">
              <a:latin typeface="+mj-lt"/>
            </a:endParaRPr>
          </a:p>
          <a:p>
            <a:endParaRPr lang="en-US" b="1" dirty="0">
              <a:latin typeface="+mj-lt"/>
            </a:endParaRPr>
          </a:p>
          <a:p>
            <a:endParaRPr lang="en-US" b="1" dirty="0" smtClean="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Tree>
    <p:extLst>
      <p:ext uri="{BB962C8B-B14F-4D97-AF65-F5344CB8AC3E}">
        <p14:creationId xmlns="" xmlns:p14="http://schemas.microsoft.com/office/powerpoint/2010/main" val="1426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Null Functions</a:t>
            </a:r>
            <a:endParaRPr lang="en-US" sz="3100" dirty="0">
              <a:solidFill>
                <a:schemeClr val="tx1"/>
              </a:solidFill>
            </a:endParaRPr>
          </a:p>
        </p:txBody>
      </p:sp>
    </p:spTree>
    <p:extLst>
      <p:ext uri="{BB962C8B-B14F-4D97-AF65-F5344CB8AC3E}">
        <p14:creationId xmlns="" xmlns:p14="http://schemas.microsoft.com/office/powerpoint/2010/main" val="3855559537"/>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555367"/>
          </a:xfrm>
          <a:prstGeom prst="rect">
            <a:avLst/>
          </a:prstGeom>
        </p:spPr>
        <p:txBody>
          <a:bodyPr wrap="square">
            <a:spAutoFit/>
          </a:bodyPr>
          <a:lstStyle/>
          <a:p>
            <a:r>
              <a:rPr lang="en-US" sz="1600" b="1" dirty="0" smtClean="0">
                <a:latin typeface="+mj-lt"/>
              </a:rPr>
              <a:t>###Prepare Data</a:t>
            </a:r>
          </a:p>
          <a:p>
            <a:r>
              <a:rPr lang="en-US" sz="1600" i="1" dirty="0" err="1" smtClean="0">
                <a:latin typeface="+mj-lt"/>
              </a:rPr>
              <a:t>df</a:t>
            </a:r>
            <a:r>
              <a:rPr lang="en-US" sz="1600" i="1" dirty="0" smtClean="0">
                <a:latin typeface="+mj-lt"/>
              </a:rPr>
              <a:t> </a:t>
            </a:r>
            <a:r>
              <a:rPr lang="en-US" sz="1600" i="1" dirty="0">
                <a:latin typeface="+mj-lt"/>
              </a:rPr>
              <a:t>= </a:t>
            </a:r>
            <a:r>
              <a:rPr lang="en-US" sz="1600" i="1" dirty="0" err="1">
                <a:latin typeface="+mj-lt"/>
              </a:rPr>
              <a:t>spark.createDataFrame</a:t>
            </a:r>
            <a:r>
              <a:rPr lang="en-US" sz="1600" i="1" dirty="0" smtClean="0">
                <a:latin typeface="+mj-lt"/>
              </a:rPr>
              <a:t>(((</a:t>
            </a:r>
            <a:r>
              <a:rPr lang="en-US" sz="1600" i="1" dirty="0">
                <a:latin typeface="+mj-lt"/>
              </a:rPr>
              <a:t>'Robert',1, None,114.0), ('</a:t>
            </a:r>
            <a:r>
              <a:rPr lang="en-US" sz="1600" i="1" dirty="0" err="1">
                <a:latin typeface="+mj-lt"/>
              </a:rPr>
              <a:t>John',None</a:t>
            </a:r>
            <a:r>
              <a:rPr lang="en-US" sz="1600" i="1" dirty="0">
                <a:latin typeface="+mj-lt"/>
              </a:rPr>
              <a:t>, 2577,float('nan</a:t>
            </a:r>
            <a:r>
              <a:rPr lang="en-US" sz="1600" i="1" dirty="0" smtClean="0">
                <a:latin typeface="+mj-lt"/>
              </a:rPr>
              <a:t>'))), </a:t>
            </a:r>
            <a:r>
              <a:rPr lang="en-US" sz="1600" i="1" dirty="0">
                <a:latin typeface="+mj-lt"/>
              </a:rPr>
              <a:t>("name", "id","phone","</a:t>
            </a:r>
            <a:r>
              <a:rPr lang="en-US" sz="1600" i="1" dirty="0" err="1">
                <a:latin typeface="+mj-lt"/>
              </a:rPr>
              <a:t>stAdd</a:t>
            </a:r>
            <a:r>
              <a:rPr lang="en-US" sz="1600" i="1" dirty="0">
                <a:latin typeface="+mj-lt"/>
              </a:rPr>
              <a:t>"))</a:t>
            </a:r>
          </a:p>
          <a:p>
            <a:endParaRPr lang="en-US" sz="1700" dirty="0" smtClean="0">
              <a:latin typeface="+mj-lt"/>
            </a:endParaRPr>
          </a:p>
          <a:p>
            <a:r>
              <a:rPr lang="en-US" sz="1700" b="1" dirty="0" err="1" smtClean="0">
                <a:latin typeface="+mj-lt"/>
              </a:rPr>
              <a:t>Isnull</a:t>
            </a:r>
            <a:r>
              <a:rPr lang="en-US" sz="1700" b="1" dirty="0" smtClean="0">
                <a:latin typeface="+mj-lt"/>
              </a:rPr>
              <a:t>(col): </a:t>
            </a:r>
            <a:r>
              <a:rPr lang="en-US" sz="1700" dirty="0" smtClean="0">
                <a:latin typeface="+mj-lt"/>
              </a:rPr>
              <a:t>Returns true if the column is null.</a:t>
            </a:r>
          </a:p>
          <a:p>
            <a:r>
              <a:rPr lang="en-US" sz="1700" i="1" dirty="0" err="1" smtClean="0">
                <a:latin typeface="+mj-lt"/>
              </a:rPr>
              <a:t>df.select</a:t>
            </a:r>
            <a:r>
              <a:rPr lang="en-US" sz="1700" i="1" dirty="0" smtClean="0">
                <a:latin typeface="+mj-lt"/>
              </a:rPr>
              <a:t>(</a:t>
            </a:r>
            <a:r>
              <a:rPr lang="en-US" sz="1700" i="1" dirty="0" err="1" smtClean="0">
                <a:latin typeface="+mj-lt"/>
              </a:rPr>
              <a:t>isnull</a:t>
            </a:r>
            <a:r>
              <a:rPr lang="en-US" sz="1700" i="1" dirty="0" smtClean="0">
                <a:latin typeface="+mj-lt"/>
              </a:rPr>
              <a:t>(df.id)).show()</a:t>
            </a:r>
          </a:p>
          <a:p>
            <a:endParaRPr lang="en-US" sz="1700" dirty="0" smtClean="0">
              <a:latin typeface="+mj-lt"/>
            </a:endParaRPr>
          </a:p>
          <a:p>
            <a:r>
              <a:rPr lang="en-US" sz="1700" b="1" dirty="0" err="1" smtClean="0">
                <a:latin typeface="+mj-lt"/>
              </a:rPr>
              <a:t>Isnan</a:t>
            </a:r>
            <a:r>
              <a:rPr lang="en-US" sz="1700" b="1" dirty="0" smtClean="0">
                <a:latin typeface="+mj-lt"/>
              </a:rPr>
              <a:t>(col): </a:t>
            </a:r>
            <a:r>
              <a:rPr lang="en-US" sz="1700" dirty="0" smtClean="0">
                <a:latin typeface="+mj-lt"/>
              </a:rPr>
              <a:t>Returns true if the column is </a:t>
            </a:r>
            <a:r>
              <a:rPr lang="en-US" sz="1700" dirty="0" err="1" smtClean="0">
                <a:latin typeface="+mj-lt"/>
              </a:rPr>
              <a:t>NaN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isnan</a:t>
            </a:r>
            <a:r>
              <a:rPr lang="en-US" sz="1700" i="1" dirty="0" smtClean="0">
                <a:latin typeface="+mj-lt"/>
              </a:rPr>
              <a:t>(</a:t>
            </a:r>
            <a:r>
              <a:rPr lang="en-US" sz="1700" i="1" dirty="0" err="1" smtClean="0">
                <a:latin typeface="+mj-lt"/>
              </a:rPr>
              <a:t>df.stAdd</a:t>
            </a:r>
            <a:r>
              <a:rPr lang="en-US" sz="1700" i="1" dirty="0" smtClean="0">
                <a:latin typeface="+mj-lt"/>
              </a:rPr>
              <a:t>)).show()</a:t>
            </a:r>
          </a:p>
          <a:p>
            <a:endParaRPr lang="en-US" sz="1700" dirty="0" smtClean="0">
              <a:latin typeface="+mj-lt"/>
            </a:endParaRPr>
          </a:p>
          <a:p>
            <a:r>
              <a:rPr lang="en-US" sz="1700" b="1" dirty="0" err="1" smtClean="0">
                <a:latin typeface="+mj-lt"/>
              </a:rPr>
              <a:t>nanvl</a:t>
            </a:r>
            <a:r>
              <a:rPr lang="en-US" sz="1700" b="1" dirty="0" smtClean="0">
                <a:latin typeface="+mj-lt"/>
              </a:rPr>
              <a:t>(col1, col2): </a:t>
            </a:r>
            <a:r>
              <a:rPr lang="en-US" sz="1700" dirty="0" smtClean="0">
                <a:latin typeface="+mj-lt"/>
              </a:rPr>
              <a:t>Returns col1 if it is not </a:t>
            </a:r>
            <a:r>
              <a:rPr lang="en-US" sz="1700" dirty="0" err="1" smtClean="0">
                <a:latin typeface="+mj-lt"/>
              </a:rPr>
              <a:t>NaN</a:t>
            </a:r>
            <a:r>
              <a:rPr lang="en-US" sz="1700" dirty="0" smtClean="0">
                <a:latin typeface="+mj-lt"/>
              </a:rPr>
              <a:t>, or col2 if col1 is </a:t>
            </a:r>
            <a:r>
              <a:rPr lang="en-US" sz="1700" dirty="0" err="1" smtClean="0">
                <a:latin typeface="+mj-lt"/>
              </a:rPr>
              <a:t>NaN</a:t>
            </a:r>
            <a:r>
              <a:rPr lang="en-US" sz="1700" dirty="0" smtClean="0">
                <a:latin typeface="+mj-lt"/>
              </a:rPr>
              <a:t>.</a:t>
            </a:r>
          </a:p>
          <a:p>
            <a:r>
              <a:rPr lang="en-US" sz="1700" i="1" dirty="0" err="1">
                <a:latin typeface="+mj-lt"/>
              </a:rPr>
              <a:t>df.select</a:t>
            </a:r>
            <a:r>
              <a:rPr lang="en-US" sz="1700" i="1" dirty="0">
                <a:latin typeface="+mj-lt"/>
              </a:rPr>
              <a:t>(</a:t>
            </a:r>
            <a:r>
              <a:rPr lang="en-US" sz="1700" i="1" dirty="0" err="1">
                <a:latin typeface="+mj-lt"/>
              </a:rPr>
              <a:t>df.stAdd,df.phone,nanvl</a:t>
            </a:r>
            <a:r>
              <a:rPr lang="en-US" sz="1700" i="1" dirty="0">
                <a:latin typeface="+mj-lt"/>
              </a:rPr>
              <a:t>(</a:t>
            </a:r>
            <a:r>
              <a:rPr lang="en-US" sz="1700" i="1" dirty="0" err="1">
                <a:latin typeface="+mj-lt"/>
              </a:rPr>
              <a:t>df.stAdd,df.phone</a:t>
            </a:r>
            <a:r>
              <a:rPr lang="en-US" sz="1700" i="1" dirty="0">
                <a:latin typeface="+mj-lt"/>
              </a:rPr>
              <a:t>)).show()</a:t>
            </a:r>
            <a:endParaRPr lang="en-US" sz="1700" i="1" dirty="0" smtClean="0">
              <a:latin typeface="+mj-lt"/>
            </a:endParaRPr>
          </a:p>
          <a:p>
            <a:endParaRPr lang="en-US" sz="1700" dirty="0" smtClean="0">
              <a:latin typeface="+mj-lt"/>
            </a:endParaRPr>
          </a:p>
          <a:p>
            <a:r>
              <a:rPr lang="en-US" sz="1700" b="1" dirty="0" smtClean="0">
                <a:latin typeface="+mj-lt"/>
              </a:rPr>
              <a:t>coalesce(*cols): </a:t>
            </a:r>
            <a:r>
              <a:rPr lang="en-US" sz="1700" dirty="0" smtClean="0">
                <a:latin typeface="+mj-lt"/>
              </a:rPr>
              <a:t>Returns the first column that is not null.</a:t>
            </a:r>
          </a:p>
          <a:p>
            <a:r>
              <a:rPr lang="en-US" sz="1700" i="1" dirty="0" err="1">
                <a:latin typeface="+mj-lt"/>
              </a:rPr>
              <a:t>df.select</a:t>
            </a:r>
            <a:r>
              <a:rPr lang="en-US" sz="1700" i="1" dirty="0">
                <a:latin typeface="+mj-lt"/>
              </a:rPr>
              <a:t>(</a:t>
            </a:r>
            <a:r>
              <a:rPr lang="en-US" sz="1700" i="1" dirty="0" err="1">
                <a:latin typeface="+mj-lt"/>
              </a:rPr>
              <a:t>df.phone,df.stAdd,coalesce</a:t>
            </a:r>
            <a:r>
              <a:rPr lang="en-US" sz="1700" i="1" dirty="0">
                <a:latin typeface="+mj-lt"/>
              </a:rPr>
              <a:t>(</a:t>
            </a:r>
            <a:r>
              <a:rPr lang="en-US" sz="1700" i="1" dirty="0" err="1">
                <a:latin typeface="+mj-lt"/>
              </a:rPr>
              <a:t>df.phone,df.stAdd</a:t>
            </a:r>
            <a:r>
              <a:rPr lang="en-US" sz="1700" i="1" dirty="0">
                <a:latin typeface="+mj-lt"/>
              </a:rPr>
              <a:t>)).show()</a:t>
            </a: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13646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Collection Functions</a:t>
            </a:r>
            <a:endParaRPr lang="en-US" sz="3100" dirty="0">
              <a:solidFill>
                <a:schemeClr val="tx1"/>
              </a:solidFill>
            </a:endParaRPr>
          </a:p>
        </p:txBody>
      </p:sp>
    </p:spTree>
    <p:extLst>
      <p:ext uri="{BB962C8B-B14F-4D97-AF65-F5344CB8AC3E}">
        <p14:creationId xmlns="" xmlns:p14="http://schemas.microsoft.com/office/powerpoint/2010/main" val="191344190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78" y="105595"/>
            <a:ext cx="12109622" cy="6370975"/>
          </a:xfrm>
          <a:prstGeom prst="rect">
            <a:avLst/>
          </a:prstGeom>
          <a:noFill/>
        </p:spPr>
        <p:txBody>
          <a:bodyPr wrap="square" rtlCol="0">
            <a:spAutoFit/>
          </a:bodyPr>
          <a:lstStyle/>
          <a:p>
            <a:r>
              <a:rPr lang="en-US" sz="1700" b="1" dirty="0" smtClean="0">
                <a:latin typeface="+mj-lt"/>
              </a:rPr>
              <a:t>### emp1 DataFrame</a:t>
            </a:r>
          </a:p>
          <a:p>
            <a:r>
              <a:rPr lang="en-US" sz="1700" dirty="0">
                <a:latin typeface="+mj-lt"/>
              </a:rPr>
              <a:t>data </a:t>
            </a:r>
            <a:r>
              <a:rPr lang="en-US" sz="1700" dirty="0" smtClean="0">
                <a:latin typeface="+mj-lt"/>
              </a:rPr>
              <a:t>=((</a:t>
            </a:r>
            <a:r>
              <a:rPr lang="en-US" sz="1700" dirty="0">
                <a:latin typeface="+mj-lt"/>
              </a:rPr>
              <a:t>'</a:t>
            </a:r>
            <a:r>
              <a:rPr lang="en-US" sz="1700" dirty="0" err="1">
                <a:latin typeface="+mj-lt"/>
              </a:rPr>
              <a:t>Alicia','Joseph</a:t>
            </a:r>
            <a:r>
              <a:rPr lang="en-US" sz="1700" dirty="0" smtClean="0">
                <a:latin typeface="+mj-lt"/>
              </a:rPr>
              <a:t>',('</a:t>
            </a:r>
            <a:r>
              <a:rPr lang="en-US" sz="1700" dirty="0" err="1" smtClean="0">
                <a:latin typeface="+mj-lt"/>
              </a:rPr>
              <a:t>Java</a:t>
            </a:r>
            <a:r>
              <a:rPr lang="en-US" sz="1700" dirty="0" err="1">
                <a:latin typeface="+mj-lt"/>
              </a:rPr>
              <a:t>','Scala','Spark</a:t>
            </a:r>
            <a:r>
              <a:rPr lang="en-US" sz="1700" dirty="0" smtClean="0">
                <a:latin typeface="+mj-lt"/>
              </a:rPr>
              <a:t>'),{</a:t>
            </a:r>
            <a:r>
              <a:rPr lang="en-US" sz="1700" dirty="0">
                <a:latin typeface="+mj-lt"/>
              </a:rPr>
              <a:t>'</a:t>
            </a:r>
            <a:r>
              <a:rPr lang="en-US" sz="1700" dirty="0" err="1">
                <a:latin typeface="+mj-lt"/>
              </a:rPr>
              <a:t>hair':'black','eye':'brown</a:t>
            </a:r>
            <a:r>
              <a:rPr lang="en-US" sz="1700" dirty="0">
                <a:latin typeface="+mj-lt"/>
              </a:rPr>
              <a:t>'}), \</a:t>
            </a:r>
          </a:p>
          <a:p>
            <a:r>
              <a:rPr lang="en-US" sz="1700" dirty="0">
                <a:latin typeface="+mj-lt"/>
              </a:rPr>
              <a:t>       ('</a:t>
            </a:r>
            <a:r>
              <a:rPr lang="en-US" sz="1700" dirty="0" err="1">
                <a:latin typeface="+mj-lt"/>
              </a:rPr>
              <a:t>Robert','Gee</a:t>
            </a:r>
            <a:r>
              <a:rPr lang="en-US" sz="1700" dirty="0" smtClean="0">
                <a:latin typeface="+mj-lt"/>
              </a:rPr>
              <a:t>',('</a:t>
            </a:r>
            <a:r>
              <a:rPr lang="en-US" sz="1700" dirty="0" err="1" smtClean="0">
                <a:latin typeface="+mj-lt"/>
              </a:rPr>
              <a:t>Spark</a:t>
            </a:r>
            <a:r>
              <a:rPr lang="en-US" sz="1700" dirty="0" err="1">
                <a:latin typeface="+mj-lt"/>
              </a:rPr>
              <a:t>','Java</a:t>
            </a:r>
            <a:r>
              <a:rPr lang="en-US" sz="1700" dirty="0" smtClean="0">
                <a:latin typeface="+mj-lt"/>
              </a:rPr>
              <a:t>'),{</a:t>
            </a:r>
            <a:r>
              <a:rPr lang="en-US" sz="1700" dirty="0">
                <a:latin typeface="+mj-lt"/>
              </a:rPr>
              <a:t>'</a:t>
            </a:r>
            <a:r>
              <a:rPr lang="en-US" sz="1700" dirty="0" err="1">
                <a:latin typeface="+mj-lt"/>
              </a:rPr>
              <a:t>hair':'brown','eye':None</a:t>
            </a:r>
            <a:r>
              <a:rPr lang="en-US" sz="1700" dirty="0">
                <a:latin typeface="+mj-lt"/>
              </a:rPr>
              <a:t>}), \</a:t>
            </a:r>
          </a:p>
          <a:p>
            <a:r>
              <a:rPr lang="en-US" sz="1700" dirty="0">
                <a:latin typeface="+mj-lt"/>
              </a:rPr>
              <a:t>       ('</a:t>
            </a:r>
            <a:r>
              <a:rPr lang="en-US" sz="1700" dirty="0" err="1">
                <a:latin typeface="+mj-lt"/>
              </a:rPr>
              <a:t>Mike','Bianca</a:t>
            </a:r>
            <a:r>
              <a:rPr lang="en-US" sz="1700" dirty="0" smtClean="0">
                <a:latin typeface="+mj-lt"/>
              </a:rPr>
              <a:t>',('</a:t>
            </a:r>
            <a:r>
              <a:rPr lang="en-US" sz="1700" dirty="0" err="1" smtClean="0">
                <a:latin typeface="+mj-lt"/>
              </a:rPr>
              <a:t>CSharp</a:t>
            </a:r>
            <a:r>
              <a:rPr lang="en-US" sz="1700" dirty="0" smtClean="0">
                <a:latin typeface="+mj-lt"/>
              </a:rPr>
              <a:t>',''),{</a:t>
            </a:r>
            <a:r>
              <a:rPr lang="en-US" sz="1700" dirty="0">
                <a:latin typeface="+mj-lt"/>
              </a:rPr>
              <a:t>'</a:t>
            </a:r>
            <a:r>
              <a:rPr lang="en-US" sz="1700" dirty="0" err="1">
                <a:latin typeface="+mj-lt"/>
              </a:rPr>
              <a:t>hair':'red','eye</a:t>
            </a:r>
            <a:r>
              <a:rPr lang="en-US" sz="1700" dirty="0">
                <a:latin typeface="+mj-lt"/>
              </a:rPr>
              <a:t>':''}), \</a:t>
            </a:r>
          </a:p>
          <a:p>
            <a:r>
              <a:rPr lang="en-US" sz="1700" dirty="0">
                <a:latin typeface="+mj-lt"/>
              </a:rPr>
              <a:t>       ('John','Kumar',</a:t>
            </a:r>
            <a:r>
              <a:rPr lang="en-US" sz="1700" dirty="0" err="1">
                <a:latin typeface="+mj-lt"/>
              </a:rPr>
              <a:t>None,None</a:t>
            </a:r>
            <a:r>
              <a:rPr lang="en-US" sz="1700" dirty="0">
                <a:latin typeface="+mj-lt"/>
              </a:rPr>
              <a:t>), \</a:t>
            </a:r>
          </a:p>
          <a:p>
            <a:r>
              <a:rPr lang="en-US" sz="1700" dirty="0">
                <a:latin typeface="+mj-lt"/>
              </a:rPr>
              <a:t>       ('</a:t>
            </a:r>
            <a:r>
              <a:rPr lang="en-US" sz="1700" dirty="0" err="1">
                <a:latin typeface="+mj-lt"/>
              </a:rPr>
              <a:t>Jeff','L</a:t>
            </a:r>
            <a:r>
              <a:rPr lang="en-US" sz="1700" dirty="0" smtClean="0">
                <a:latin typeface="+mj-lt"/>
              </a:rPr>
              <a:t>',('1</a:t>
            </a:r>
            <a:r>
              <a:rPr lang="en-US" sz="1700" dirty="0">
                <a:latin typeface="+mj-lt"/>
              </a:rPr>
              <a:t>','2</a:t>
            </a:r>
            <a:r>
              <a:rPr lang="en-US" sz="1700" dirty="0" smtClean="0">
                <a:latin typeface="+mj-lt"/>
              </a:rPr>
              <a:t>'),{}))</a:t>
            </a:r>
            <a:endParaRPr lang="en-US" sz="1700" dirty="0">
              <a:latin typeface="+mj-lt"/>
            </a:endParaRPr>
          </a:p>
          <a:p>
            <a:r>
              <a:rPr lang="en-US" sz="1700" dirty="0">
                <a:latin typeface="+mj-lt"/>
              </a:rPr>
              <a:t>schema = </a:t>
            </a:r>
            <a:r>
              <a:rPr lang="en-US" sz="1700" dirty="0" smtClean="0">
                <a:latin typeface="+mj-lt"/>
              </a:rPr>
              <a:t>('</a:t>
            </a:r>
            <a:r>
              <a:rPr lang="en-US" sz="1700" dirty="0" err="1" smtClean="0">
                <a:latin typeface="+mj-lt"/>
              </a:rPr>
              <a:t>FirstName</a:t>
            </a:r>
            <a:r>
              <a:rPr lang="en-US" sz="1700" dirty="0">
                <a:latin typeface="+mj-lt"/>
              </a:rPr>
              <a:t>','</a:t>
            </a:r>
            <a:r>
              <a:rPr lang="en-US" sz="1700" dirty="0" err="1">
                <a:latin typeface="+mj-lt"/>
              </a:rPr>
              <a:t>LastName</a:t>
            </a:r>
            <a:r>
              <a:rPr lang="en-US" sz="1700" dirty="0">
                <a:latin typeface="+mj-lt"/>
              </a:rPr>
              <a:t>','</a:t>
            </a:r>
            <a:r>
              <a:rPr lang="en-US" sz="1700" dirty="0" err="1">
                <a:latin typeface="+mj-lt"/>
              </a:rPr>
              <a:t>Languages','properties</a:t>
            </a:r>
            <a:r>
              <a:rPr lang="en-US" sz="1700" dirty="0" smtClean="0">
                <a:latin typeface="+mj-lt"/>
              </a:rPr>
              <a:t>')</a:t>
            </a:r>
            <a:endParaRPr lang="en-US" sz="1700" dirty="0">
              <a:latin typeface="+mj-lt"/>
            </a:endParaRPr>
          </a:p>
          <a:p>
            <a:r>
              <a:rPr lang="en-US" sz="1700" dirty="0">
                <a:latin typeface="+mj-lt"/>
              </a:rPr>
              <a:t>emp1 = </a:t>
            </a:r>
            <a:r>
              <a:rPr lang="en-US" sz="1700" dirty="0" err="1">
                <a:latin typeface="+mj-lt"/>
              </a:rPr>
              <a:t>spark.createDataFrame</a:t>
            </a:r>
            <a:r>
              <a:rPr lang="en-US" sz="1700" dirty="0">
                <a:latin typeface="+mj-lt"/>
              </a:rPr>
              <a:t>(data=</a:t>
            </a:r>
            <a:r>
              <a:rPr lang="en-US" sz="1700" dirty="0" err="1">
                <a:latin typeface="+mj-lt"/>
              </a:rPr>
              <a:t>data,schema</a:t>
            </a:r>
            <a:r>
              <a:rPr lang="en-US" sz="1700" dirty="0">
                <a:latin typeface="+mj-lt"/>
              </a:rPr>
              <a:t>=schema</a:t>
            </a:r>
            <a:r>
              <a:rPr lang="en-US" sz="1700" dirty="0" smtClean="0">
                <a:latin typeface="+mj-lt"/>
              </a:rPr>
              <a:t>)</a:t>
            </a:r>
          </a:p>
          <a:p>
            <a:endParaRPr lang="en-US" sz="1700" dirty="0">
              <a:latin typeface="+mj-lt"/>
            </a:endParaRPr>
          </a:p>
          <a:p>
            <a:r>
              <a:rPr lang="en-US" sz="1700" b="1" dirty="0" smtClean="0">
                <a:latin typeface="+mj-lt"/>
              </a:rPr>
              <a:t>### emp2 DataFrame</a:t>
            </a:r>
          </a:p>
          <a:p>
            <a:r>
              <a:rPr lang="it-IT" sz="1700" dirty="0">
                <a:latin typeface="+mj-lt"/>
              </a:rPr>
              <a:t>data</a:t>
            </a:r>
            <a:r>
              <a:rPr lang="it-IT" sz="1700" dirty="0" smtClean="0">
                <a:latin typeface="+mj-lt"/>
              </a:rPr>
              <a:t>=(</a:t>
            </a:r>
            <a:r>
              <a:rPr lang="en-US" sz="1700" dirty="0" smtClean="0">
                <a:latin typeface="+mj-lt"/>
              </a:rPr>
              <a:t>(</a:t>
            </a:r>
            <a:r>
              <a:rPr lang="en-US" sz="1700" dirty="0">
                <a:latin typeface="+mj-lt"/>
              </a:rPr>
              <a:t>'Robert',</a:t>
            </a:r>
            <a:r>
              <a:rPr lang="en-US" sz="1700" dirty="0" smtClean="0">
                <a:latin typeface="+mj-lt"/>
              </a:rPr>
              <a:t>35,40,40),(</a:t>
            </a:r>
            <a:r>
              <a:rPr lang="en-US" sz="1700" dirty="0">
                <a:latin typeface="+mj-lt"/>
              </a:rPr>
              <a:t>'Ram',31,33,29),('John',</a:t>
            </a:r>
            <a:r>
              <a:rPr lang="en-US" sz="1700" dirty="0" smtClean="0">
                <a:latin typeface="+mj-lt"/>
              </a:rPr>
              <a:t>95,89,91))</a:t>
            </a:r>
          </a:p>
          <a:p>
            <a:r>
              <a:rPr lang="it-IT" sz="1700" dirty="0" smtClean="0">
                <a:latin typeface="+mj-lt"/>
              </a:rPr>
              <a:t>schema </a:t>
            </a:r>
            <a:r>
              <a:rPr lang="it-IT" sz="1700" dirty="0">
                <a:latin typeface="+mj-lt"/>
              </a:rPr>
              <a:t>= </a:t>
            </a:r>
            <a:r>
              <a:rPr lang="it-IT" sz="1700" dirty="0" smtClean="0">
                <a:latin typeface="+mj-lt"/>
              </a:rPr>
              <a:t>('name</a:t>
            </a:r>
            <a:r>
              <a:rPr lang="it-IT" sz="1700" dirty="0">
                <a:latin typeface="+mj-lt"/>
              </a:rPr>
              <a:t>','score1','score2','score3</a:t>
            </a:r>
            <a:r>
              <a:rPr lang="it-IT" sz="1700" dirty="0" smtClean="0">
                <a:latin typeface="+mj-lt"/>
              </a:rPr>
              <a:t>')</a:t>
            </a:r>
          </a:p>
          <a:p>
            <a:r>
              <a:rPr lang="en-US" sz="1700" dirty="0" smtClean="0">
                <a:latin typeface="+mj-lt"/>
              </a:rPr>
              <a:t>emp2= </a:t>
            </a:r>
            <a:r>
              <a:rPr lang="en-US" sz="1700" dirty="0" err="1" smtClean="0">
                <a:latin typeface="+mj-lt"/>
              </a:rPr>
              <a:t>spark.createDataFrame</a:t>
            </a:r>
            <a:r>
              <a:rPr lang="en-US" sz="1700" dirty="0" smtClean="0">
                <a:latin typeface="+mj-lt"/>
              </a:rPr>
              <a:t>(data=data, schema=schema)</a:t>
            </a:r>
          </a:p>
          <a:p>
            <a:endParaRPr lang="en-US" sz="1700" dirty="0">
              <a:latin typeface="+mj-lt"/>
            </a:endParaRPr>
          </a:p>
          <a:p>
            <a:r>
              <a:rPr lang="en-US" sz="1700" b="1" dirty="0" smtClean="0">
                <a:latin typeface="+mj-lt"/>
              </a:rPr>
              <a:t>### emp3 DataFrame</a:t>
            </a:r>
          </a:p>
          <a:p>
            <a:r>
              <a:rPr lang="en-US" sz="1700" dirty="0" smtClean="0">
                <a:latin typeface="+mj-lt"/>
              </a:rPr>
              <a:t>emp3 </a:t>
            </a:r>
            <a:r>
              <a:rPr lang="en-US" sz="1700" dirty="0">
                <a:latin typeface="+mj-lt"/>
              </a:rPr>
              <a:t>= </a:t>
            </a:r>
            <a:r>
              <a:rPr lang="en-US" sz="1700" dirty="0" err="1">
                <a:latin typeface="+mj-lt"/>
              </a:rPr>
              <a:t>spark.createDataFrame</a:t>
            </a:r>
            <a:r>
              <a:rPr lang="en-US" sz="1700" dirty="0">
                <a:latin typeface="+mj-lt"/>
              </a:rPr>
              <a:t>(data</a:t>
            </a:r>
            <a:r>
              <a:rPr lang="en-US" sz="1700" dirty="0" smtClean="0">
                <a:latin typeface="+mj-lt"/>
              </a:rPr>
              <a:t>=((</a:t>
            </a:r>
            <a:r>
              <a:rPr lang="en-US" sz="1700" dirty="0">
                <a:latin typeface="+mj-lt"/>
              </a:rPr>
              <a:t>'John</a:t>
            </a:r>
            <a:r>
              <a:rPr lang="en-US" sz="1700" dirty="0" smtClean="0">
                <a:latin typeface="+mj-lt"/>
              </a:rPr>
              <a:t>',(10,20,20),(25,11,10)),(</a:t>
            </a:r>
            <a:r>
              <a:rPr lang="en-US" sz="1700" dirty="0">
                <a:latin typeface="+mj-lt"/>
              </a:rPr>
              <a:t>'Robert</a:t>
            </a:r>
            <a:r>
              <a:rPr lang="en-US" sz="1700" dirty="0" smtClean="0">
                <a:latin typeface="+mj-lt"/>
              </a:rPr>
              <a:t>',(15,13,55),(5,None,29)),(</a:t>
            </a:r>
            <a:r>
              <a:rPr lang="en-US" sz="1700" dirty="0">
                <a:latin typeface="+mj-lt"/>
              </a:rPr>
              <a:t>'James</a:t>
            </a:r>
            <a:r>
              <a:rPr lang="en-US" sz="1700" dirty="0" smtClean="0">
                <a:latin typeface="+mj-lt"/>
              </a:rPr>
              <a:t>',(11,13,45),(5,89,79))),</a:t>
            </a:r>
            <a:r>
              <a:rPr lang="en-US" sz="1700" dirty="0">
                <a:latin typeface="+mj-lt"/>
              </a:rPr>
              <a:t>schema</a:t>
            </a:r>
            <a:r>
              <a:rPr lang="en-US" sz="1700" dirty="0" smtClean="0">
                <a:latin typeface="+mj-lt"/>
              </a:rPr>
              <a:t>=('</a:t>
            </a:r>
            <a:r>
              <a:rPr lang="en-US" sz="1700" dirty="0" err="1" smtClean="0">
                <a:latin typeface="+mj-lt"/>
              </a:rPr>
              <a:t>empName</a:t>
            </a:r>
            <a:r>
              <a:rPr lang="en-US" sz="1700" dirty="0">
                <a:latin typeface="+mj-lt"/>
              </a:rPr>
              <a:t>', 'score_arr1', 'score_arr2</a:t>
            </a:r>
            <a:r>
              <a:rPr lang="en-US" sz="1700" dirty="0" smtClean="0">
                <a:latin typeface="+mj-lt"/>
              </a:rPr>
              <a:t>'))</a:t>
            </a:r>
            <a:endParaRPr lang="en-US" sz="1700" dirty="0">
              <a:latin typeface="+mj-lt"/>
            </a:endParaRPr>
          </a:p>
          <a:p>
            <a:endParaRPr lang="en-US" sz="1700" dirty="0">
              <a:latin typeface="+mj-lt"/>
            </a:endParaRPr>
          </a:p>
          <a:p>
            <a:r>
              <a:rPr lang="en-US" sz="1700" b="1" dirty="0" smtClean="0">
                <a:latin typeface="+mj-lt"/>
              </a:rPr>
              <a:t>### </a:t>
            </a:r>
            <a:r>
              <a:rPr lang="en-US" sz="1700" b="1" dirty="0" err="1">
                <a:latin typeface="+mj-lt"/>
              </a:rPr>
              <a:t>df</a:t>
            </a:r>
            <a:r>
              <a:rPr lang="en-US" sz="1700" b="1" dirty="0">
                <a:latin typeface="+mj-lt"/>
              </a:rPr>
              <a:t> DataFrame</a:t>
            </a:r>
          </a:p>
          <a:p>
            <a:r>
              <a:rPr lang="en-US" sz="1700" dirty="0" err="1">
                <a:latin typeface="+mj-lt"/>
              </a:rPr>
              <a:t>df</a:t>
            </a:r>
            <a:r>
              <a:rPr lang="en-US" sz="1700" dirty="0">
                <a:latin typeface="+mj-lt"/>
              </a:rPr>
              <a:t> = </a:t>
            </a:r>
            <a:r>
              <a:rPr lang="en-US" sz="1700" dirty="0" err="1">
                <a:latin typeface="+mj-lt"/>
              </a:rPr>
              <a:t>spark.sql</a:t>
            </a:r>
            <a:r>
              <a:rPr lang="en-US" sz="1700" dirty="0">
                <a:latin typeface="+mj-lt"/>
              </a:rPr>
              <a:t>("SELECT array(</a:t>
            </a:r>
            <a:r>
              <a:rPr lang="en-US" sz="1700" dirty="0" err="1">
                <a:latin typeface="+mj-lt"/>
              </a:rPr>
              <a:t>struct</a:t>
            </a:r>
            <a:r>
              <a:rPr lang="en-US" sz="1700" dirty="0">
                <a:latin typeface="+mj-lt"/>
              </a:rPr>
              <a:t>(1, 'a'), </a:t>
            </a:r>
            <a:r>
              <a:rPr lang="en-US" sz="1700" dirty="0" err="1">
                <a:latin typeface="+mj-lt"/>
              </a:rPr>
              <a:t>struct</a:t>
            </a:r>
            <a:r>
              <a:rPr lang="en-US" sz="1700" dirty="0">
                <a:latin typeface="+mj-lt"/>
              </a:rPr>
              <a:t>(2, 'b')) as data")</a:t>
            </a:r>
          </a:p>
          <a:p>
            <a:endParaRPr lang="en-US" sz="1700" dirty="0"/>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224730375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2" y="303304"/>
            <a:ext cx="11427995" cy="4016484"/>
          </a:xfrm>
          <a:prstGeom prst="rect">
            <a:avLst/>
          </a:prstGeom>
          <a:noFill/>
        </p:spPr>
        <p:txBody>
          <a:bodyPr wrap="square" rtlCol="0">
            <a:spAutoFit/>
          </a:bodyPr>
          <a:lstStyle/>
          <a:p>
            <a:r>
              <a:rPr lang="en-US" sz="1700" b="1" dirty="0">
                <a:latin typeface="+mj-lt"/>
              </a:rPr>
              <a:t>s</a:t>
            </a:r>
            <a:r>
              <a:rPr lang="en-US" sz="1700" b="1" dirty="0" smtClean="0">
                <a:latin typeface="+mj-lt"/>
              </a:rPr>
              <a:t>ize(col</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the length of the array or map stored in the </a:t>
            </a:r>
            <a:r>
              <a:rPr lang="en-US" sz="1700" dirty="0" smtClean="0">
                <a:latin typeface="+mj-lt"/>
              </a:rPr>
              <a:t>column.</a:t>
            </a:r>
          </a:p>
          <a:p>
            <a:pPr marL="285750" indent="-285750">
              <a:buFont typeface="Arial" panose="020B0604020202020204" pitchFamily="34" charset="0"/>
              <a:buChar char="•"/>
            </a:pPr>
            <a:r>
              <a:rPr lang="en-US" sz="1700" dirty="0" smtClean="0">
                <a:latin typeface="+mj-lt"/>
              </a:rPr>
              <a:t>Size is -1 for null elements.</a:t>
            </a:r>
          </a:p>
          <a:p>
            <a:r>
              <a:rPr lang="en-US" sz="1700" i="1" dirty="0" smtClean="0">
                <a:latin typeface="+mj-lt"/>
              </a:rPr>
              <a:t>emp1.select(size(emp1.Languages</a:t>
            </a:r>
            <a:r>
              <a:rPr lang="en-US" sz="1700" i="1" dirty="0">
                <a:latin typeface="+mj-lt"/>
              </a:rPr>
              <a:t>),</a:t>
            </a:r>
            <a:r>
              <a:rPr lang="en-US" sz="1700" i="1" dirty="0" smtClean="0">
                <a:latin typeface="+mj-lt"/>
              </a:rPr>
              <a:t>size(emp1.properties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smtClean="0">
                <a:latin typeface="+mj-lt"/>
              </a:rPr>
              <a:t>element_at</a:t>
            </a:r>
            <a:r>
              <a:rPr lang="en-US" sz="1700" b="1" dirty="0" smtClean="0">
                <a:latin typeface="+mj-lt"/>
              </a:rPr>
              <a:t>(</a:t>
            </a:r>
            <a:r>
              <a:rPr lang="en-US" sz="1700" b="1" dirty="0" err="1" smtClean="0">
                <a:latin typeface="+mj-lt"/>
              </a:rPr>
              <a:t>col,extraction</a:t>
            </a:r>
            <a:r>
              <a:rPr lang="en-US" sz="1700" b="1" dirty="0" smtClean="0">
                <a:latin typeface="+mj-lt"/>
              </a:rPr>
              <a:t>): </a:t>
            </a:r>
          </a:p>
          <a:p>
            <a:pPr marL="285750" indent="-285750">
              <a:buFont typeface="Arial" panose="020B0604020202020204" pitchFamily="34" charset="0"/>
              <a:buChar char="•"/>
            </a:pPr>
            <a:r>
              <a:rPr lang="en-US" sz="1700" dirty="0" smtClean="0">
                <a:latin typeface="+mj-lt"/>
              </a:rPr>
              <a:t>Returns </a:t>
            </a:r>
            <a:r>
              <a:rPr lang="en-US" sz="1700" dirty="0">
                <a:latin typeface="+mj-lt"/>
              </a:rPr>
              <a:t>element of array at given index in extraction if col is array.</a:t>
            </a:r>
          </a:p>
          <a:p>
            <a:pPr marL="285750" indent="-285750">
              <a:buFont typeface="Arial" panose="020B0604020202020204" pitchFamily="34" charset="0"/>
              <a:buChar char="•"/>
            </a:pPr>
            <a:r>
              <a:rPr lang="en-US" sz="1700" dirty="0" smtClean="0">
                <a:latin typeface="+mj-lt"/>
              </a:rPr>
              <a:t>Returns </a:t>
            </a:r>
            <a:r>
              <a:rPr lang="en-US" sz="1700" dirty="0">
                <a:latin typeface="+mj-lt"/>
              </a:rPr>
              <a:t>value for the given key in extraction if col is map</a:t>
            </a:r>
            <a:r>
              <a:rPr lang="en-US" sz="1700" dirty="0" smtClean="0">
                <a:latin typeface="+mj-lt"/>
              </a:rPr>
              <a:t>.</a:t>
            </a:r>
          </a:p>
          <a:p>
            <a:r>
              <a:rPr lang="en-US" sz="1700" i="1" dirty="0" smtClean="0">
                <a:latin typeface="+mj-lt"/>
              </a:rPr>
              <a:t>emp1.select(emp1.FirstName,element_at(emp1.Languages,2</a:t>
            </a:r>
            <a:r>
              <a:rPr lang="en-US" sz="1700" i="1" dirty="0">
                <a:latin typeface="+mj-lt"/>
              </a:rPr>
              <a:t>),</a:t>
            </a:r>
            <a:r>
              <a:rPr lang="en-US" sz="1700" i="1" dirty="0" err="1" smtClean="0">
                <a:latin typeface="+mj-lt"/>
              </a:rPr>
              <a:t>element_at</a:t>
            </a:r>
            <a:r>
              <a:rPr lang="en-US" sz="1700" i="1" dirty="0" smtClean="0">
                <a:latin typeface="+mj-lt"/>
              </a:rPr>
              <a:t>(emp1.properties</a:t>
            </a:r>
            <a:r>
              <a:rPr lang="en-US" sz="1700" i="1" dirty="0">
                <a:latin typeface="+mj-lt"/>
              </a:rPr>
              <a:t>,'eye')).show()</a:t>
            </a:r>
            <a:endParaRPr lang="en-US" sz="1700" i="1" dirty="0" smtClean="0">
              <a:latin typeface="+mj-lt"/>
            </a:endParaRPr>
          </a:p>
          <a:p>
            <a:endParaRPr lang="en-US" sz="1700" dirty="0">
              <a:latin typeface="+mj-lt"/>
            </a:endParaRPr>
          </a:p>
          <a:p>
            <a:r>
              <a:rPr lang="en-US" sz="1700" b="1" dirty="0" err="1">
                <a:latin typeface="+mj-lt"/>
              </a:rPr>
              <a:t>struct</a:t>
            </a:r>
            <a:r>
              <a:rPr lang="en-US" sz="1700" b="1" dirty="0">
                <a:latin typeface="+mj-lt"/>
              </a:rPr>
              <a:t>(*cols) </a:t>
            </a:r>
            <a:r>
              <a:rPr lang="en-US" sz="1700" b="1" dirty="0" smtClean="0">
                <a:latin typeface="+mj-lt"/>
              </a:rPr>
              <a:t>:</a:t>
            </a:r>
          </a:p>
          <a:p>
            <a:pPr marL="285750" indent="-285750">
              <a:buFont typeface="Arial" panose="020B0604020202020204" pitchFamily="34" charset="0"/>
              <a:buChar char="•"/>
            </a:pPr>
            <a:r>
              <a:rPr lang="en-US" sz="1700" dirty="0" smtClean="0">
                <a:latin typeface="+mj-lt"/>
              </a:rPr>
              <a:t>Create a new </a:t>
            </a:r>
            <a:r>
              <a:rPr lang="en-US" sz="1700" dirty="0" err="1" smtClean="0">
                <a:latin typeface="+mj-lt"/>
              </a:rPr>
              <a:t>struct</a:t>
            </a:r>
            <a:r>
              <a:rPr lang="en-US" sz="1700" dirty="0" smtClean="0">
                <a:latin typeface="+mj-lt"/>
              </a:rPr>
              <a:t> column.</a:t>
            </a:r>
          </a:p>
          <a:p>
            <a:r>
              <a:rPr lang="en-US" sz="1700" i="1" dirty="0">
                <a:latin typeface="+mj-lt"/>
              </a:rPr>
              <a:t> </a:t>
            </a:r>
            <a:r>
              <a:rPr lang="en-US" sz="1700" i="1" dirty="0" err="1" smtClean="0">
                <a:latin typeface="+mj-lt"/>
              </a:rPr>
              <a:t>emp_new</a:t>
            </a:r>
            <a:r>
              <a:rPr lang="en-US" sz="1700" i="1" dirty="0" smtClean="0">
                <a:latin typeface="+mj-lt"/>
              </a:rPr>
              <a:t> = emp1.select(</a:t>
            </a:r>
            <a:r>
              <a:rPr lang="en-US" sz="1700" i="1" dirty="0" err="1" smtClean="0">
                <a:latin typeface="+mj-lt"/>
              </a:rPr>
              <a:t>struct</a:t>
            </a:r>
            <a:r>
              <a:rPr lang="en-US" sz="1700" i="1" dirty="0" smtClean="0">
                <a:latin typeface="+mj-lt"/>
              </a:rPr>
              <a:t>((emp1.FirstName,emp1.LastName)))</a:t>
            </a:r>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6533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1" dur="500"/>
                                        <p:tgtEl>
                                          <p:spTgt spid="5">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39" dur="500"/>
                                        <p:tgtEl>
                                          <p:spTgt spid="5">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068" y="-189470"/>
            <a:ext cx="11427995" cy="6632585"/>
          </a:xfrm>
          <a:prstGeom prst="rect">
            <a:avLst/>
          </a:prstGeom>
          <a:noFill/>
        </p:spPr>
        <p:txBody>
          <a:bodyPr wrap="square" rtlCol="0">
            <a:spAutoFit/>
          </a:bodyPr>
          <a:lstStyle/>
          <a:p>
            <a:endParaRPr lang="en-US" sz="1700" dirty="0">
              <a:latin typeface="+mj-lt"/>
            </a:endParaRPr>
          </a:p>
          <a:p>
            <a:r>
              <a:rPr lang="en-US" sz="1700" b="1" dirty="0">
                <a:latin typeface="+mj-lt"/>
              </a:rPr>
              <a:t>array(*cols):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Creates a new array column.</a:t>
            </a:r>
          </a:p>
          <a:p>
            <a:r>
              <a:rPr lang="en-US" sz="1700" i="1" dirty="0" err="1">
                <a:latin typeface="+mj-lt"/>
              </a:rPr>
              <a:t>e</a:t>
            </a:r>
            <a:r>
              <a:rPr lang="en-US" sz="1700" i="1" dirty="0" err="1" smtClean="0">
                <a:latin typeface="+mj-lt"/>
              </a:rPr>
              <a:t>mp_new</a:t>
            </a:r>
            <a:r>
              <a:rPr lang="en-US" sz="1700" i="1" dirty="0" smtClean="0">
                <a:latin typeface="+mj-lt"/>
              </a:rPr>
              <a:t> = emp2.select(array(emp2.score1,emp2.score2,emp2.score3))</a:t>
            </a:r>
          </a:p>
          <a:p>
            <a:endParaRPr lang="en-US" sz="1700" dirty="0">
              <a:latin typeface="+mj-lt"/>
            </a:endParaRPr>
          </a:p>
          <a:p>
            <a:r>
              <a:rPr lang="en-US" sz="1700" b="1" dirty="0" err="1" smtClean="0">
                <a:latin typeface="+mj-lt"/>
              </a:rPr>
              <a:t>array_max</a:t>
            </a:r>
            <a:r>
              <a:rPr lang="en-US" sz="1700" b="1" dirty="0" smtClean="0">
                <a:latin typeface="+mj-lt"/>
              </a:rPr>
              <a:t>(col), </a:t>
            </a:r>
            <a:r>
              <a:rPr lang="en-US" sz="1700" b="1" dirty="0" err="1" smtClean="0">
                <a:latin typeface="+mj-lt"/>
              </a:rPr>
              <a:t>array_min</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maximum or minimum values </a:t>
            </a:r>
            <a:r>
              <a:rPr lang="en-US" sz="1700" dirty="0">
                <a:latin typeface="+mj-lt"/>
              </a:rPr>
              <a:t>of an array column</a:t>
            </a:r>
            <a:r>
              <a:rPr lang="en-US" sz="1700" dirty="0" smtClean="0">
                <a:latin typeface="+mj-lt"/>
              </a:rPr>
              <a:t>.</a:t>
            </a:r>
          </a:p>
          <a:p>
            <a:r>
              <a:rPr lang="en-US" sz="1700" i="1" dirty="0">
                <a:latin typeface="+mj-lt"/>
              </a:rPr>
              <a:t>emp3.select(</a:t>
            </a:r>
            <a:r>
              <a:rPr lang="en-US" sz="1700" i="1" dirty="0" err="1">
                <a:latin typeface="+mj-lt"/>
              </a:rPr>
              <a:t>array_max</a:t>
            </a:r>
            <a:r>
              <a:rPr lang="en-US" sz="1700" i="1" dirty="0">
                <a:latin typeface="+mj-lt"/>
              </a:rPr>
              <a:t>("score_arr1")).show()</a:t>
            </a:r>
            <a:endParaRPr lang="en-US" sz="1700" i="1" dirty="0" smtClean="0">
              <a:latin typeface="+mj-lt"/>
            </a:endParaRPr>
          </a:p>
          <a:p>
            <a:endParaRPr lang="en-US" sz="1700" dirty="0">
              <a:latin typeface="+mj-lt"/>
            </a:endParaRPr>
          </a:p>
          <a:p>
            <a:r>
              <a:rPr lang="en-US" sz="1700" b="1" dirty="0" err="1" smtClean="0">
                <a:latin typeface="+mj-lt"/>
              </a:rPr>
              <a:t>array_distinct</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Returns distinct values of an array column.</a:t>
            </a:r>
          </a:p>
          <a:p>
            <a:r>
              <a:rPr lang="en-US" sz="1700" i="1" dirty="0" smtClean="0">
                <a:latin typeface="+mj-lt"/>
              </a:rPr>
              <a:t>emp3.select(</a:t>
            </a:r>
            <a:r>
              <a:rPr lang="en-US" sz="1700" i="1" dirty="0" err="1" smtClean="0">
                <a:latin typeface="+mj-lt"/>
              </a:rPr>
              <a:t>array_distinct</a:t>
            </a:r>
            <a:r>
              <a:rPr lang="en-US" sz="1700" i="1" dirty="0" smtClean="0">
                <a:latin typeface="+mj-lt"/>
              </a:rPr>
              <a:t>("</a:t>
            </a:r>
            <a:r>
              <a:rPr lang="en-US" sz="1700" i="1" dirty="0">
                <a:latin typeface="+mj-lt"/>
              </a:rPr>
              <a:t>score_arr1")).show</a:t>
            </a:r>
            <a:r>
              <a:rPr lang="en-US" sz="1700" i="1" dirty="0" smtClean="0">
                <a:latin typeface="+mj-lt"/>
              </a:rPr>
              <a:t>()</a:t>
            </a:r>
          </a:p>
          <a:p>
            <a:endParaRPr lang="en-US" sz="1700" i="1" dirty="0">
              <a:latin typeface="+mj-lt"/>
            </a:endParaRPr>
          </a:p>
          <a:p>
            <a:r>
              <a:rPr lang="en-US" sz="1700" dirty="0" err="1" smtClean="0"/>
              <a:t>array_repeat</a:t>
            </a:r>
            <a:r>
              <a:rPr lang="en-US" sz="1700" dirty="0" smtClean="0"/>
              <a:t>(</a:t>
            </a:r>
            <a:r>
              <a:rPr lang="en-US" sz="1700" dirty="0" err="1" smtClean="0"/>
              <a:t>col,count</a:t>
            </a:r>
            <a:r>
              <a:rPr lang="en-US" sz="1700" dirty="0" smtClean="0"/>
              <a:t>): </a:t>
            </a:r>
          </a:p>
          <a:p>
            <a:pPr marL="285750" indent="-285750">
              <a:buFont typeface="Arial" panose="020B0604020202020204" pitchFamily="34" charset="0"/>
              <a:buChar char="•"/>
            </a:pPr>
            <a:r>
              <a:rPr lang="en-US" sz="1700" dirty="0" smtClean="0">
                <a:latin typeface="+mj-lt"/>
              </a:rPr>
              <a:t>Repeated </a:t>
            </a:r>
            <a:r>
              <a:rPr lang="en-US" sz="1700" dirty="0">
                <a:latin typeface="+mj-lt"/>
              </a:rPr>
              <a:t>count times</a:t>
            </a:r>
            <a:r>
              <a:rPr lang="en-US" sz="1700" dirty="0" smtClean="0">
                <a:latin typeface="+mj-lt"/>
              </a:rPr>
              <a:t>. </a:t>
            </a:r>
            <a:endParaRPr lang="en-US" sz="1700" dirty="0">
              <a:latin typeface="+mj-lt"/>
            </a:endParaRPr>
          </a:p>
          <a:p>
            <a:r>
              <a:rPr lang="en-US" sz="1700" i="1" dirty="0">
                <a:latin typeface="+mj-lt"/>
              </a:rPr>
              <a:t>emp3.select(</a:t>
            </a:r>
            <a:r>
              <a:rPr lang="en-US" sz="1700" i="1" dirty="0" err="1">
                <a:latin typeface="+mj-lt"/>
              </a:rPr>
              <a:t>array_repeat</a:t>
            </a:r>
            <a:r>
              <a:rPr lang="en-US" sz="1700" i="1" dirty="0">
                <a:latin typeface="+mj-lt"/>
              </a:rPr>
              <a:t>("score_arr1",3)).show(truncate=False</a:t>
            </a:r>
            <a:r>
              <a:rPr lang="en-US" sz="1700" i="1" dirty="0" smtClean="0">
                <a:latin typeface="+mj-lt"/>
              </a:rPr>
              <a:t>)</a:t>
            </a:r>
          </a:p>
          <a:p>
            <a:endParaRPr lang="en-US" sz="1700" dirty="0">
              <a:latin typeface="+mj-lt"/>
            </a:endParaRPr>
          </a:p>
          <a:p>
            <a:r>
              <a:rPr lang="en-US" sz="1700" i="1" dirty="0">
                <a:latin typeface="+mj-lt"/>
              </a:rPr>
              <a:t>--Flatten the array and chose the distinct values</a:t>
            </a:r>
          </a:p>
          <a:p>
            <a:r>
              <a:rPr lang="en-US" sz="1700" i="1" dirty="0">
                <a:latin typeface="+mj-lt"/>
              </a:rPr>
              <a:t>emp3.select(</a:t>
            </a:r>
            <a:r>
              <a:rPr lang="en-US" sz="1700" i="1" dirty="0" err="1">
                <a:latin typeface="+mj-lt"/>
              </a:rPr>
              <a:t>array_distinct</a:t>
            </a:r>
            <a:r>
              <a:rPr lang="en-US" sz="1700" i="1" dirty="0">
                <a:latin typeface="+mj-lt"/>
              </a:rPr>
              <a:t>(flatten(</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b="1" dirty="0" smtClean="0">
                <a:latin typeface="+mj-lt"/>
              </a:rPr>
              <a:t>slice(</a:t>
            </a:r>
            <a:r>
              <a:rPr lang="en-US" sz="1700" b="1" dirty="0" err="1" smtClean="0">
                <a:latin typeface="+mj-lt"/>
              </a:rPr>
              <a:t>col,start,length</a:t>
            </a:r>
            <a:r>
              <a:rPr lang="en-US" sz="1700" b="1" dirty="0">
                <a:latin typeface="+mj-lt"/>
              </a:rPr>
              <a:t>)</a:t>
            </a:r>
          </a:p>
          <a:p>
            <a:pPr marL="285750" indent="-285750">
              <a:buFont typeface="Arial" panose="020B0604020202020204" pitchFamily="34" charset="0"/>
              <a:buChar char="•"/>
            </a:pPr>
            <a:r>
              <a:rPr lang="en-US" sz="1700" dirty="0">
                <a:latin typeface="+mj-lt"/>
              </a:rPr>
              <a:t>Returns an array containing  all the elements in `col` from index `start` for length `length`.</a:t>
            </a:r>
          </a:p>
          <a:p>
            <a:pPr marL="285750" indent="-285750">
              <a:buFont typeface="Arial" panose="020B0604020202020204" pitchFamily="34" charset="0"/>
              <a:buChar char="•"/>
            </a:pPr>
            <a:r>
              <a:rPr lang="en-US" sz="1700" dirty="0">
                <a:latin typeface="+mj-lt"/>
              </a:rPr>
              <a:t>col is Array Type.</a:t>
            </a:r>
          </a:p>
          <a:p>
            <a:r>
              <a:rPr lang="en-US" sz="1700" i="1" dirty="0">
                <a:latin typeface="+mj-lt"/>
              </a:rPr>
              <a:t>emp1.select(emp1.Languages,slice(emp1.Languages,3,1)).show</a:t>
            </a:r>
            <a:r>
              <a:rPr lang="en-US" sz="1700" i="1" dirty="0" smtClean="0">
                <a:latin typeface="+mj-lt"/>
              </a:rPr>
              <a:t>()</a:t>
            </a:r>
          </a:p>
          <a:p>
            <a:endParaRPr lang="en-US" sz="1700" i="1" dirty="0" smtClean="0">
              <a:latin typeface="+mj-lt"/>
            </a:endParaRPr>
          </a:p>
        </p:txBody>
      </p:sp>
    </p:spTree>
    <p:extLst>
      <p:ext uri="{BB962C8B-B14F-4D97-AF65-F5344CB8AC3E}">
        <p14:creationId xmlns="" xmlns:p14="http://schemas.microsoft.com/office/powerpoint/2010/main" val="24843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6" dur="500"/>
                                        <p:tgtEl>
                                          <p:spTgt spid="5">
                                            <p:txEl>
                                              <p:pRg st="13" end="13"/>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9" dur="500"/>
                                        <p:tgtEl>
                                          <p:spTgt spid="5">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4" dur="500"/>
                                        <p:tgtEl>
                                          <p:spTgt spid="5">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9" dur="500"/>
                                        <p:tgtEl>
                                          <p:spTgt spid="5">
                                            <p:txEl>
                                              <p:pRg st="17" end="17"/>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67" dur="500"/>
                                        <p:tgtEl>
                                          <p:spTgt spid="5">
                                            <p:txEl>
                                              <p:pRg st="20" end="20"/>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0" dur="500"/>
                                        <p:tgtEl>
                                          <p:spTgt spid="5">
                                            <p:txEl>
                                              <p:pRg st="21" end="21"/>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3" dur="500"/>
                                        <p:tgtEl>
                                          <p:spTgt spid="5">
                                            <p:txEl>
                                              <p:pRg st="22" end="2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xEl>
                                              <p:pRg st="23" end="23"/>
                                            </p:txEl>
                                          </p:spTgt>
                                        </p:tgtEl>
                                        <p:attrNameLst>
                                          <p:attrName>style.visibility</p:attrName>
                                        </p:attrNameLst>
                                      </p:cBhvr>
                                      <p:to>
                                        <p:strVal val="visible"/>
                                      </p:to>
                                    </p:set>
                                    <p:animEffect transition="in" filter="randombar(horizontal)">
                                      <p:cBhvr>
                                        <p:cTn id="78"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44" y="222421"/>
            <a:ext cx="11427995" cy="6263253"/>
          </a:xfrm>
          <a:prstGeom prst="rect">
            <a:avLst/>
          </a:prstGeom>
          <a:noFill/>
        </p:spPr>
        <p:txBody>
          <a:bodyPr wrap="square" rtlCol="0">
            <a:spAutoFit/>
          </a:bodyPr>
          <a:lstStyle/>
          <a:p>
            <a:r>
              <a:rPr lang="en-US" sz="1600" b="1" dirty="0" err="1" smtClean="0">
                <a:latin typeface="+mj-lt"/>
              </a:rPr>
              <a:t>array_position</a:t>
            </a:r>
            <a:r>
              <a:rPr lang="en-US" sz="1600" b="1" dirty="0" smtClean="0">
                <a:latin typeface="+mj-lt"/>
              </a:rPr>
              <a:t>(</a:t>
            </a:r>
            <a:r>
              <a:rPr lang="en-US" sz="1600" b="1" dirty="0" err="1" smtClean="0">
                <a:latin typeface="+mj-lt"/>
              </a:rPr>
              <a:t>col,value</a:t>
            </a:r>
            <a:r>
              <a:rPr lang="en-US" sz="1600" b="1" dirty="0" smtClean="0">
                <a:latin typeface="+mj-lt"/>
              </a:rPr>
              <a:t>): </a:t>
            </a:r>
          </a:p>
          <a:p>
            <a:pPr marL="285750" indent="-285750">
              <a:buFont typeface="Arial" panose="020B0604020202020204" pitchFamily="34" charset="0"/>
              <a:buChar char="•"/>
            </a:pPr>
            <a:r>
              <a:rPr lang="en-US" sz="1600" dirty="0" smtClean="0">
                <a:latin typeface="+mj-lt"/>
              </a:rPr>
              <a:t>Locates </a:t>
            </a:r>
            <a:r>
              <a:rPr lang="en-US" sz="1600" dirty="0">
                <a:latin typeface="+mj-lt"/>
              </a:rPr>
              <a:t>the position of the first occurrence of the given </a:t>
            </a:r>
            <a:r>
              <a:rPr lang="en-US" sz="1600" dirty="0" smtClean="0">
                <a:latin typeface="+mj-lt"/>
              </a:rPr>
              <a:t>value </a:t>
            </a:r>
            <a:r>
              <a:rPr lang="en-US" sz="1600" dirty="0">
                <a:latin typeface="+mj-lt"/>
              </a:rPr>
              <a:t>in the given array</a:t>
            </a:r>
            <a:r>
              <a:rPr lang="en-US" sz="1600" dirty="0" smtClean="0">
                <a:latin typeface="+mj-lt"/>
              </a:rPr>
              <a:t>.</a:t>
            </a:r>
          </a:p>
          <a:p>
            <a:pPr marL="285750" indent="-285750">
              <a:buFont typeface="Arial" panose="020B0604020202020204" pitchFamily="34" charset="0"/>
              <a:buChar char="•"/>
            </a:pPr>
            <a:r>
              <a:rPr lang="en-US" sz="1600" dirty="0" smtClean="0">
                <a:latin typeface="+mj-lt"/>
              </a:rPr>
              <a:t>Starts with Index 1.</a:t>
            </a:r>
          </a:p>
          <a:p>
            <a:r>
              <a:rPr lang="en-US" sz="1600" i="1" dirty="0">
                <a:latin typeface="+mj-lt"/>
              </a:rPr>
              <a:t>emp3.select(emp3.score_arr1,array_position(emp3.score_arr1,27)).show</a:t>
            </a:r>
            <a:r>
              <a:rPr lang="en-US" sz="1600" i="1" dirty="0" smtClean="0">
                <a:latin typeface="+mj-lt"/>
              </a:rPr>
              <a:t>()</a:t>
            </a:r>
          </a:p>
          <a:p>
            <a:endParaRPr lang="en-US" sz="1600" dirty="0">
              <a:latin typeface="+mj-lt"/>
            </a:endParaRPr>
          </a:p>
          <a:p>
            <a:r>
              <a:rPr lang="en-US" sz="1600" b="1" dirty="0" err="1" smtClean="0">
                <a:latin typeface="+mj-lt"/>
              </a:rPr>
              <a:t>array_remove</a:t>
            </a:r>
            <a:r>
              <a:rPr lang="en-US" sz="1600" b="1" dirty="0" smtClean="0">
                <a:latin typeface="+mj-lt"/>
              </a:rPr>
              <a:t>(</a:t>
            </a:r>
            <a:r>
              <a:rPr lang="en-US" sz="1600" b="1" dirty="0" err="1" smtClean="0">
                <a:latin typeface="+mj-lt"/>
              </a:rPr>
              <a:t>col,element</a:t>
            </a:r>
            <a:r>
              <a:rPr lang="en-US" sz="1600" b="1" dirty="0" smtClean="0">
                <a:latin typeface="+mj-lt"/>
              </a:rPr>
              <a:t>): </a:t>
            </a:r>
          </a:p>
          <a:p>
            <a:pPr marL="285750" indent="-285750">
              <a:buFont typeface="Arial" panose="020B0604020202020204" pitchFamily="34" charset="0"/>
              <a:buChar char="•"/>
            </a:pPr>
            <a:r>
              <a:rPr lang="en-US" sz="1600" dirty="0" smtClean="0">
                <a:latin typeface="+mj-lt"/>
              </a:rPr>
              <a:t>Remove </a:t>
            </a:r>
            <a:r>
              <a:rPr lang="en-US" sz="1600" dirty="0">
                <a:latin typeface="+mj-lt"/>
              </a:rPr>
              <a:t>all elements that equal to element from the given array</a:t>
            </a:r>
            <a:r>
              <a:rPr lang="en-US" sz="1600" dirty="0" smtClean="0">
                <a:latin typeface="+mj-lt"/>
              </a:rPr>
              <a:t>.</a:t>
            </a:r>
          </a:p>
          <a:p>
            <a:r>
              <a:rPr lang="en-US" sz="1600" i="1" dirty="0">
                <a:latin typeface="+mj-lt"/>
              </a:rPr>
              <a:t>emp3.select(</a:t>
            </a:r>
            <a:r>
              <a:rPr lang="en-US" sz="1600" i="1" dirty="0" err="1">
                <a:latin typeface="+mj-lt"/>
              </a:rPr>
              <a:t>array_remove</a:t>
            </a:r>
            <a:r>
              <a:rPr lang="en-US" sz="1600" i="1" dirty="0">
                <a:latin typeface="+mj-lt"/>
              </a:rPr>
              <a:t>("score_arr1",20)).show()</a:t>
            </a:r>
            <a:endParaRPr lang="en-US" sz="1600" i="1" dirty="0" smtClean="0">
              <a:latin typeface="+mj-lt"/>
            </a:endParaRPr>
          </a:p>
          <a:p>
            <a:endParaRPr lang="en-US" sz="1600" dirty="0">
              <a:latin typeface="+mj-lt"/>
            </a:endParaRPr>
          </a:p>
          <a:p>
            <a:r>
              <a:rPr lang="en-US" sz="1600" b="1" dirty="0" err="1" smtClean="0">
                <a:latin typeface="+mj-lt"/>
              </a:rPr>
              <a:t>array_sort</a:t>
            </a:r>
            <a:r>
              <a:rPr lang="en-US" sz="1600" b="1" dirty="0" smtClean="0">
                <a:latin typeface="+mj-lt"/>
              </a:rPr>
              <a:t>(col): </a:t>
            </a:r>
          </a:p>
          <a:p>
            <a:pPr marL="285750" indent="-285750">
              <a:buFont typeface="Arial" panose="020B0604020202020204" pitchFamily="34" charset="0"/>
              <a:buChar char="•"/>
            </a:pPr>
            <a:r>
              <a:rPr lang="en-US" sz="1600" dirty="0">
                <a:latin typeface="+mj-lt"/>
              </a:rPr>
              <a:t>S</a:t>
            </a:r>
            <a:r>
              <a:rPr lang="en-US" sz="1600" dirty="0" smtClean="0">
                <a:latin typeface="+mj-lt"/>
              </a:rPr>
              <a:t>orts </a:t>
            </a:r>
            <a:r>
              <a:rPr lang="en-US" sz="1600" dirty="0">
                <a:latin typeface="+mj-lt"/>
              </a:rPr>
              <a:t>the input array in ascending order. </a:t>
            </a:r>
            <a:endParaRPr lang="en-US" sz="1600" dirty="0" smtClean="0">
              <a:latin typeface="+mj-lt"/>
            </a:endParaRPr>
          </a:p>
          <a:p>
            <a:pPr marL="285750" indent="-285750">
              <a:buFont typeface="Arial" panose="020B0604020202020204" pitchFamily="34" charset="0"/>
              <a:buChar char="•"/>
            </a:pPr>
            <a:r>
              <a:rPr lang="en-US" sz="1600" dirty="0" smtClean="0">
                <a:latin typeface="+mj-lt"/>
              </a:rPr>
              <a:t>The </a:t>
            </a:r>
            <a:r>
              <a:rPr lang="en-US" sz="1600" dirty="0">
                <a:latin typeface="+mj-lt"/>
              </a:rPr>
              <a:t>elements of the input </a:t>
            </a:r>
            <a:r>
              <a:rPr lang="en-US" sz="1600" dirty="0" smtClean="0">
                <a:latin typeface="+mj-lt"/>
              </a:rPr>
              <a:t>array  </a:t>
            </a:r>
            <a:r>
              <a:rPr lang="en-US" sz="1600" dirty="0">
                <a:latin typeface="+mj-lt"/>
              </a:rPr>
              <a:t>must be orderable.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end of the returned </a:t>
            </a:r>
            <a:r>
              <a:rPr lang="en-US" sz="1600" dirty="0" smtClean="0">
                <a:latin typeface="+mj-lt"/>
              </a:rPr>
              <a:t>array.</a:t>
            </a:r>
          </a:p>
          <a:p>
            <a:r>
              <a:rPr lang="en-US" sz="1600" i="1" dirty="0" smtClean="0">
                <a:latin typeface="+mj-lt"/>
              </a:rPr>
              <a:t>emp3.select(</a:t>
            </a:r>
            <a:r>
              <a:rPr lang="en-US" sz="1600" i="1" dirty="0"/>
              <a:t>"</a:t>
            </a:r>
            <a:r>
              <a:rPr lang="en-US" sz="1600" i="1" dirty="0" smtClean="0">
                <a:latin typeface="+mj-lt"/>
              </a:rPr>
              <a:t>score_arr1</a:t>
            </a:r>
            <a:r>
              <a:rPr lang="en-US" sz="1600" i="1" dirty="0"/>
              <a:t>"</a:t>
            </a:r>
            <a:r>
              <a:rPr lang="en-US" sz="1600" i="1" dirty="0" smtClean="0">
                <a:latin typeface="+mj-lt"/>
              </a:rPr>
              <a:t>,array_sort(</a:t>
            </a:r>
            <a:r>
              <a:rPr lang="en-US" sz="1600" i="1" dirty="0"/>
              <a:t>"</a:t>
            </a:r>
            <a:r>
              <a:rPr lang="en-US" sz="1600" i="1" dirty="0" smtClean="0">
                <a:latin typeface="+mj-lt"/>
              </a:rPr>
              <a:t>score_arr1</a:t>
            </a:r>
            <a:r>
              <a:rPr lang="en-US" sz="1600" i="1" dirty="0" smtClean="0"/>
              <a:t>"</a:t>
            </a:r>
            <a:r>
              <a:rPr lang="en-US" sz="1600" i="1" dirty="0" smtClean="0">
                <a:latin typeface="+mj-lt"/>
              </a:rPr>
              <a:t>)).</a:t>
            </a:r>
            <a:r>
              <a:rPr lang="en-US" sz="1600" i="1" dirty="0">
                <a:latin typeface="+mj-lt"/>
              </a:rPr>
              <a:t>show()</a:t>
            </a:r>
          </a:p>
          <a:p>
            <a:endParaRPr lang="en-US" sz="1600" dirty="0">
              <a:latin typeface="+mj-lt"/>
            </a:endParaRPr>
          </a:p>
          <a:p>
            <a:r>
              <a:rPr lang="en-US" sz="1600" b="1" dirty="0" err="1">
                <a:latin typeface="+mj-lt"/>
              </a:rPr>
              <a:t>sort_array</a:t>
            </a:r>
            <a:r>
              <a:rPr lang="en-US" sz="1600" b="1" dirty="0">
                <a:latin typeface="+mj-lt"/>
              </a:rPr>
              <a:t>(</a:t>
            </a:r>
            <a:r>
              <a:rPr lang="en-US" sz="1600" b="1" dirty="0" err="1">
                <a:latin typeface="+mj-lt"/>
              </a:rPr>
              <a:t>col,asc</a:t>
            </a:r>
            <a:r>
              <a:rPr lang="en-US" sz="1600" b="1" dirty="0">
                <a:latin typeface="+mj-lt"/>
              </a:rPr>
              <a:t>=True</a:t>
            </a:r>
            <a:r>
              <a:rPr lang="en-US" sz="1600" b="1" dirty="0" smtClean="0">
                <a:latin typeface="+mj-lt"/>
              </a:rPr>
              <a:t>): </a:t>
            </a:r>
          </a:p>
          <a:p>
            <a:pPr marL="285750" indent="-285750">
              <a:buFont typeface="Arial" panose="020B0604020202020204" pitchFamily="34" charset="0"/>
              <a:buChar char="•"/>
            </a:pPr>
            <a:r>
              <a:rPr lang="en-US" sz="1600" dirty="0" smtClean="0">
                <a:latin typeface="+mj-lt"/>
              </a:rPr>
              <a:t>Sorts </a:t>
            </a:r>
            <a:r>
              <a:rPr lang="en-US" sz="1600" dirty="0">
                <a:latin typeface="+mj-lt"/>
              </a:rPr>
              <a:t>the input array in ascending or descending order </a:t>
            </a:r>
            <a:r>
              <a:rPr lang="en-US" sz="1600" dirty="0" smtClean="0">
                <a:latin typeface="+mj-lt"/>
              </a:rPr>
              <a:t>according </a:t>
            </a:r>
            <a:r>
              <a:rPr lang="en-US" sz="1600" dirty="0">
                <a:latin typeface="+mj-lt"/>
              </a:rPr>
              <a:t>to the natural ordering of the array elements. </a:t>
            </a:r>
            <a:endParaRPr lang="en-US" sz="1600" dirty="0" smtClean="0">
              <a:latin typeface="+mj-lt"/>
            </a:endParaRPr>
          </a:p>
          <a:p>
            <a:pPr marL="285750" indent="-285750">
              <a:buFont typeface="Arial" panose="020B0604020202020204" pitchFamily="34" charset="0"/>
              <a:buChar char="•"/>
            </a:pPr>
            <a:r>
              <a:rPr lang="en-US" sz="1600" dirty="0" smtClean="0">
                <a:latin typeface="+mj-lt"/>
              </a:rPr>
              <a:t>Null </a:t>
            </a:r>
            <a:r>
              <a:rPr lang="en-US" sz="1600" dirty="0">
                <a:latin typeface="+mj-lt"/>
              </a:rPr>
              <a:t>elements will be placed at the </a:t>
            </a:r>
            <a:r>
              <a:rPr lang="en-US" sz="1600" dirty="0" smtClean="0">
                <a:latin typeface="+mj-lt"/>
              </a:rPr>
              <a:t>beginning </a:t>
            </a:r>
            <a:r>
              <a:rPr lang="en-US" sz="1600" dirty="0">
                <a:latin typeface="+mj-lt"/>
              </a:rPr>
              <a:t>of the returned array in ascending order or at the end of the returned array in </a:t>
            </a:r>
            <a:r>
              <a:rPr lang="en-US" sz="1600" dirty="0" smtClean="0">
                <a:latin typeface="+mj-lt"/>
              </a:rPr>
              <a:t>descending order.</a:t>
            </a:r>
          </a:p>
          <a:p>
            <a:r>
              <a:rPr lang="en-US" sz="1600" i="1" dirty="0" smtClean="0">
                <a:latin typeface="+mj-lt"/>
              </a:rPr>
              <a:t>emp3.select(emp3.score_arr1,sort_array(emp3.score_arr1,asc=False)).</a:t>
            </a:r>
            <a:r>
              <a:rPr lang="en-US" sz="1600" i="1" dirty="0">
                <a:latin typeface="+mj-lt"/>
              </a:rPr>
              <a:t>show()</a:t>
            </a:r>
          </a:p>
          <a:p>
            <a:endParaRPr lang="en-US" sz="1600" dirty="0">
              <a:latin typeface="+mj-lt"/>
            </a:endParaRPr>
          </a:p>
          <a:p>
            <a:r>
              <a:rPr lang="en-US" sz="1600" b="1" dirty="0" err="1" smtClean="0">
                <a:latin typeface="+mj-lt"/>
              </a:rPr>
              <a:t>array_contains</a:t>
            </a:r>
            <a:r>
              <a:rPr lang="en-US" sz="1600" b="1" dirty="0" smtClean="0">
                <a:latin typeface="+mj-lt"/>
              </a:rPr>
              <a:t>(col, value): </a:t>
            </a:r>
          </a:p>
          <a:p>
            <a:pPr marL="285750" indent="-285750">
              <a:buFont typeface="Arial" panose="020B0604020202020204" pitchFamily="34" charset="0"/>
              <a:buChar char="•"/>
            </a:pPr>
            <a:r>
              <a:rPr lang="en-US" sz="1600" dirty="0" smtClean="0">
                <a:latin typeface="+mj-lt"/>
              </a:rPr>
              <a:t>Returns </a:t>
            </a:r>
            <a:r>
              <a:rPr lang="en-US" sz="1600" dirty="0">
                <a:latin typeface="+mj-lt"/>
              </a:rPr>
              <a:t>null if the array is null, true if the array contains </a:t>
            </a:r>
            <a:r>
              <a:rPr lang="en-US" sz="1600" dirty="0" smtClean="0">
                <a:latin typeface="+mj-lt"/>
              </a:rPr>
              <a:t>the given </a:t>
            </a:r>
            <a:r>
              <a:rPr lang="en-US" sz="1600" dirty="0">
                <a:latin typeface="+mj-lt"/>
              </a:rPr>
              <a:t>value, and false </a:t>
            </a:r>
            <a:r>
              <a:rPr lang="en-US" sz="1600" dirty="0" smtClean="0">
                <a:latin typeface="+mj-lt"/>
              </a:rPr>
              <a:t>otherwise.</a:t>
            </a:r>
          </a:p>
          <a:p>
            <a:r>
              <a:rPr lang="en-US" sz="1600" i="1" dirty="0" smtClean="0">
                <a:latin typeface="+mj-lt"/>
              </a:rPr>
              <a:t>emp3.select(</a:t>
            </a:r>
            <a:r>
              <a:rPr lang="en-US" sz="1600" i="1" dirty="0" err="1" smtClean="0">
                <a:latin typeface="+mj-lt"/>
              </a:rPr>
              <a:t>array_contains</a:t>
            </a:r>
            <a:r>
              <a:rPr lang="en-US" sz="1600" i="1" dirty="0" smtClean="0">
                <a:latin typeface="+mj-lt"/>
              </a:rPr>
              <a:t>(emp3.score_arr1,55)).</a:t>
            </a:r>
            <a:r>
              <a:rPr lang="en-US" sz="1600" i="1" dirty="0">
                <a:latin typeface="+mj-lt"/>
              </a:rPr>
              <a:t>show()</a:t>
            </a:r>
          </a:p>
          <a:p>
            <a:endParaRPr lang="en-US" sz="1700" dirty="0">
              <a:latin typeface="+mj-lt"/>
            </a:endParaRPr>
          </a:p>
        </p:txBody>
      </p:sp>
    </p:spTree>
    <p:extLst>
      <p:ext uri="{BB962C8B-B14F-4D97-AF65-F5344CB8AC3E}">
        <p14:creationId xmlns="" xmlns:p14="http://schemas.microsoft.com/office/powerpoint/2010/main" val="14817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6" dur="500"/>
                                        <p:tgtEl>
                                          <p:spTgt spid="5">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9" dur="500"/>
                                        <p:tgtEl>
                                          <p:spTgt spid="5">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2" dur="500"/>
                                        <p:tgtEl>
                                          <p:spTgt spid="5">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0" dur="500"/>
                                        <p:tgtEl>
                                          <p:spTgt spid="5">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5" dur="500"/>
                                        <p:tgtEl>
                                          <p:spTgt spid="5">
                                            <p:txEl>
                                              <p:pRg st="15" end="15"/>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8" dur="500"/>
                                        <p:tgtEl>
                                          <p:spTgt spid="5">
                                            <p:txEl>
                                              <p:pRg st="16" end="16"/>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61" dur="500"/>
                                        <p:tgtEl>
                                          <p:spTgt spid="5">
                                            <p:txEl>
                                              <p:pRg st="17" end="1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6" dur="500"/>
                                        <p:tgtEl>
                                          <p:spTgt spid="5">
                                            <p:txEl>
                                              <p:pRg st="18" end="1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71" dur="500"/>
                                        <p:tgtEl>
                                          <p:spTgt spid="5">
                                            <p:txEl>
                                              <p:pRg st="20" end="20"/>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4" dur="500"/>
                                        <p:tgtEl>
                                          <p:spTgt spid="5">
                                            <p:txEl>
                                              <p:pRg st="21" end="2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9"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Spark Session : spark-submit</a:t>
            </a:r>
            <a:endParaRPr lang="en-US" sz="4000" dirty="0"/>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smtClean="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a:t>
            </a:r>
            <a:r>
              <a:rPr lang="en-US" dirty="0" smtClean="0"/>
              <a:t>“yarn” \    </a:t>
            </a:r>
            <a:endParaRPr lang="en-US" dirty="0"/>
          </a:p>
          <a:p>
            <a:r>
              <a:rPr lang="en-US" dirty="0"/>
              <a:t>  --deploy-mode </a:t>
            </a:r>
            <a:r>
              <a:rPr lang="en-US" dirty="0" smtClean="0"/>
              <a:t>“client”\   </a:t>
            </a:r>
            <a:endParaRPr lang="en-US" dirty="0"/>
          </a:p>
          <a:p>
            <a:r>
              <a:rPr lang="en-US" dirty="0"/>
              <a:t> --conf </a:t>
            </a:r>
            <a:r>
              <a:rPr lang="en-US" dirty="0" err="1"/>
              <a:t>spark.sql.shuffle.partitions</a:t>
            </a:r>
            <a:r>
              <a:rPr lang="en-US" dirty="0"/>
              <a:t> = 300 </a:t>
            </a:r>
            <a:r>
              <a:rPr lang="en-US" dirty="0" smtClean="0"/>
              <a:t>\</a:t>
            </a:r>
          </a:p>
          <a:p>
            <a:r>
              <a:rPr lang="en-US" dirty="0" smtClean="0"/>
              <a:t> --</a:t>
            </a:r>
            <a:r>
              <a:rPr lang="en-US" dirty="0"/>
              <a:t>conf </a:t>
            </a:r>
            <a:r>
              <a:rPr lang="en-US" dirty="0" err="1"/>
              <a:t>spark.yarn.appMasterEnv.HDFS_PATH</a:t>
            </a:r>
            <a:r>
              <a:rPr lang="en-US" dirty="0"/>
              <a:t>=“practice/</a:t>
            </a:r>
            <a:r>
              <a:rPr lang="en-US" dirty="0" err="1"/>
              <a:t>retail_db</a:t>
            </a:r>
            <a:r>
              <a:rPr lang="en-US" dirty="0"/>
              <a:t>/orders”</a:t>
            </a:r>
          </a:p>
          <a:p>
            <a:r>
              <a:rPr lang="en-US" dirty="0" smtClean="0"/>
              <a:t>  </a:t>
            </a:r>
            <a:r>
              <a:rPr lang="en-US" dirty="0"/>
              <a:t>--driver-memory  </a:t>
            </a:r>
            <a:r>
              <a:rPr lang="en-US" dirty="0" smtClean="0"/>
              <a:t>1024M </a:t>
            </a:r>
            <a:r>
              <a:rPr lang="en-US" dirty="0"/>
              <a:t>\</a:t>
            </a:r>
          </a:p>
          <a:p>
            <a:r>
              <a:rPr lang="en-US" dirty="0"/>
              <a:t>  --executor-memory </a:t>
            </a:r>
            <a:r>
              <a:rPr lang="en-US" dirty="0" smtClean="0"/>
              <a:t>1024M </a:t>
            </a:r>
            <a:r>
              <a:rPr lang="en-US" dirty="0"/>
              <a:t>\</a:t>
            </a:r>
          </a:p>
          <a:p>
            <a:r>
              <a:rPr lang="en-US" dirty="0"/>
              <a:t>  </a:t>
            </a:r>
            <a:r>
              <a:rPr lang="en-US" dirty="0" smtClean="0"/>
              <a:t>--</a:t>
            </a:r>
            <a:r>
              <a:rPr lang="en-US" dirty="0" err="1" smtClean="0"/>
              <a:t>num</a:t>
            </a:r>
            <a:r>
              <a:rPr lang="en-US" dirty="0" smtClean="0"/>
              <a:t>-executors 2  </a:t>
            </a:r>
            <a:r>
              <a:rPr lang="en-US" dirty="0"/>
              <a:t>\</a:t>
            </a:r>
          </a:p>
          <a:p>
            <a:r>
              <a:rPr lang="en-US" dirty="0"/>
              <a:t>  --jars  --jars /</a:t>
            </a:r>
            <a:r>
              <a:rPr lang="en-US" dirty="0" err="1"/>
              <a:t>devl</a:t>
            </a:r>
            <a:r>
              <a:rPr lang="en-US" dirty="0"/>
              <a:t>/</a:t>
            </a:r>
            <a:r>
              <a:rPr lang="en-US" dirty="0" err="1"/>
              <a:t>src</a:t>
            </a:r>
            <a:r>
              <a:rPr lang="en-US" dirty="0"/>
              <a:t>/main/python/lib/ojdbc7.jar, fil2.jar, </a:t>
            </a:r>
            <a:r>
              <a:rPr lang="en-US" dirty="0" smtClean="0"/>
              <a:t>file3.jar \</a:t>
            </a:r>
            <a:endParaRPr lang="en-US" dirty="0"/>
          </a:p>
          <a:p>
            <a:r>
              <a:rPr lang="en-US" dirty="0"/>
              <a:t>  --</a:t>
            </a:r>
            <a:r>
              <a:rPr lang="en-US" dirty="0" smtClean="0"/>
              <a:t>packages org.apache.spark:spark-avro_2.11:2.4.4 </a:t>
            </a:r>
            <a:r>
              <a:rPr lang="en-US" dirty="0"/>
              <a:t>\</a:t>
            </a:r>
          </a:p>
          <a:p>
            <a:r>
              <a:rPr lang="en-US" dirty="0"/>
              <a:t>  </a:t>
            </a:r>
            <a:r>
              <a:rPr lang="en-US" dirty="0" smtClean="0"/>
              <a:t>--</a:t>
            </a:r>
            <a:r>
              <a:rPr lang="en-US" dirty="0" err="1"/>
              <a:t>py</a:t>
            </a:r>
            <a:r>
              <a:rPr lang="en-US" dirty="0"/>
              <a:t>-files file1.py, </a:t>
            </a:r>
            <a:r>
              <a:rPr lang="en-US" dirty="0" smtClean="0"/>
              <a:t>file2.py,file3.zip  </a:t>
            </a:r>
            <a:r>
              <a:rPr lang="en-US" dirty="0"/>
              <a:t>\</a:t>
            </a:r>
          </a:p>
          <a:p>
            <a:r>
              <a:rPr lang="en-US" dirty="0"/>
              <a:t>  </a:t>
            </a:r>
            <a:r>
              <a:rPr lang="en-US" dirty="0" smtClean="0"/>
              <a:t>/dev/example1/src/main/python/bin/basic.py arg1 arg2 arg3</a:t>
            </a:r>
            <a:endParaRPr lang="en-US" dirty="0"/>
          </a:p>
          <a:p>
            <a:endParaRPr lang="en-US" dirty="0" smtClean="0"/>
          </a:p>
          <a:p>
            <a:endParaRPr lang="en-US" dirty="0"/>
          </a:p>
          <a:p>
            <a:endParaRPr lang="en-US" dirty="0"/>
          </a:p>
          <a:p>
            <a:r>
              <a:rPr lang="en-US" dirty="0" smtClean="0"/>
              <a:t>    </a:t>
            </a:r>
            <a:endParaRPr lang="en-US" dirty="0"/>
          </a:p>
        </p:txBody>
      </p:sp>
    </p:spTree>
    <p:extLst>
      <p:ext uri="{BB962C8B-B14F-4D97-AF65-F5344CB8AC3E}">
        <p14:creationId xmlns="" xmlns:p14="http://schemas.microsoft.com/office/powerpoint/2010/main" val="3029949702"/>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6109365"/>
          </a:xfrm>
          <a:prstGeom prst="rect">
            <a:avLst/>
          </a:prstGeom>
        </p:spPr>
        <p:txBody>
          <a:bodyPr wrap="square">
            <a:spAutoFit/>
          </a:bodyPr>
          <a:lstStyle/>
          <a:p>
            <a:r>
              <a:rPr lang="en-US" sz="1700" b="1" dirty="0" err="1" smtClean="0">
                <a:latin typeface="+mj-lt"/>
              </a:rPr>
              <a:t>array_union</a:t>
            </a:r>
            <a:r>
              <a:rPr lang="en-US" sz="1700" b="1" dirty="0">
                <a:latin typeface="+mj-lt"/>
              </a:rPr>
              <a:t>(col1,col2):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union of col1 and </a:t>
            </a:r>
            <a:r>
              <a:rPr lang="en-US" sz="1700" dirty="0" smtClean="0">
                <a:latin typeface="+mj-lt"/>
              </a:rPr>
              <a:t>col2  </a:t>
            </a:r>
            <a:r>
              <a:rPr lang="en-US" sz="1700" dirty="0">
                <a:latin typeface="+mj-lt"/>
              </a:rPr>
              <a:t>without duplicates.</a:t>
            </a:r>
            <a:endParaRPr lang="en-US" sz="1700" dirty="0" smtClean="0">
              <a:latin typeface="+mj-lt"/>
            </a:endParaRPr>
          </a:p>
          <a:p>
            <a:r>
              <a:rPr lang="en-US" sz="1700" i="1" dirty="0" smtClean="0">
                <a:latin typeface="+mj-lt"/>
              </a:rPr>
              <a:t>emp3.select(</a:t>
            </a:r>
            <a:r>
              <a:rPr lang="en-US" sz="1700" i="1" dirty="0" err="1" smtClean="0">
                <a:latin typeface="+mj-lt"/>
              </a:rPr>
              <a:t>array_union</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err="1">
                <a:latin typeface="+mj-lt"/>
              </a:rPr>
              <a:t>array_except</a:t>
            </a:r>
            <a:r>
              <a:rPr lang="en-US" sz="1700" b="1" dirty="0">
                <a:latin typeface="+mj-lt"/>
              </a:rPr>
              <a:t>(col1, col2):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col1 but not in </a:t>
            </a:r>
            <a:r>
              <a:rPr lang="en-US" sz="1700" dirty="0" smtClean="0">
                <a:latin typeface="+mj-lt"/>
              </a:rPr>
              <a:t>col2 without </a:t>
            </a:r>
            <a:r>
              <a:rPr lang="en-US" sz="1700" dirty="0">
                <a:latin typeface="+mj-lt"/>
              </a:rPr>
              <a:t>duplicates</a:t>
            </a:r>
            <a:r>
              <a:rPr lang="en-US" sz="1700" dirty="0" smtClean="0">
                <a:latin typeface="+mj-lt"/>
              </a:rPr>
              <a:t>.</a:t>
            </a:r>
          </a:p>
          <a:p>
            <a:r>
              <a:rPr lang="en-US" sz="1700" i="1" dirty="0" smtClean="0">
                <a:latin typeface="+mj-lt"/>
              </a:rPr>
              <a:t>emp3.select(</a:t>
            </a:r>
            <a:r>
              <a:rPr lang="en-US" sz="1700" i="1" dirty="0" err="1" smtClean="0">
                <a:latin typeface="+mj-lt"/>
              </a:rPr>
              <a:t>array_except</a:t>
            </a:r>
            <a:r>
              <a:rPr lang="en-US" sz="1700" i="1" dirty="0" smtClean="0">
                <a:latin typeface="+mj-lt"/>
              </a:rPr>
              <a:t>(emp3.score_arr1,emp3.score_arr2</a:t>
            </a:r>
            <a:r>
              <a:rPr lang="en-US" sz="1700" i="1" dirty="0">
                <a:latin typeface="+mj-lt"/>
              </a:rPr>
              <a:t>)).show(truncate=False)</a:t>
            </a:r>
          </a:p>
          <a:p>
            <a:pPr marL="285750" indent="-285750">
              <a:buFont typeface="Arial" panose="020B0604020202020204" pitchFamily="34" charset="0"/>
              <a:buChar char="•"/>
            </a:pPr>
            <a:endParaRPr lang="en-US" sz="1700" dirty="0" smtClean="0">
              <a:latin typeface="+mj-lt"/>
            </a:endParaRPr>
          </a:p>
          <a:p>
            <a:r>
              <a:rPr lang="en-US" sz="1700" b="1" dirty="0" err="1" smtClean="0">
                <a:latin typeface="+mj-lt"/>
              </a:rPr>
              <a:t>array_intersect</a:t>
            </a:r>
            <a:r>
              <a:rPr lang="en-US" sz="1700" b="1" dirty="0" smtClean="0">
                <a:latin typeface="+mj-lt"/>
              </a:rPr>
              <a:t>(col1, col2): </a:t>
            </a:r>
          </a:p>
          <a:p>
            <a:pPr marL="285750" indent="-285750">
              <a:buFont typeface="Arial" panose="020B0604020202020204" pitchFamily="34" charset="0"/>
              <a:buChar char="•"/>
            </a:pPr>
            <a:r>
              <a:rPr lang="en-US" sz="1700" dirty="0" smtClean="0">
                <a:latin typeface="+mj-lt"/>
              </a:rPr>
              <a:t>Returns </a:t>
            </a:r>
            <a:r>
              <a:rPr lang="en-US" sz="1700" dirty="0">
                <a:latin typeface="+mj-lt"/>
              </a:rPr>
              <a:t>an array of the elements in the intersection of col1 and </a:t>
            </a:r>
            <a:r>
              <a:rPr lang="en-US" sz="1700" dirty="0" smtClean="0">
                <a:latin typeface="+mj-lt"/>
              </a:rPr>
              <a:t>col2 without </a:t>
            </a:r>
            <a:r>
              <a:rPr lang="en-US" sz="1700" dirty="0">
                <a:latin typeface="+mj-lt"/>
              </a:rPr>
              <a:t>duplicates.</a:t>
            </a:r>
          </a:p>
          <a:p>
            <a:r>
              <a:rPr lang="en-US" sz="1700" i="1" dirty="0" smtClean="0">
                <a:latin typeface="+mj-lt"/>
              </a:rPr>
              <a:t>emp3.select(</a:t>
            </a:r>
            <a:r>
              <a:rPr lang="en-US" sz="1700" i="1" dirty="0" err="1" smtClean="0">
                <a:latin typeface="+mj-lt"/>
              </a:rPr>
              <a:t>array_intersect</a:t>
            </a:r>
            <a:r>
              <a:rPr lang="en-US" sz="1700" i="1" dirty="0" smtClean="0">
                <a:latin typeface="+mj-lt"/>
              </a:rPr>
              <a:t>(emp3.score_arr1,emp3.score_arr2</a:t>
            </a:r>
            <a:r>
              <a:rPr lang="en-US" sz="1700" i="1" dirty="0">
                <a:latin typeface="+mj-lt"/>
              </a:rPr>
              <a:t>)).show(truncate=False)</a:t>
            </a:r>
          </a:p>
          <a:p>
            <a:endParaRPr lang="en-US" sz="1700" dirty="0" smtClean="0">
              <a:latin typeface="+mj-lt"/>
            </a:endParaRPr>
          </a:p>
          <a:p>
            <a:r>
              <a:rPr lang="en-US" sz="1700" b="1" dirty="0" err="1">
                <a:latin typeface="+mj-lt"/>
              </a:rPr>
              <a:t>array_join</a:t>
            </a:r>
            <a:r>
              <a:rPr lang="en-US" sz="1700" b="1" dirty="0">
                <a:latin typeface="+mj-lt"/>
              </a:rPr>
              <a:t>(col, delimiter, </a:t>
            </a:r>
            <a:r>
              <a:rPr lang="en-US" sz="1700" b="1" dirty="0" err="1">
                <a:latin typeface="+mj-lt"/>
              </a:rPr>
              <a:t>null_replacement</a:t>
            </a:r>
            <a:r>
              <a:rPr lang="en-US" sz="1700" b="1" dirty="0">
                <a:latin typeface="+mj-lt"/>
              </a:rPr>
              <a:t>=None):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Concatenates </a:t>
            </a:r>
            <a:r>
              <a:rPr lang="en-US" sz="1700" dirty="0">
                <a:latin typeface="+mj-lt"/>
              </a:rPr>
              <a:t>the elements of `column` using the `delimiter`. </a:t>
            </a:r>
            <a:endParaRPr lang="en-US" sz="1700" dirty="0" smtClean="0">
              <a:latin typeface="+mj-lt"/>
            </a:endParaRPr>
          </a:p>
          <a:p>
            <a:pPr marL="285750" indent="-285750">
              <a:buFont typeface="Arial" panose="020B0604020202020204" pitchFamily="34" charset="0"/>
              <a:buChar char="•"/>
            </a:pPr>
            <a:r>
              <a:rPr lang="en-US" sz="1700" dirty="0" smtClean="0">
                <a:latin typeface="+mj-lt"/>
              </a:rPr>
              <a:t>Null </a:t>
            </a:r>
            <a:r>
              <a:rPr lang="en-US" sz="1700" dirty="0">
                <a:latin typeface="+mj-lt"/>
              </a:rPr>
              <a:t>values are replaced </a:t>
            </a:r>
            <a:r>
              <a:rPr lang="en-US" sz="1700" dirty="0" smtClean="0">
                <a:latin typeface="+mj-lt"/>
              </a:rPr>
              <a:t>with  </a:t>
            </a:r>
            <a:r>
              <a:rPr lang="en-US" sz="1700" dirty="0">
                <a:latin typeface="+mj-lt"/>
              </a:rPr>
              <a:t>`</a:t>
            </a:r>
            <a:r>
              <a:rPr lang="en-US" sz="1700" dirty="0" err="1">
                <a:latin typeface="+mj-lt"/>
              </a:rPr>
              <a:t>null_replacement</a:t>
            </a:r>
            <a:r>
              <a:rPr lang="en-US" sz="1700" dirty="0">
                <a:latin typeface="+mj-lt"/>
              </a:rPr>
              <a:t>` if set, otherwise they are ignored</a:t>
            </a:r>
            <a:r>
              <a:rPr lang="en-US" sz="1700" dirty="0" smtClean="0">
                <a:latin typeface="+mj-lt"/>
              </a:rPr>
              <a:t>.</a:t>
            </a:r>
          </a:p>
          <a:p>
            <a:r>
              <a:rPr lang="en-US" sz="1700" i="1" dirty="0" smtClean="0">
                <a:latin typeface="+mj-lt"/>
              </a:rPr>
              <a:t>emp3.select(emp3.score_arr2,array_join(emp3.score_arr2</a:t>
            </a:r>
            <a:r>
              <a:rPr lang="en-US" sz="1700" i="1" dirty="0">
                <a:latin typeface="+mj-lt"/>
              </a:rPr>
              <a:t>,'#',null_replacement="1")).show()</a:t>
            </a:r>
          </a:p>
          <a:p>
            <a:endParaRPr lang="en-US" sz="1700" dirty="0">
              <a:latin typeface="+mj-lt"/>
            </a:endParaRPr>
          </a:p>
          <a:p>
            <a:r>
              <a:rPr lang="en-US" sz="1700" b="1" dirty="0" err="1">
                <a:latin typeface="+mj-lt"/>
              </a:rPr>
              <a:t>arrays_zip</a:t>
            </a:r>
            <a:r>
              <a:rPr lang="en-US" sz="1700" b="1" dirty="0">
                <a:latin typeface="+mj-lt"/>
              </a:rPr>
              <a:t>(*cols</a:t>
            </a:r>
            <a:r>
              <a:rPr lang="en-US" sz="1700" b="1" dirty="0" smtClean="0">
                <a:latin typeface="+mj-lt"/>
              </a:rPr>
              <a:t>): </a:t>
            </a:r>
          </a:p>
          <a:p>
            <a:pPr marL="285750" indent="-285750">
              <a:buFont typeface="Arial" panose="020B0604020202020204" pitchFamily="34" charset="0"/>
              <a:buChar char="•"/>
            </a:pPr>
            <a:r>
              <a:rPr lang="en-US" sz="1700" dirty="0" smtClean="0">
                <a:latin typeface="+mj-lt"/>
              </a:rPr>
              <a:t>Merge arrays. First element of array1 will be merged with first element of array 2 and so on.</a:t>
            </a:r>
          </a:p>
          <a:p>
            <a:r>
              <a:rPr lang="en-US" sz="1700" i="1" dirty="0">
                <a:latin typeface="+mj-lt"/>
              </a:rPr>
              <a:t> </a:t>
            </a:r>
            <a:r>
              <a:rPr lang="en-US" sz="1700" i="1" dirty="0" smtClean="0">
                <a:latin typeface="+mj-lt"/>
              </a:rPr>
              <a:t>emp3.select(</a:t>
            </a:r>
            <a:r>
              <a:rPr lang="en-US" sz="1700" i="1" dirty="0" err="1" smtClean="0">
                <a:latin typeface="+mj-lt"/>
              </a:rPr>
              <a:t>arrays_zip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656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3" dur="500"/>
                                        <p:tgtEl>
                                          <p:spTgt spid="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46" dur="500"/>
                                        <p:tgtEl>
                                          <p:spTgt spid="4">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3231654"/>
          </a:xfrm>
          <a:prstGeom prst="rect">
            <a:avLst/>
          </a:prstGeom>
        </p:spPr>
        <p:txBody>
          <a:bodyPr wrap="square">
            <a:spAutoFit/>
          </a:bodyPr>
          <a:lstStyle/>
          <a:p>
            <a:r>
              <a:rPr lang="en-US" sz="1700" b="1" dirty="0" err="1" smtClean="0">
                <a:latin typeface="+mj-lt"/>
              </a:rPr>
              <a:t>arrays_overlap</a:t>
            </a:r>
            <a:r>
              <a:rPr lang="en-US" sz="1700" b="1" dirty="0" smtClean="0">
                <a:latin typeface="+mj-lt"/>
              </a:rPr>
              <a:t>(a1,a2): </a:t>
            </a:r>
          </a:p>
          <a:p>
            <a:pPr marL="285750" indent="-285750">
              <a:buFont typeface="Arial" panose="020B0604020202020204" pitchFamily="34" charset="0"/>
              <a:buChar char="•"/>
            </a:pPr>
            <a:r>
              <a:rPr lang="en-US" sz="1700" dirty="0" smtClean="0">
                <a:latin typeface="+mj-lt"/>
              </a:rPr>
              <a:t>Returns </a:t>
            </a:r>
            <a:r>
              <a:rPr lang="en-US" sz="1700" dirty="0">
                <a:latin typeface="+mj-lt"/>
              </a:rPr>
              <a:t>true if the arrays contain any common non-null element; </a:t>
            </a:r>
            <a:endParaRPr lang="en-US" sz="1700"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null if both the arrays are non-empty and any of them contains a null </a:t>
            </a:r>
            <a:r>
              <a:rPr lang="en-US" sz="1700" dirty="0" smtClean="0">
                <a:latin typeface="+mj-lt"/>
              </a:rPr>
              <a:t>element</a:t>
            </a:r>
          </a:p>
          <a:p>
            <a:pPr marL="285750" indent="-285750">
              <a:buFont typeface="Arial" panose="020B0604020202020204" pitchFamily="34" charset="0"/>
              <a:buChar char="•"/>
            </a:pPr>
            <a:r>
              <a:rPr lang="en-US" sz="1700" dirty="0" smtClean="0">
                <a:latin typeface="+mj-lt"/>
              </a:rPr>
              <a:t>Returns false </a:t>
            </a:r>
            <a:r>
              <a:rPr lang="en-US" sz="1700" dirty="0">
                <a:latin typeface="+mj-lt"/>
              </a:rPr>
              <a:t>otherwise. </a:t>
            </a:r>
            <a:endParaRPr lang="en-US" sz="1700" dirty="0" smtClean="0">
              <a:latin typeface="+mj-lt"/>
            </a:endParaRPr>
          </a:p>
          <a:p>
            <a:r>
              <a:rPr lang="en-US" sz="1700" i="1" dirty="0">
                <a:latin typeface="+mj-lt"/>
              </a:rPr>
              <a:t> </a:t>
            </a:r>
            <a:r>
              <a:rPr lang="en-US" sz="1700" i="1" dirty="0" smtClean="0">
                <a:latin typeface="+mj-lt"/>
              </a:rPr>
              <a:t>emp3.select(</a:t>
            </a:r>
            <a:r>
              <a:rPr lang="en-US" sz="1700" i="1" dirty="0" err="1" smtClean="0">
                <a:latin typeface="+mj-lt"/>
              </a:rPr>
              <a:t>arrays_overlap</a:t>
            </a:r>
            <a:r>
              <a:rPr lang="en-US" sz="1700" i="1" dirty="0" smtClean="0">
                <a:latin typeface="+mj-lt"/>
              </a:rPr>
              <a:t>(emp3.score_arr1,emp3.score_arr2</a:t>
            </a:r>
            <a:r>
              <a:rPr lang="en-US" sz="1700" i="1" dirty="0">
                <a:latin typeface="+mj-lt"/>
              </a:rPr>
              <a:t>)).show(truncate=False</a:t>
            </a:r>
            <a:r>
              <a:rPr lang="en-US" sz="1700" i="1" dirty="0" smtClean="0">
                <a:latin typeface="+mj-lt"/>
              </a:rPr>
              <a:t>)</a:t>
            </a:r>
          </a:p>
          <a:p>
            <a:endParaRPr lang="en-US" sz="1700" dirty="0">
              <a:latin typeface="+mj-lt"/>
            </a:endParaRPr>
          </a:p>
          <a:p>
            <a:r>
              <a:rPr lang="en-US" sz="1700" b="1" dirty="0">
                <a:latin typeface="+mj-lt"/>
              </a:rPr>
              <a:t>shuffle(col):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Random </a:t>
            </a:r>
            <a:r>
              <a:rPr lang="en-US" sz="1700" dirty="0">
                <a:latin typeface="+mj-lt"/>
              </a:rPr>
              <a:t>shuffle an array.</a:t>
            </a:r>
          </a:p>
          <a:p>
            <a:r>
              <a:rPr lang="en-US" sz="1700" i="1" dirty="0">
                <a:latin typeface="+mj-lt"/>
              </a:rPr>
              <a:t>emp3.select(emp3.score_arr1,shuffle(emp3.score_arr1)).show()</a:t>
            </a:r>
          </a:p>
          <a:p>
            <a:endParaRPr lang="en-US" sz="1700" dirty="0" smtClean="0">
              <a:latin typeface="+mj-lt"/>
            </a:endParaRPr>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1399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97" y="316666"/>
            <a:ext cx="11755396" cy="6632585"/>
          </a:xfrm>
          <a:prstGeom prst="rect">
            <a:avLst/>
          </a:prstGeom>
        </p:spPr>
        <p:txBody>
          <a:bodyPr wrap="square">
            <a:spAutoFit/>
          </a:bodyPr>
          <a:lstStyle/>
          <a:p>
            <a:r>
              <a:rPr lang="en-US" sz="1700" b="1" dirty="0" err="1">
                <a:latin typeface="+mj-lt"/>
              </a:rPr>
              <a:t>create_map</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Create a new map column.</a:t>
            </a:r>
          </a:p>
          <a:p>
            <a:r>
              <a:rPr lang="en-US" sz="1700" i="1" dirty="0" smtClean="0">
                <a:latin typeface="+mj-lt"/>
              </a:rPr>
              <a:t>emp1.select(</a:t>
            </a:r>
            <a:r>
              <a:rPr lang="en-US" sz="1700" i="1" dirty="0" err="1" smtClean="0">
                <a:latin typeface="+mj-lt"/>
              </a:rPr>
              <a:t>create_map</a:t>
            </a:r>
            <a:r>
              <a:rPr lang="en-US" sz="1700" i="1" dirty="0" smtClean="0">
                <a:latin typeface="+mj-lt"/>
              </a:rPr>
              <a:t>(emp1.FirstName,emp1.LastName)).</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map_from_entries</a:t>
            </a:r>
            <a:r>
              <a:rPr lang="en-US" sz="1700" b="1" dirty="0">
                <a:latin typeface="+mj-lt"/>
              </a:rPr>
              <a:t>(col): </a:t>
            </a:r>
          </a:p>
          <a:p>
            <a:pPr marL="285750" indent="-285750">
              <a:buFont typeface="Arial" panose="020B0604020202020204" pitchFamily="34" charset="0"/>
              <a:buChar char="•"/>
            </a:pPr>
            <a:r>
              <a:rPr lang="en-US" sz="1700" dirty="0" smtClean="0">
                <a:latin typeface="+mj-lt"/>
              </a:rPr>
              <a:t>col </a:t>
            </a:r>
            <a:r>
              <a:rPr lang="en-US" sz="1700" dirty="0">
                <a:latin typeface="+mj-lt"/>
              </a:rPr>
              <a:t>is array of paired </a:t>
            </a:r>
            <a:r>
              <a:rPr lang="en-US" sz="1700" dirty="0" err="1">
                <a:latin typeface="+mj-lt"/>
              </a:rPr>
              <a:t>structs</a:t>
            </a:r>
            <a:r>
              <a:rPr lang="en-US" sz="1700" dirty="0">
                <a:latin typeface="+mj-lt"/>
              </a:rPr>
              <a:t>. </a:t>
            </a:r>
            <a:endParaRPr lang="en-US" sz="1700" dirty="0" smtClean="0">
              <a:latin typeface="+mj-lt"/>
            </a:endParaRPr>
          </a:p>
          <a:p>
            <a:pPr marL="285750" indent="-285750">
              <a:buFont typeface="Arial" panose="020B0604020202020204" pitchFamily="34" charset="0"/>
              <a:buChar char="•"/>
            </a:pPr>
            <a:r>
              <a:rPr lang="en-US" sz="1700" dirty="0" smtClean="0">
                <a:latin typeface="+mj-lt"/>
              </a:rPr>
              <a:t>Function </a:t>
            </a:r>
            <a:r>
              <a:rPr lang="en-US" sz="1700" dirty="0">
                <a:latin typeface="+mj-lt"/>
              </a:rPr>
              <a:t>returns a map created from the given array of entries</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map_from_entries</a:t>
            </a:r>
            <a:r>
              <a:rPr lang="en-US" sz="1700" i="1" dirty="0">
                <a:latin typeface="+mj-lt"/>
              </a:rPr>
              <a:t>("data").alias("map")).show</a:t>
            </a:r>
            <a:r>
              <a:rPr lang="en-US" sz="1700" i="1" dirty="0" smtClean="0">
                <a:latin typeface="+mj-lt"/>
              </a:rPr>
              <a:t>()</a:t>
            </a:r>
          </a:p>
          <a:p>
            <a:endParaRPr lang="en-US" sz="1700" dirty="0">
              <a:latin typeface="+mj-lt"/>
            </a:endParaRPr>
          </a:p>
          <a:p>
            <a:r>
              <a:rPr lang="en-US" sz="1700" dirty="0" err="1" smtClean="0"/>
              <a:t>map_from_arrays</a:t>
            </a:r>
            <a:r>
              <a:rPr lang="en-US" sz="1700" dirty="0"/>
              <a:t>(col1,col2): </a:t>
            </a:r>
            <a:endParaRPr lang="en-US" sz="1700" dirty="0" smtClean="0"/>
          </a:p>
          <a:p>
            <a:pPr marL="285750" indent="-285750">
              <a:buFont typeface="Arial" panose="020B0604020202020204" pitchFamily="34" charset="0"/>
              <a:buChar char="•"/>
            </a:pPr>
            <a:r>
              <a:rPr lang="en-US" sz="1700" dirty="0" smtClean="0">
                <a:latin typeface="+mj-lt"/>
              </a:rPr>
              <a:t>Creates </a:t>
            </a:r>
            <a:r>
              <a:rPr lang="en-US" sz="1700" dirty="0">
                <a:latin typeface="+mj-lt"/>
              </a:rPr>
              <a:t>a new map from two arrays</a:t>
            </a:r>
            <a:r>
              <a:rPr lang="en-US" sz="1700" dirty="0" smtClean="0">
                <a:latin typeface="+mj-lt"/>
              </a:rPr>
              <a:t>.</a:t>
            </a:r>
          </a:p>
          <a:p>
            <a:r>
              <a:rPr lang="en-US" sz="1700" i="1" dirty="0" smtClean="0">
                <a:latin typeface="+mj-lt"/>
              </a:rPr>
              <a:t>emp3.select(</a:t>
            </a:r>
            <a:r>
              <a:rPr lang="en-US" sz="1700" i="1" dirty="0" err="1" smtClean="0">
                <a:latin typeface="+mj-lt"/>
              </a:rPr>
              <a:t>map_from_arrays</a:t>
            </a:r>
            <a:r>
              <a:rPr lang="en-US" sz="1700" i="1" dirty="0" smtClean="0">
                <a:latin typeface="+mj-lt"/>
              </a:rPr>
              <a:t>(emp3.score_arr1,emp3.score_arr2)).</a:t>
            </a:r>
            <a:r>
              <a:rPr lang="en-US" sz="1700" i="1" dirty="0" err="1" smtClean="0">
                <a:latin typeface="+mj-lt"/>
              </a:rPr>
              <a:t>printSchema</a:t>
            </a:r>
            <a:r>
              <a:rPr lang="en-US" sz="1700" i="1" dirty="0" smtClean="0">
                <a:latin typeface="+mj-lt"/>
              </a:rPr>
              <a:t>()</a:t>
            </a:r>
            <a:endParaRPr lang="en-US" sz="1700" i="1" dirty="0">
              <a:latin typeface="+mj-lt"/>
            </a:endParaRPr>
          </a:p>
          <a:p>
            <a:endParaRPr lang="en-US" sz="1700" dirty="0">
              <a:latin typeface="+mj-lt"/>
            </a:endParaRPr>
          </a:p>
          <a:p>
            <a:r>
              <a:rPr lang="en-US" sz="1700" b="1" dirty="0" err="1">
                <a:latin typeface="+mj-lt"/>
              </a:rPr>
              <a:t>map_keys</a:t>
            </a:r>
            <a:r>
              <a:rPr lang="en-US" sz="1700" b="1" dirty="0">
                <a:latin typeface="+mj-lt"/>
              </a:rPr>
              <a:t>(): </a:t>
            </a:r>
            <a:endParaRPr lang="en-US" sz="1700" b="1" dirty="0" smtClean="0">
              <a:latin typeface="+mj-lt"/>
            </a:endParaRP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keys of the map.</a:t>
            </a:r>
            <a:endParaRPr lang="en-US" sz="1700" dirty="0" smtClean="0">
              <a:latin typeface="+mj-lt"/>
            </a:endParaRPr>
          </a:p>
          <a:p>
            <a:r>
              <a:rPr lang="en-US" sz="1700" i="1" dirty="0" smtClean="0">
                <a:latin typeface="+mj-lt"/>
              </a:rPr>
              <a:t>emp1.select(</a:t>
            </a:r>
            <a:r>
              <a:rPr lang="en-US" sz="1700" i="1" dirty="0" err="1" smtClean="0">
                <a:latin typeface="+mj-lt"/>
              </a:rPr>
              <a:t>map_keys</a:t>
            </a:r>
            <a:r>
              <a:rPr lang="en-US" sz="1700" i="1" dirty="0" smtClean="0">
                <a:latin typeface="+mj-lt"/>
              </a:rPr>
              <a:t>(emp1.properties</a:t>
            </a:r>
            <a:r>
              <a:rPr lang="en-US" sz="1700" i="1" dirty="0">
                <a:latin typeface="+mj-lt"/>
              </a:rPr>
              <a:t>)).show</a:t>
            </a:r>
            <a:r>
              <a:rPr lang="en-US" sz="1700" i="1" dirty="0" smtClean="0">
                <a:latin typeface="+mj-lt"/>
              </a:rPr>
              <a:t>()</a:t>
            </a:r>
          </a:p>
          <a:p>
            <a:endParaRPr lang="en-US" sz="1700" dirty="0">
              <a:latin typeface="+mj-lt"/>
            </a:endParaRPr>
          </a:p>
          <a:p>
            <a:r>
              <a:rPr lang="en-US" sz="1700" b="1" dirty="0" err="1">
                <a:latin typeface="+mj-lt"/>
              </a:rPr>
              <a:t>map_values</a:t>
            </a:r>
            <a:r>
              <a:rPr lang="en-US" sz="1700" b="1" dirty="0" smtClean="0">
                <a:latin typeface="+mj-lt"/>
              </a:rPr>
              <a:t>():</a:t>
            </a:r>
          </a:p>
          <a:p>
            <a:pPr marL="285750" indent="-285750">
              <a:buFont typeface="Arial" panose="020B0604020202020204" pitchFamily="34" charset="0"/>
              <a:buChar char="•"/>
            </a:pPr>
            <a:r>
              <a:rPr lang="en-US" sz="1700" dirty="0" smtClean="0">
                <a:latin typeface="+mj-lt"/>
              </a:rPr>
              <a:t>Returns </a:t>
            </a:r>
            <a:r>
              <a:rPr lang="en-US" sz="1700" dirty="0">
                <a:latin typeface="+mj-lt"/>
              </a:rPr>
              <a:t>an unordered array containing the values of the map</a:t>
            </a:r>
            <a:r>
              <a:rPr lang="en-US" sz="1700" dirty="0" smtClean="0">
                <a:latin typeface="+mj-lt"/>
              </a:rPr>
              <a:t>.</a:t>
            </a:r>
          </a:p>
          <a:p>
            <a:r>
              <a:rPr lang="en-US" sz="1700" i="1" dirty="0">
                <a:latin typeface="+mj-lt"/>
              </a:rPr>
              <a:t>emp1.select(</a:t>
            </a:r>
            <a:r>
              <a:rPr lang="en-US" sz="1700" i="1" dirty="0" err="1">
                <a:latin typeface="+mj-lt"/>
              </a:rPr>
              <a:t>map_values</a:t>
            </a:r>
            <a:r>
              <a:rPr lang="en-US" sz="1700" i="1" dirty="0">
                <a:latin typeface="+mj-lt"/>
              </a:rPr>
              <a:t>(emp1.properties)).show</a:t>
            </a:r>
            <a:r>
              <a:rPr lang="en-US" sz="1700" i="1" dirty="0" smtClean="0">
                <a:latin typeface="+mj-lt"/>
              </a:rPr>
              <a:t>()</a:t>
            </a:r>
          </a:p>
          <a:p>
            <a:endParaRPr lang="en-US" sz="1700" dirty="0">
              <a:latin typeface="+mj-lt"/>
            </a:endParaRPr>
          </a:p>
          <a:p>
            <a:r>
              <a:rPr lang="en-US" sz="1700" b="1" dirty="0" err="1">
                <a:latin typeface="+mj-lt"/>
              </a:rPr>
              <a:t>map_concat</a:t>
            </a:r>
            <a:r>
              <a:rPr lang="en-US" sz="1700" b="1" dirty="0" smtClean="0">
                <a:latin typeface="+mj-lt"/>
              </a:rPr>
              <a:t>(*cols): </a:t>
            </a:r>
          </a:p>
          <a:p>
            <a:pPr marL="285750" indent="-285750">
              <a:buFont typeface="Arial" panose="020B0604020202020204" pitchFamily="34" charset="0"/>
              <a:buChar char="•"/>
            </a:pPr>
            <a:r>
              <a:rPr lang="en-US" sz="1700" dirty="0" smtClean="0">
                <a:latin typeface="+mj-lt"/>
              </a:rPr>
              <a:t>Returns </a:t>
            </a:r>
            <a:r>
              <a:rPr lang="en-US" sz="1700" dirty="0">
                <a:latin typeface="+mj-lt"/>
              </a:rPr>
              <a:t>the union of all the given maps</a:t>
            </a:r>
            <a:r>
              <a:rPr lang="en-US" sz="1700" dirty="0" smtClean="0">
                <a:latin typeface="+mj-lt"/>
              </a:rPr>
              <a:t>.</a:t>
            </a:r>
          </a:p>
          <a:p>
            <a:r>
              <a:rPr lang="en-US" sz="1700" i="1" dirty="0">
                <a:latin typeface="+mj-lt"/>
              </a:rPr>
              <a:t>emp1.select(</a:t>
            </a:r>
            <a:r>
              <a:rPr lang="en-US" sz="1700" i="1" dirty="0" err="1">
                <a:latin typeface="+mj-lt"/>
              </a:rPr>
              <a:t>map_concat</a:t>
            </a:r>
            <a:r>
              <a:rPr lang="en-US" sz="1700" i="1" dirty="0">
                <a:latin typeface="+mj-lt"/>
              </a:rPr>
              <a:t>(emp1.properties,emp1.properties)).show(truncate=False</a:t>
            </a:r>
            <a:r>
              <a:rPr lang="en-US" sz="1700" i="1" dirty="0" smtClean="0">
                <a:latin typeface="+mj-lt"/>
              </a:rPr>
              <a:t>)</a:t>
            </a:r>
            <a:endParaRPr lang="en-US" sz="1700" i="1" dirty="0">
              <a:latin typeface="+mj-lt"/>
            </a:endParaRPr>
          </a:p>
          <a:p>
            <a:endParaRPr lang="en-US" sz="1700" dirty="0">
              <a:latin typeface="+mj-lt"/>
            </a:endParaRPr>
          </a:p>
        </p:txBody>
      </p:sp>
    </p:spTree>
    <p:extLst>
      <p:ext uri="{BB962C8B-B14F-4D97-AF65-F5344CB8AC3E}">
        <p14:creationId xmlns="" xmlns:p14="http://schemas.microsoft.com/office/powerpoint/2010/main" val="107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75" dur="500"/>
                                        <p:tgtEl>
                                          <p:spTgt spid="4">
                                            <p:txEl>
                                              <p:pRg st="21" end="21"/>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78" dur="500"/>
                                        <p:tgtEl>
                                          <p:spTgt spid="4">
                                            <p:txEl>
                                              <p:pRg st="22" end="2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58" y="613228"/>
            <a:ext cx="11755396" cy="1138773"/>
          </a:xfrm>
          <a:prstGeom prst="rect">
            <a:avLst/>
          </a:prstGeom>
        </p:spPr>
        <p:txBody>
          <a:bodyPr wrap="square">
            <a:spAutoFit/>
          </a:bodyPr>
          <a:lstStyle/>
          <a:p>
            <a:r>
              <a:rPr lang="en-US" sz="1700" b="1" dirty="0" smtClean="0">
                <a:latin typeface="+mj-lt"/>
              </a:rPr>
              <a:t>sequence(start, stop, step =1):</a:t>
            </a:r>
          </a:p>
          <a:p>
            <a:pPr marL="285750" indent="-285750">
              <a:buFont typeface="Arial" panose="020B0604020202020204" pitchFamily="34" charset="0"/>
              <a:buChar char="•"/>
            </a:pPr>
            <a:r>
              <a:rPr lang="en-US" sz="1700" dirty="0" smtClean="0">
                <a:latin typeface="+mj-lt"/>
              </a:rPr>
              <a:t>Generate </a:t>
            </a:r>
            <a:r>
              <a:rPr lang="en-US" sz="1700" dirty="0">
                <a:latin typeface="+mj-lt"/>
              </a:rPr>
              <a:t>a sequence of integers from `start` to `stop`, incrementing by `step`.</a:t>
            </a:r>
          </a:p>
          <a:p>
            <a:pPr marL="285750" indent="-285750">
              <a:buFont typeface="Arial" panose="020B0604020202020204" pitchFamily="34" charset="0"/>
              <a:buChar char="•"/>
            </a:pPr>
            <a:r>
              <a:rPr lang="en-US" sz="1700" dirty="0">
                <a:latin typeface="+mj-lt"/>
              </a:rPr>
              <a:t> </a:t>
            </a:r>
            <a:r>
              <a:rPr lang="en-US" sz="1700" dirty="0" smtClean="0">
                <a:latin typeface="+mj-lt"/>
              </a:rPr>
              <a:t>If </a:t>
            </a:r>
            <a:r>
              <a:rPr lang="en-US" sz="1700" dirty="0">
                <a:latin typeface="+mj-lt"/>
              </a:rPr>
              <a:t>`step` is not set, incrementing by 1 if `start` is less than or equal to `stop</a:t>
            </a:r>
            <a:r>
              <a:rPr lang="en-US" sz="1700" dirty="0" smtClean="0">
                <a:latin typeface="+mj-lt"/>
              </a:rPr>
              <a:t>`,  </a:t>
            </a:r>
            <a:r>
              <a:rPr lang="en-US" sz="1700" dirty="0">
                <a:latin typeface="+mj-lt"/>
              </a:rPr>
              <a:t>otherwise -1.</a:t>
            </a:r>
            <a:endParaRPr lang="en-US" sz="1700" dirty="0" smtClean="0">
              <a:latin typeface="+mj-lt"/>
            </a:endParaRPr>
          </a:p>
          <a:p>
            <a:r>
              <a:rPr lang="en-US" sz="1700" i="1" dirty="0" smtClean="0">
                <a:latin typeface="+mj-lt"/>
              </a:rPr>
              <a:t>emp2.select(emp2.score1,</a:t>
            </a:r>
            <a:r>
              <a:rPr lang="en-US" sz="1700" i="1" dirty="0">
                <a:latin typeface="+mj-lt"/>
              </a:rPr>
              <a:t> </a:t>
            </a:r>
            <a:r>
              <a:rPr lang="en-US" sz="1700" i="1" dirty="0" smtClean="0">
                <a:latin typeface="+mj-lt"/>
              </a:rPr>
              <a:t>emp2.score2,sequence(emp2.score1,emp2.score2</a:t>
            </a:r>
            <a:r>
              <a:rPr lang="en-US" sz="1700" i="1" dirty="0">
                <a:latin typeface="+mj-lt"/>
              </a:rPr>
              <a:t>).alias('</a:t>
            </a:r>
            <a:r>
              <a:rPr lang="en-US" sz="1700" i="1" dirty="0" err="1">
                <a:latin typeface="+mj-lt"/>
              </a:rPr>
              <a:t>new_col</a:t>
            </a:r>
            <a:r>
              <a:rPr lang="en-US" sz="1700" i="1" dirty="0">
                <a:latin typeface="+mj-lt"/>
              </a:rPr>
              <a:t>')).show(truncate=False</a:t>
            </a:r>
            <a:r>
              <a:rPr lang="en-US" sz="1700" i="1" dirty="0" smtClean="0">
                <a:latin typeface="+mj-lt"/>
              </a:rPr>
              <a:t>)</a:t>
            </a:r>
            <a:endParaRPr lang="en-US" sz="1700" i="1" dirty="0">
              <a:latin typeface="+mj-lt"/>
            </a:endParaRPr>
          </a:p>
        </p:txBody>
      </p:sp>
    </p:spTree>
    <p:extLst>
      <p:ext uri="{BB962C8B-B14F-4D97-AF65-F5344CB8AC3E}">
        <p14:creationId xmlns="" xmlns:p14="http://schemas.microsoft.com/office/powerpoint/2010/main" val="2611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a:t>
            </a:r>
            <a:r>
              <a:rPr lang="en-US" sz="3100" dirty="0" err="1" smtClean="0">
                <a:solidFill>
                  <a:schemeClr val="tx1"/>
                </a:solidFill>
              </a:rPr>
              <a:t>na</a:t>
            </a:r>
            <a:r>
              <a:rPr lang="en-US" sz="3100" dirty="0" smtClean="0">
                <a:solidFill>
                  <a:schemeClr val="tx1"/>
                </a:solidFill>
              </a:rPr>
              <a:t> Functions</a:t>
            </a:r>
            <a:endParaRPr lang="en-US" sz="3100" dirty="0">
              <a:solidFill>
                <a:schemeClr val="tx1"/>
              </a:solidFill>
            </a:endParaRPr>
          </a:p>
        </p:txBody>
      </p:sp>
    </p:spTree>
    <p:extLst>
      <p:ext uri="{BB962C8B-B14F-4D97-AF65-F5344CB8AC3E}">
        <p14:creationId xmlns="" xmlns:p14="http://schemas.microsoft.com/office/powerpoint/2010/main" val="367020000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658" y="832698"/>
            <a:ext cx="10536195" cy="4801314"/>
          </a:xfrm>
          <a:prstGeom prst="rect">
            <a:avLst/>
          </a:prstGeom>
        </p:spPr>
        <p:txBody>
          <a:bodyPr wrap="square">
            <a:spAutoFit/>
          </a:bodyPr>
          <a:lstStyle/>
          <a:p>
            <a:r>
              <a:rPr lang="en-US" b="1" dirty="0" smtClean="0">
                <a:latin typeface="+mj-lt"/>
              </a:rPr>
              <a:t>Na Functions are used to work with missing data.</a:t>
            </a:r>
          </a:p>
          <a:p>
            <a:endParaRPr lang="en-US" b="1" dirty="0" smtClean="0">
              <a:latin typeface="+mj-lt"/>
            </a:endParaRPr>
          </a:p>
          <a:p>
            <a:r>
              <a:rPr lang="en-US" b="1" dirty="0" smtClean="0">
                <a:latin typeface="+mj-lt"/>
              </a:rPr>
              <a:t>drop</a:t>
            </a:r>
            <a:r>
              <a:rPr lang="en-US" dirty="0" smtClean="0">
                <a:latin typeface="+mj-lt"/>
              </a:rPr>
              <a:t>(how</a:t>
            </a:r>
            <a:r>
              <a:rPr lang="en-US" dirty="0">
                <a:latin typeface="+mj-lt"/>
              </a:rPr>
              <a:t>='any', thresh=None, subset=None</a:t>
            </a:r>
            <a:r>
              <a:rPr lang="en-US" dirty="0" smtClean="0">
                <a:latin typeface="+mj-lt"/>
              </a:rPr>
              <a:t>): </a:t>
            </a:r>
          </a:p>
          <a:p>
            <a:pPr marL="742950" lvl="1" indent="-285750">
              <a:buFont typeface="Arial" panose="020B0604020202020204" pitchFamily="34" charset="0"/>
              <a:buChar char="•"/>
            </a:pPr>
            <a:r>
              <a:rPr lang="en-US" dirty="0" smtClean="0">
                <a:latin typeface="+mj-lt"/>
              </a:rPr>
              <a:t>Remove rows with NULL Values.</a:t>
            </a:r>
          </a:p>
          <a:p>
            <a:pPr marL="742950" lvl="1" indent="-285750">
              <a:buFont typeface="Arial" panose="020B0604020202020204" pitchFamily="34" charset="0"/>
              <a:buChar char="•"/>
            </a:pPr>
            <a:r>
              <a:rPr lang="en-US" dirty="0">
                <a:latin typeface="+mj-lt"/>
              </a:rPr>
              <a:t>h</a:t>
            </a:r>
            <a:r>
              <a:rPr lang="en-US" dirty="0" smtClean="0">
                <a:latin typeface="+mj-lt"/>
              </a:rPr>
              <a:t>ow: any or all.</a:t>
            </a:r>
          </a:p>
          <a:p>
            <a:pPr lvl="1"/>
            <a:r>
              <a:rPr lang="en-US" dirty="0">
                <a:latin typeface="+mj-lt"/>
              </a:rPr>
              <a:t>         If 'any', drop a row if it contains any nulls.</a:t>
            </a:r>
          </a:p>
          <a:p>
            <a:pPr lvl="1"/>
            <a:r>
              <a:rPr lang="en-US" dirty="0">
                <a:latin typeface="+mj-lt"/>
              </a:rPr>
              <a:t>  </a:t>
            </a:r>
            <a:r>
              <a:rPr lang="en-US" dirty="0" smtClean="0">
                <a:latin typeface="+mj-lt"/>
              </a:rPr>
              <a:t>       If </a:t>
            </a:r>
            <a:r>
              <a:rPr lang="en-US" dirty="0">
                <a:latin typeface="+mj-lt"/>
              </a:rPr>
              <a:t>'all', drop a row only if all its values are null</a:t>
            </a:r>
            <a:r>
              <a:rPr lang="en-US" dirty="0" smtClean="0">
                <a:latin typeface="+mj-lt"/>
              </a:rPr>
              <a:t>.</a:t>
            </a:r>
          </a:p>
          <a:p>
            <a:pPr marL="742950" lvl="1" indent="-285750">
              <a:buFont typeface="Arial" panose="020B0604020202020204" pitchFamily="34" charset="0"/>
              <a:buChar char="•"/>
            </a:pPr>
            <a:r>
              <a:rPr lang="en-US" dirty="0">
                <a:latin typeface="+mj-lt"/>
              </a:rPr>
              <a:t>Thresh : If specified, drop rows that have less than `thresh` non-null values</a:t>
            </a:r>
            <a:r>
              <a:rPr lang="en-US" dirty="0" smtClean="0">
                <a:latin typeface="+mj-lt"/>
              </a:rPr>
              <a:t>. </a:t>
            </a:r>
            <a:r>
              <a:rPr lang="en-US" dirty="0">
                <a:latin typeface="+mj-lt"/>
              </a:rPr>
              <a:t>This overwrites the `how` parameter</a:t>
            </a:r>
            <a:r>
              <a:rPr lang="en-US" dirty="0" smtClean="0">
                <a:latin typeface="+mj-lt"/>
              </a:rPr>
              <a:t>.</a:t>
            </a:r>
          </a:p>
          <a:p>
            <a:pPr marL="742950" lvl="1" indent="-285750">
              <a:buFont typeface="Arial" panose="020B0604020202020204" pitchFamily="34" charset="0"/>
              <a:buChar char="•"/>
            </a:pPr>
            <a:r>
              <a:rPr lang="en-US" dirty="0">
                <a:latin typeface="+mj-lt"/>
              </a:rPr>
              <a:t>Subset: optional list of column names to consider</a:t>
            </a:r>
            <a:r>
              <a:rPr lang="en-US" dirty="0" smtClean="0">
                <a:latin typeface="+mj-lt"/>
              </a:rPr>
              <a:t>.</a:t>
            </a:r>
          </a:p>
          <a:p>
            <a:pPr lvl="1"/>
            <a:endParaRPr lang="en-US" dirty="0">
              <a:latin typeface="+mj-lt"/>
            </a:endParaRPr>
          </a:p>
          <a:p>
            <a:pPr lvl="1"/>
            <a:r>
              <a:rPr lang="en-US" dirty="0">
                <a:latin typeface="+mj-lt"/>
              </a:rPr>
              <a:t>Ex- data</a:t>
            </a:r>
            <a:r>
              <a:rPr lang="en-US" dirty="0" smtClean="0">
                <a:latin typeface="+mj-lt"/>
              </a:rPr>
              <a:t>=((</a:t>
            </a:r>
            <a:r>
              <a:rPr lang="en-US" dirty="0">
                <a:latin typeface="+mj-lt"/>
              </a:rPr>
              <a:t>'Alice',80,10),('Bob',None,5),('Tom',50,50),(</a:t>
            </a:r>
            <a:r>
              <a:rPr lang="en-US" dirty="0" err="1">
                <a:latin typeface="+mj-lt"/>
              </a:rPr>
              <a:t>None,None,None</a:t>
            </a:r>
            <a:r>
              <a:rPr lang="en-US" dirty="0">
                <a:latin typeface="+mj-lt"/>
              </a:rPr>
              <a:t>),('Robert',30,35</a:t>
            </a:r>
            <a:r>
              <a:rPr lang="en-US" dirty="0" smtClean="0">
                <a:latin typeface="+mj-lt"/>
              </a:rPr>
              <a:t>))</a:t>
            </a:r>
            <a:endParaRPr lang="en-US" dirty="0">
              <a:latin typeface="+mj-lt"/>
            </a:endParaRPr>
          </a:p>
          <a:p>
            <a:pPr lvl="1"/>
            <a:r>
              <a:rPr lang="en-US" dirty="0" smtClean="0">
                <a:latin typeface="+mj-lt"/>
              </a:rPr>
              <a:t>       schema</a:t>
            </a:r>
            <a:r>
              <a:rPr lang="en-US" dirty="0">
                <a:latin typeface="+mj-lt"/>
              </a:rPr>
              <a:t>='name string, age </a:t>
            </a:r>
            <a:r>
              <a:rPr lang="en-US" dirty="0" err="1">
                <a:latin typeface="+mj-lt"/>
              </a:rPr>
              <a:t>int</a:t>
            </a:r>
            <a:r>
              <a:rPr lang="en-US" dirty="0">
                <a:latin typeface="+mj-lt"/>
              </a:rPr>
              <a:t>, height </a:t>
            </a:r>
            <a:r>
              <a:rPr lang="en-US" dirty="0" err="1">
                <a:latin typeface="+mj-lt"/>
              </a:rPr>
              <a:t>int</a:t>
            </a:r>
            <a:r>
              <a:rPr lang="en-US" dirty="0">
                <a:latin typeface="+mj-lt"/>
              </a:rPr>
              <a:t>'</a:t>
            </a:r>
          </a:p>
          <a:p>
            <a:pPr lvl="1"/>
            <a:r>
              <a:rPr lang="en-US" dirty="0" smtClean="0">
                <a:latin typeface="+mj-lt"/>
              </a:rPr>
              <a:t>       </a:t>
            </a:r>
            <a:r>
              <a:rPr lang="en-US" dirty="0" err="1" smtClean="0">
                <a:latin typeface="+mj-lt"/>
              </a:rPr>
              <a:t>df</a:t>
            </a:r>
            <a:r>
              <a:rPr lang="en-US" dirty="0" smtClean="0">
                <a:latin typeface="+mj-lt"/>
              </a:rPr>
              <a:t> </a:t>
            </a:r>
            <a:r>
              <a:rPr lang="en-US" dirty="0">
                <a:latin typeface="+mj-lt"/>
              </a:rPr>
              <a:t>= </a:t>
            </a:r>
            <a:r>
              <a:rPr lang="en-US" dirty="0" err="1">
                <a:latin typeface="+mj-lt"/>
              </a:rPr>
              <a:t>spark.createDataFrame</a:t>
            </a:r>
            <a:r>
              <a:rPr lang="en-US" dirty="0">
                <a:latin typeface="+mj-lt"/>
              </a:rPr>
              <a:t>(</a:t>
            </a:r>
            <a:r>
              <a:rPr lang="en-US" dirty="0" err="1">
                <a:latin typeface="+mj-lt"/>
              </a:rPr>
              <a:t>data,schema</a:t>
            </a:r>
            <a:r>
              <a:rPr lang="en-US" dirty="0" smtClean="0">
                <a:latin typeface="+mj-lt"/>
              </a:rPr>
              <a:t>)</a:t>
            </a:r>
          </a:p>
          <a:p>
            <a:pPr lvl="1"/>
            <a:r>
              <a:rPr lang="en-US" dirty="0">
                <a:latin typeface="+mj-lt"/>
              </a:rPr>
              <a:t>       </a:t>
            </a:r>
            <a:r>
              <a:rPr lang="en-US" dirty="0" err="1" smtClean="0">
                <a:latin typeface="+mj-lt"/>
              </a:rPr>
              <a:t>df.na.drop</a:t>
            </a:r>
            <a:r>
              <a:rPr lang="en-US" dirty="0" smtClean="0">
                <a:latin typeface="+mj-lt"/>
              </a:rPr>
              <a:t>().</a:t>
            </a:r>
            <a:r>
              <a:rPr lang="en-US" dirty="0">
                <a:latin typeface="+mj-lt"/>
              </a:rPr>
              <a:t>show</a:t>
            </a:r>
            <a:r>
              <a:rPr lang="en-US" dirty="0" smtClean="0">
                <a:latin typeface="+mj-lt"/>
              </a:rPr>
              <a:t>()</a:t>
            </a:r>
          </a:p>
          <a:p>
            <a:pPr lvl="1"/>
            <a:endParaRPr lang="en-US" dirty="0" smtClean="0">
              <a:latin typeface="+mj-lt"/>
            </a:endParaRPr>
          </a:p>
          <a:p>
            <a:endParaRPr lang="en-US"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Tree>
    <p:extLst>
      <p:ext uri="{BB962C8B-B14F-4D97-AF65-F5344CB8AC3E}">
        <p14:creationId xmlns="" xmlns:p14="http://schemas.microsoft.com/office/powerpoint/2010/main" val="340180682"/>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280" y="748360"/>
            <a:ext cx="10536195" cy="3693319"/>
          </a:xfrm>
          <a:prstGeom prst="rect">
            <a:avLst/>
          </a:prstGeom>
        </p:spPr>
        <p:txBody>
          <a:bodyPr wrap="square">
            <a:spAutoFit/>
          </a:bodyPr>
          <a:lstStyle/>
          <a:p>
            <a:r>
              <a:rPr lang="en-US" b="1" dirty="0" smtClean="0">
                <a:latin typeface="+mj-lt"/>
              </a:rPr>
              <a:t>fill</a:t>
            </a:r>
            <a:r>
              <a:rPr lang="en-US" dirty="0" smtClean="0">
                <a:latin typeface="+mj-lt"/>
              </a:rPr>
              <a:t>(</a:t>
            </a:r>
            <a:r>
              <a:rPr lang="en-US" dirty="0" smtClean="0"/>
              <a:t>value</a:t>
            </a:r>
            <a:r>
              <a:rPr lang="en-US" dirty="0"/>
              <a:t>, subset=None</a:t>
            </a:r>
            <a:r>
              <a:rPr lang="en-US" dirty="0" smtClean="0"/>
              <a:t>):</a:t>
            </a:r>
          </a:p>
          <a:p>
            <a:pPr marL="742950" lvl="1" indent="-285750">
              <a:buFont typeface="Arial" panose="020B0604020202020204" pitchFamily="34" charset="0"/>
              <a:buChar char="•"/>
            </a:pPr>
            <a:r>
              <a:rPr lang="en-US" dirty="0" smtClean="0"/>
              <a:t>Replace null values.</a:t>
            </a:r>
          </a:p>
          <a:p>
            <a:pPr marL="742950" lvl="1" indent="-285750">
              <a:buFont typeface="Arial" panose="020B0604020202020204" pitchFamily="34" charset="0"/>
              <a:buChar char="•"/>
            </a:pPr>
            <a:r>
              <a:rPr lang="en-US" dirty="0"/>
              <a:t>value : Value to replace null values with</a:t>
            </a:r>
            <a:r>
              <a:rPr lang="en-US" dirty="0" smtClean="0"/>
              <a:t>.</a:t>
            </a:r>
          </a:p>
          <a:p>
            <a:pPr marL="742950" lvl="1" indent="-285750">
              <a:buFont typeface="Arial" panose="020B0604020202020204" pitchFamily="34" charset="0"/>
              <a:buChar char="•"/>
            </a:pPr>
            <a:r>
              <a:rPr lang="en-US" dirty="0"/>
              <a:t>subset: </a:t>
            </a:r>
            <a:r>
              <a:rPr lang="en-US" dirty="0" smtClean="0"/>
              <a:t>Optional </a:t>
            </a:r>
            <a:r>
              <a:rPr lang="en-US" dirty="0"/>
              <a:t>list of column names to consider</a:t>
            </a:r>
            <a:r>
              <a:rPr lang="en-US" dirty="0" smtClean="0"/>
              <a:t>.</a:t>
            </a:r>
          </a:p>
          <a:p>
            <a:pPr lvl="1"/>
            <a:endParaRPr lang="en-US" dirty="0" smtClean="0"/>
          </a:p>
          <a:p>
            <a:pPr lvl="1"/>
            <a:r>
              <a:rPr lang="en-US" dirty="0" err="1" smtClean="0"/>
              <a:t>df.na.fill</a:t>
            </a:r>
            <a:r>
              <a:rPr lang="en-US" dirty="0" smtClean="0"/>
              <a:t>(50).</a:t>
            </a:r>
            <a:r>
              <a:rPr lang="en-US" dirty="0"/>
              <a:t>show</a:t>
            </a:r>
            <a:r>
              <a:rPr lang="en-US" dirty="0" smtClean="0"/>
              <a:t>()  #String Columns are ignored.</a:t>
            </a:r>
          </a:p>
          <a:p>
            <a:pPr lvl="1"/>
            <a:r>
              <a:rPr lang="en-US" dirty="0" err="1" smtClean="0"/>
              <a:t>df.na.fill</a:t>
            </a:r>
            <a:r>
              <a:rPr lang="en-US" dirty="0" smtClean="0"/>
              <a:t>('Ram').</a:t>
            </a:r>
            <a:r>
              <a:rPr lang="en-US" dirty="0"/>
              <a:t>show()  </a:t>
            </a:r>
            <a:r>
              <a:rPr lang="en-US" dirty="0" smtClean="0"/>
              <a:t>#Non-String </a:t>
            </a:r>
            <a:r>
              <a:rPr lang="en-US" dirty="0"/>
              <a:t>Columns are ignored.</a:t>
            </a:r>
          </a:p>
          <a:p>
            <a:pPr lvl="1"/>
            <a:r>
              <a:rPr lang="en-US" dirty="0" err="1" smtClean="0"/>
              <a:t>df.na.fill</a:t>
            </a:r>
            <a:r>
              <a:rPr lang="en-US" dirty="0"/>
              <a:t>({'age' : 50, 'name' : 'Ram' }).show</a:t>
            </a:r>
            <a:r>
              <a:rPr lang="en-US" dirty="0" smtClean="0"/>
              <a:t>()</a:t>
            </a:r>
          </a:p>
          <a:p>
            <a:pPr lvl="1"/>
            <a:r>
              <a:rPr lang="en-US" dirty="0" err="1"/>
              <a:t>df.na.fill</a:t>
            </a:r>
            <a:r>
              <a:rPr lang="en-US" dirty="0"/>
              <a:t>(value=100,subset='height').show()</a:t>
            </a:r>
            <a:endParaRPr lang="en-US" dirty="0" smtClean="0"/>
          </a:p>
          <a:p>
            <a:endParaRPr lang="en-US" dirty="0"/>
          </a:p>
          <a:p>
            <a:r>
              <a:rPr lang="en-US" b="1" dirty="0" smtClean="0">
                <a:latin typeface="+mj-lt"/>
              </a:rPr>
              <a:t>replace</a:t>
            </a:r>
            <a:r>
              <a:rPr lang="en-US" dirty="0" smtClean="0"/>
              <a:t>(</a:t>
            </a:r>
            <a:r>
              <a:rPr lang="en-US" dirty="0" err="1" smtClean="0"/>
              <a:t>to_replace</a:t>
            </a:r>
            <a:r>
              <a:rPr lang="en-US" dirty="0"/>
              <a:t>, value=&lt;no value&gt;, subset=None)</a:t>
            </a:r>
          </a:p>
          <a:p>
            <a:r>
              <a:rPr lang="en-US" dirty="0"/>
              <a:t> </a:t>
            </a:r>
            <a:r>
              <a:rPr lang="en-US" dirty="0" smtClean="0"/>
              <a:t>       </a:t>
            </a:r>
            <a:r>
              <a:rPr lang="en-US" dirty="0" err="1" smtClean="0"/>
              <a:t>df.na.replace</a:t>
            </a:r>
            <a:r>
              <a:rPr lang="en-US" dirty="0" smtClean="0"/>
              <a:t>(10,20</a:t>
            </a:r>
            <a:r>
              <a:rPr lang="en-US" dirty="0"/>
              <a:t>).show()</a:t>
            </a:r>
            <a:endParaRPr lang="en-US" dirty="0" smtClean="0"/>
          </a:p>
          <a:p>
            <a:r>
              <a:rPr lang="en-US" dirty="0"/>
              <a:t>        </a:t>
            </a:r>
            <a:r>
              <a:rPr lang="en-US" dirty="0" err="1"/>
              <a:t>df.na.replace</a:t>
            </a:r>
            <a:r>
              <a:rPr lang="en-US" dirty="0"/>
              <a:t>({'</a:t>
            </a:r>
            <a:r>
              <a:rPr lang="en-US" dirty="0" err="1"/>
              <a:t>Alice':'Alex','Bob</a:t>
            </a:r>
            <a:r>
              <a:rPr lang="en-US" dirty="0"/>
              <a:t>': 'Cob'},subset='name').show()</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t>
            </a:r>
            <a:r>
              <a:rPr lang="en-US" sz="4000" dirty="0" err="1" smtClean="0"/>
              <a:t>a</a:t>
            </a:r>
            <a:r>
              <a:rPr lang="en-US" sz="4000" dirty="0" smtClean="0"/>
              <a:t> Functions</a:t>
            </a:r>
            <a:endParaRPr lang="en-US" sz="4000" dirty="0"/>
          </a:p>
        </p:txBody>
      </p:sp>
    </p:spTree>
    <p:extLst>
      <p:ext uri="{BB962C8B-B14F-4D97-AF65-F5344CB8AC3E}">
        <p14:creationId xmlns="" xmlns:p14="http://schemas.microsoft.com/office/powerpoint/2010/main" val="1016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Mathematics and Statistics Functions</a:t>
            </a:r>
            <a:endParaRPr lang="en-US" sz="3100" dirty="0">
              <a:solidFill>
                <a:schemeClr val="tx1"/>
              </a:solidFill>
            </a:endParaRPr>
          </a:p>
        </p:txBody>
      </p:sp>
    </p:spTree>
    <p:extLst>
      <p:ext uri="{BB962C8B-B14F-4D97-AF65-F5344CB8AC3E}">
        <p14:creationId xmlns="" xmlns:p14="http://schemas.microsoft.com/office/powerpoint/2010/main" val="2994090296"/>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10515600" cy="7001917"/>
          </a:xfrm>
          <a:prstGeom prst="rect">
            <a:avLst/>
          </a:prstGeom>
        </p:spPr>
        <p:txBody>
          <a:bodyPr wrap="square">
            <a:spAutoFit/>
          </a:bodyPr>
          <a:lstStyle/>
          <a:p>
            <a:r>
              <a:rPr lang="en-US" sz="2500" b="1" dirty="0" smtClean="0">
                <a:latin typeface="+mj-lt"/>
              </a:rPr>
              <a:t>abs(col): </a:t>
            </a:r>
          </a:p>
          <a:p>
            <a:r>
              <a:rPr lang="en-US" sz="2500" dirty="0">
                <a:latin typeface="+mj-lt"/>
              </a:rPr>
              <a:t> </a:t>
            </a:r>
            <a:r>
              <a:rPr lang="en-US" sz="2500" dirty="0" smtClean="0">
                <a:latin typeface="+mj-lt"/>
              </a:rPr>
              <a:t>    Compute the absolute value.</a:t>
            </a:r>
          </a:p>
          <a:p>
            <a:r>
              <a:rPr lang="en-US" sz="2500" dirty="0" smtClean="0">
                <a:latin typeface="+mj-lt"/>
              </a:rPr>
              <a:t>         df1.select(df1.col1,abs(df1.col1</a:t>
            </a:r>
            <a:r>
              <a:rPr lang="en-US" sz="2500" dirty="0">
                <a:latin typeface="+mj-lt"/>
              </a:rPr>
              <a:t>)).show()</a:t>
            </a:r>
          </a:p>
          <a:p>
            <a:r>
              <a:rPr lang="en-US" sz="2500" b="1" dirty="0" err="1" smtClean="0">
                <a:latin typeface="+mj-lt"/>
              </a:rPr>
              <a:t>exp</a:t>
            </a:r>
            <a:r>
              <a:rPr lang="en-US" sz="2500" b="1" dirty="0" smtClean="0">
                <a:latin typeface="+mj-lt"/>
              </a:rPr>
              <a:t>(col): </a:t>
            </a:r>
          </a:p>
          <a:p>
            <a:r>
              <a:rPr lang="en-US" sz="2500" dirty="0">
                <a:latin typeface="+mj-lt"/>
              </a:rPr>
              <a:t> </a:t>
            </a:r>
            <a:r>
              <a:rPr lang="en-US" sz="2500" dirty="0" smtClean="0">
                <a:latin typeface="+mj-lt"/>
              </a:rPr>
              <a:t>     Computes </a:t>
            </a:r>
            <a:r>
              <a:rPr lang="en-US" sz="2500" dirty="0">
                <a:latin typeface="+mj-lt"/>
              </a:rPr>
              <a:t>the exponential of the given </a:t>
            </a:r>
            <a:r>
              <a:rPr lang="en-US" sz="2500" dirty="0" smtClean="0">
                <a:latin typeface="+mj-lt"/>
              </a:rPr>
              <a:t>value.</a:t>
            </a:r>
          </a:p>
          <a:p>
            <a:r>
              <a:rPr lang="en-US" sz="2500" dirty="0">
                <a:latin typeface="+mj-lt"/>
              </a:rPr>
              <a:t>      </a:t>
            </a:r>
            <a:r>
              <a:rPr lang="en-US" sz="2500" dirty="0" smtClean="0">
                <a:latin typeface="+mj-lt"/>
              </a:rPr>
              <a:t>   </a:t>
            </a:r>
            <a:r>
              <a:rPr lang="en-US" sz="2500" dirty="0">
                <a:latin typeface="+mj-lt"/>
              </a:rPr>
              <a:t>df1.select(df1.col1,exp(df1.col1)).show()</a:t>
            </a:r>
          </a:p>
          <a:p>
            <a:r>
              <a:rPr lang="en-US" sz="2500" b="1" dirty="0" smtClean="0">
                <a:latin typeface="+mj-lt"/>
              </a:rPr>
              <a:t>factorial(col):</a:t>
            </a:r>
          </a:p>
          <a:p>
            <a:r>
              <a:rPr lang="en-US" sz="2500" dirty="0" smtClean="0">
                <a:latin typeface="+mj-lt"/>
              </a:rPr>
              <a:t>      Computes </a:t>
            </a:r>
            <a:r>
              <a:rPr lang="en-US" sz="2500" dirty="0">
                <a:latin typeface="+mj-lt"/>
              </a:rPr>
              <a:t>the factorial of the given value.</a:t>
            </a:r>
            <a:endParaRPr lang="en-US" sz="2500" dirty="0" smtClean="0">
              <a:latin typeface="+mj-lt"/>
            </a:endParaRPr>
          </a:p>
          <a:p>
            <a:r>
              <a:rPr lang="en-US" sz="2500" dirty="0" smtClean="0">
                <a:latin typeface="+mj-lt"/>
              </a:rPr>
              <a:t>         df1.select(df1.col1,factorial(df1.col1</a:t>
            </a:r>
            <a:r>
              <a:rPr lang="en-US" sz="2500" dirty="0">
                <a:latin typeface="+mj-lt"/>
              </a:rPr>
              <a:t>)).show</a:t>
            </a:r>
            <a:r>
              <a:rPr lang="en-US" sz="2500" dirty="0" smtClean="0">
                <a:latin typeface="+mj-lt"/>
              </a:rPr>
              <a:t>()</a:t>
            </a:r>
          </a:p>
          <a:p>
            <a:r>
              <a:rPr lang="en-US" sz="2500" b="1" dirty="0" err="1" smtClean="0">
                <a:latin typeface="+mj-lt"/>
              </a:rPr>
              <a:t>sqrt</a:t>
            </a:r>
            <a:r>
              <a:rPr lang="en-US" sz="2500" b="1" dirty="0" smtClean="0">
                <a:latin typeface="+mj-lt"/>
              </a:rPr>
              <a:t>(col):</a:t>
            </a:r>
            <a:r>
              <a:rPr lang="en-US" sz="2500" dirty="0" smtClean="0">
                <a:latin typeface="+mj-lt"/>
              </a:rPr>
              <a:t> </a:t>
            </a:r>
          </a:p>
          <a:p>
            <a:r>
              <a:rPr lang="en-US" sz="2500" b="1" dirty="0" err="1" smtClean="0">
                <a:latin typeface="+mj-lt"/>
              </a:rPr>
              <a:t>cbrt</a:t>
            </a:r>
            <a:r>
              <a:rPr lang="en-US" sz="2500" b="1" dirty="0" smtClean="0">
                <a:latin typeface="+mj-lt"/>
              </a:rPr>
              <a:t>(col) </a:t>
            </a:r>
            <a:r>
              <a:rPr lang="en-US" sz="2500" dirty="0" smtClean="0">
                <a:latin typeface="+mj-lt"/>
              </a:rPr>
              <a:t>:</a:t>
            </a:r>
          </a:p>
          <a:p>
            <a:r>
              <a:rPr lang="en-US" sz="2500" b="1" dirty="0" smtClean="0">
                <a:latin typeface="+mj-lt"/>
              </a:rPr>
              <a:t>pow(</a:t>
            </a:r>
            <a:r>
              <a:rPr lang="en-US" sz="2500" b="1" dirty="0" err="1" smtClean="0">
                <a:latin typeface="+mj-lt"/>
              </a:rPr>
              <a:t>col,n</a:t>
            </a:r>
            <a:r>
              <a:rPr lang="en-US" sz="2500" b="1" dirty="0" smtClean="0">
                <a:latin typeface="+mj-lt"/>
              </a:rPr>
              <a:t>):       </a:t>
            </a:r>
          </a:p>
          <a:p>
            <a:r>
              <a:rPr lang="en-US" sz="2500" dirty="0">
                <a:latin typeface="+mj-lt"/>
              </a:rPr>
              <a:t> </a:t>
            </a:r>
            <a:r>
              <a:rPr lang="en-US" sz="2500" dirty="0" smtClean="0">
                <a:latin typeface="+mj-lt"/>
              </a:rPr>
              <a:t>         </a:t>
            </a:r>
            <a:r>
              <a:rPr lang="en-US" sz="2500" dirty="0" err="1" smtClean="0">
                <a:latin typeface="+mj-lt"/>
              </a:rPr>
              <a:t>df.select</a:t>
            </a:r>
            <a:r>
              <a:rPr lang="en-US" sz="2500" dirty="0" smtClean="0">
                <a:latin typeface="+mj-lt"/>
              </a:rPr>
              <a:t>(</a:t>
            </a:r>
            <a:r>
              <a:rPr lang="en-US" sz="2500" dirty="0" err="1" smtClean="0">
                <a:latin typeface="+mj-lt"/>
              </a:rPr>
              <a:t>df.age,sqrt</a:t>
            </a:r>
            <a:r>
              <a:rPr lang="en-US" sz="2500" dirty="0" smtClean="0">
                <a:latin typeface="+mj-lt"/>
              </a:rPr>
              <a:t>(</a:t>
            </a:r>
            <a:r>
              <a:rPr lang="en-US" sz="2500" dirty="0" err="1" smtClean="0">
                <a:latin typeface="+mj-lt"/>
              </a:rPr>
              <a:t>df.age</a:t>
            </a:r>
            <a:r>
              <a:rPr lang="en-US" sz="2500" dirty="0" smtClean="0">
                <a:latin typeface="+mj-lt"/>
              </a:rPr>
              <a:t>),</a:t>
            </a:r>
            <a:r>
              <a:rPr lang="en-US" sz="2500" dirty="0" err="1" smtClean="0">
                <a:latin typeface="+mj-lt"/>
              </a:rPr>
              <a:t>cbrt</a:t>
            </a:r>
            <a:r>
              <a:rPr lang="en-US" sz="2500" dirty="0" smtClean="0">
                <a:latin typeface="+mj-lt"/>
              </a:rPr>
              <a:t>(</a:t>
            </a:r>
            <a:r>
              <a:rPr lang="en-US" sz="2500" dirty="0" err="1" smtClean="0">
                <a:latin typeface="+mj-lt"/>
              </a:rPr>
              <a:t>df.age</a:t>
            </a:r>
            <a:r>
              <a:rPr lang="en-US" sz="2500" dirty="0" smtClean="0">
                <a:latin typeface="+mj-lt"/>
              </a:rPr>
              <a:t>),pow(df.age,2)).show()</a:t>
            </a:r>
          </a:p>
          <a:p>
            <a:r>
              <a:rPr lang="en-US" sz="2500" b="1" dirty="0" smtClean="0">
                <a:latin typeface="+mj-lt"/>
              </a:rPr>
              <a:t>floor():</a:t>
            </a:r>
          </a:p>
          <a:p>
            <a:r>
              <a:rPr lang="en-US" sz="2500" b="1" dirty="0" smtClean="0">
                <a:latin typeface="+mj-lt"/>
              </a:rPr>
              <a:t>ceil():</a:t>
            </a:r>
          </a:p>
          <a:p>
            <a:r>
              <a:rPr lang="en-US" sz="2500" dirty="0">
                <a:latin typeface="+mj-lt"/>
              </a:rPr>
              <a:t>         df2.select(df2.col1,floor(df2.col1),ceil(df2.col1)).show</a:t>
            </a:r>
            <a:r>
              <a:rPr lang="en-US" sz="2500" dirty="0" smtClean="0">
                <a:latin typeface="+mj-lt"/>
              </a:rPr>
              <a:t>()</a:t>
            </a:r>
          </a:p>
          <a:p>
            <a:endParaRPr lang="en-US" sz="2500" dirty="0" smtClean="0">
              <a:latin typeface="+mj-lt"/>
            </a:endParaRPr>
          </a:p>
          <a:p>
            <a:endParaRPr lang="en-US" sz="2500" dirty="0"/>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Tree>
    <p:extLst>
      <p:ext uri="{BB962C8B-B14F-4D97-AF65-F5344CB8AC3E}">
        <p14:creationId xmlns="" xmlns:p14="http://schemas.microsoft.com/office/powerpoint/2010/main" val="34697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8888908" cy="6355586"/>
          </a:xfrm>
          <a:prstGeom prst="rect">
            <a:avLst/>
          </a:prstGeom>
        </p:spPr>
        <p:txBody>
          <a:bodyPr wrap="none">
            <a:spAutoFit/>
          </a:bodyPr>
          <a:lstStyle/>
          <a:p>
            <a:r>
              <a:rPr lang="en-US" sz="2500" b="1" dirty="0" smtClean="0">
                <a:latin typeface="+mj-lt"/>
              </a:rPr>
              <a:t>round(</a:t>
            </a:r>
            <a:r>
              <a:rPr lang="en-US" sz="2500" b="1" dirty="0" err="1" smtClean="0">
                <a:latin typeface="+mj-lt"/>
              </a:rPr>
              <a:t>col,scale</a:t>
            </a:r>
            <a:r>
              <a:rPr lang="en-US" sz="2500" b="1" dirty="0" smtClean="0">
                <a:latin typeface="+mj-lt"/>
              </a:rPr>
              <a:t>=0):</a:t>
            </a:r>
          </a:p>
          <a:p>
            <a:r>
              <a:rPr lang="en-US" sz="2500" dirty="0">
                <a:latin typeface="+mj-lt"/>
              </a:rPr>
              <a:t>    df2.select(df2.col1,round(df2.col1,2)).show</a:t>
            </a:r>
            <a:r>
              <a:rPr lang="en-US" sz="2500" dirty="0" smtClean="0">
                <a:latin typeface="+mj-lt"/>
              </a:rPr>
              <a:t>()</a:t>
            </a:r>
          </a:p>
          <a:p>
            <a:r>
              <a:rPr lang="en-US" sz="2500" b="1" dirty="0" err="1" smtClean="0">
                <a:latin typeface="+mj-lt"/>
              </a:rPr>
              <a:t>trunc</a:t>
            </a:r>
            <a:r>
              <a:rPr lang="en-US" sz="2500" b="1" dirty="0" smtClean="0">
                <a:latin typeface="+mj-lt"/>
              </a:rPr>
              <a:t>(</a:t>
            </a:r>
            <a:r>
              <a:rPr lang="en-US" sz="2500" b="1" dirty="0" err="1" smtClean="0">
                <a:latin typeface="+mj-lt"/>
              </a:rPr>
              <a:t>col,format</a:t>
            </a:r>
            <a:r>
              <a:rPr lang="en-US" sz="2500" b="1" dirty="0" smtClean="0">
                <a:latin typeface="+mj-lt"/>
              </a:rPr>
              <a:t>):</a:t>
            </a:r>
          </a:p>
          <a:p>
            <a:pPr marL="800100" lvl="1" indent="-342900">
              <a:buFont typeface="Arial" panose="020B0604020202020204" pitchFamily="34" charset="0"/>
              <a:buChar char="•"/>
            </a:pPr>
            <a:r>
              <a:rPr lang="en-US" sz="2500" dirty="0">
                <a:latin typeface="+mj-lt"/>
              </a:rPr>
              <a:t>Format : 'year', 'yyyy', '</a:t>
            </a:r>
            <a:r>
              <a:rPr lang="en-US" sz="2500" dirty="0" err="1">
                <a:latin typeface="+mj-lt"/>
              </a:rPr>
              <a:t>yy</a:t>
            </a:r>
            <a:r>
              <a:rPr lang="en-US" sz="2500" dirty="0">
                <a:latin typeface="+mj-lt"/>
              </a:rPr>
              <a:t>' or 'month', '</a:t>
            </a:r>
            <a:r>
              <a:rPr lang="en-US" sz="2500" dirty="0" err="1">
                <a:latin typeface="+mj-lt"/>
              </a:rPr>
              <a:t>mon</a:t>
            </a:r>
            <a:r>
              <a:rPr lang="en-US" sz="2500" dirty="0">
                <a:latin typeface="+mj-lt"/>
              </a:rPr>
              <a:t>', 'mm'   </a:t>
            </a:r>
            <a:endParaRPr lang="en-US" sz="2500" dirty="0" smtClean="0">
              <a:latin typeface="+mj-lt"/>
            </a:endParaRPr>
          </a:p>
          <a:p>
            <a:pPr lvl="1"/>
            <a:r>
              <a:rPr lang="en-US" sz="2500" dirty="0" err="1">
                <a:latin typeface="+mj-lt"/>
              </a:rPr>
              <a:t>ord.select</a:t>
            </a:r>
            <a:r>
              <a:rPr lang="en-US" sz="2500" dirty="0">
                <a:latin typeface="+mj-lt"/>
              </a:rPr>
              <a:t>(</a:t>
            </a:r>
            <a:r>
              <a:rPr lang="en-US" sz="2500" dirty="0" err="1">
                <a:latin typeface="+mj-lt"/>
              </a:rPr>
              <a:t>ord.order_date,trunc</a:t>
            </a:r>
            <a:r>
              <a:rPr lang="en-US" sz="2500" dirty="0">
                <a:latin typeface="+mj-lt"/>
              </a:rPr>
              <a:t>(</a:t>
            </a:r>
            <a:r>
              <a:rPr lang="en-US" sz="2500" dirty="0" err="1">
                <a:latin typeface="+mj-lt"/>
              </a:rPr>
              <a:t>ord.order_date,'year</a:t>
            </a:r>
            <a:r>
              <a:rPr lang="en-US" sz="2500" dirty="0">
                <a:latin typeface="+mj-lt"/>
              </a:rPr>
              <a:t>')).show() </a:t>
            </a:r>
            <a:endParaRPr lang="en-US" sz="2500" dirty="0" smtClean="0">
              <a:latin typeface="+mj-lt"/>
            </a:endParaRPr>
          </a:p>
          <a:p>
            <a:endParaRPr lang="en-US" sz="1600" b="1" dirty="0" smtClean="0">
              <a:latin typeface="+mj-lt"/>
            </a:endParaRPr>
          </a:p>
          <a:p>
            <a:r>
              <a:rPr lang="en-US" sz="2500" b="1" dirty="0" err="1">
                <a:latin typeface="+mj-lt"/>
              </a:rPr>
              <a:t>s</a:t>
            </a:r>
            <a:r>
              <a:rPr lang="en-US" sz="2500" b="1" dirty="0" err="1" smtClean="0">
                <a:latin typeface="+mj-lt"/>
              </a:rPr>
              <a:t>ignum</a:t>
            </a:r>
            <a:r>
              <a:rPr lang="en-US" sz="2500" b="1" dirty="0">
                <a:latin typeface="+mj-lt"/>
              </a:rPr>
              <a:t>(): </a:t>
            </a:r>
            <a:r>
              <a:rPr lang="en-US" sz="2500" dirty="0">
                <a:latin typeface="+mj-lt"/>
              </a:rPr>
              <a:t>1 if n &gt; 0, 0 if n = 0, -1 if n &lt; 0)</a:t>
            </a:r>
          </a:p>
          <a:p>
            <a:r>
              <a:rPr lang="en-US" sz="2500" dirty="0">
                <a:latin typeface="+mj-lt"/>
              </a:rPr>
              <a:t>           df2.select(df2.col1,signum(df2.col1)).show()</a:t>
            </a:r>
          </a:p>
          <a:p>
            <a:endParaRPr lang="en-US" sz="1600" dirty="0" smtClean="0">
              <a:latin typeface="+mj-lt"/>
            </a:endParaRPr>
          </a:p>
          <a:p>
            <a:r>
              <a:rPr lang="en-US" sz="2500" b="1" dirty="0" err="1" smtClean="0">
                <a:latin typeface="+mj-lt"/>
              </a:rPr>
              <a:t>avg</a:t>
            </a:r>
            <a:r>
              <a:rPr lang="en-US" sz="2500" b="1" dirty="0" smtClean="0">
                <a:latin typeface="+mj-lt"/>
              </a:rPr>
              <a:t>(col</a:t>
            </a:r>
            <a:r>
              <a:rPr lang="en-US" sz="2500" b="1" dirty="0">
                <a:latin typeface="+mj-lt"/>
              </a:rPr>
              <a:t>):</a:t>
            </a:r>
          </a:p>
          <a:p>
            <a:r>
              <a:rPr lang="en-US" sz="2500" b="1" dirty="0">
                <a:latin typeface="+mj-lt"/>
              </a:rPr>
              <a:t>sum(col):</a:t>
            </a:r>
          </a:p>
          <a:p>
            <a:r>
              <a:rPr lang="en-US" sz="2500" b="1" dirty="0" err="1" smtClean="0">
                <a:latin typeface="+mj-lt"/>
              </a:rPr>
              <a:t>sumDistinct</a:t>
            </a:r>
            <a:r>
              <a:rPr lang="en-US" sz="2500" b="1" dirty="0" smtClean="0">
                <a:latin typeface="+mj-lt"/>
              </a:rPr>
              <a:t>(col):</a:t>
            </a:r>
            <a:endParaRPr lang="en-US" sz="2500" b="1" dirty="0">
              <a:latin typeface="+mj-lt"/>
            </a:endParaRPr>
          </a:p>
          <a:p>
            <a:r>
              <a:rPr lang="en-US" sz="2500" b="1" dirty="0">
                <a:latin typeface="+mj-lt"/>
              </a:rPr>
              <a:t>mean(col):</a:t>
            </a:r>
          </a:p>
          <a:p>
            <a:r>
              <a:rPr lang="en-US" sz="2500" b="1" dirty="0">
                <a:latin typeface="+mj-lt"/>
              </a:rPr>
              <a:t>Count(col):</a:t>
            </a:r>
          </a:p>
          <a:p>
            <a:r>
              <a:rPr lang="en-US" sz="2500" b="1" dirty="0" err="1">
                <a:latin typeface="+mj-lt"/>
              </a:rPr>
              <a:t>countDistinct</a:t>
            </a:r>
            <a:r>
              <a:rPr lang="en-US" sz="2500" b="1" dirty="0">
                <a:latin typeface="+mj-lt"/>
              </a:rPr>
              <a:t>(col):</a:t>
            </a:r>
          </a:p>
          <a:p>
            <a:r>
              <a:rPr lang="en-US" sz="2500" b="1" dirty="0" smtClean="0">
                <a:latin typeface="+mj-lt"/>
              </a:rPr>
              <a:t>min(col):</a:t>
            </a:r>
            <a:endParaRPr lang="en-US" sz="2500" b="1" dirty="0">
              <a:latin typeface="+mj-lt"/>
            </a:endParaRPr>
          </a:p>
          <a:p>
            <a:r>
              <a:rPr lang="en-US" sz="2500" b="1" dirty="0" smtClean="0">
                <a:latin typeface="+mj-lt"/>
              </a:rPr>
              <a:t>max(col):</a:t>
            </a:r>
            <a:endParaRPr lang="en-US" sz="1700"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Mathematics Functions</a:t>
            </a:r>
            <a:endParaRPr lang="en-US" sz="4000" dirty="0"/>
          </a:p>
        </p:txBody>
      </p:sp>
    </p:spTree>
    <p:extLst>
      <p:ext uri="{BB962C8B-B14F-4D97-AF65-F5344CB8AC3E}">
        <p14:creationId xmlns="" xmlns:p14="http://schemas.microsoft.com/office/powerpoint/2010/main" val="404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What is RDD ?</a:t>
            </a:r>
            <a:endParaRPr lang="en-US" sz="4100" dirty="0">
              <a:solidFill>
                <a:schemeClr val="tx1"/>
              </a:solidFill>
            </a:endParaRPr>
          </a:p>
        </p:txBody>
      </p:sp>
    </p:spTree>
    <p:extLst>
      <p:ext uri="{BB962C8B-B14F-4D97-AF65-F5344CB8AC3E}">
        <p14:creationId xmlns="" xmlns:p14="http://schemas.microsoft.com/office/powerpoint/2010/main" val="2850520316"/>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12570376" cy="5586145"/>
          </a:xfrm>
          <a:prstGeom prst="rect">
            <a:avLst/>
          </a:prstGeom>
        </p:spPr>
        <p:txBody>
          <a:bodyPr wrap="square">
            <a:spAutoFit/>
          </a:bodyPr>
          <a:lstStyle/>
          <a:p>
            <a:r>
              <a:rPr lang="en-US" sz="2100" b="1" dirty="0" err="1" smtClean="0"/>
              <a:t>corr</a:t>
            </a:r>
            <a:r>
              <a:rPr lang="en-US" sz="2100" b="1" dirty="0" smtClean="0"/>
              <a:t>(col1,col2):</a:t>
            </a:r>
          </a:p>
          <a:p>
            <a:r>
              <a:rPr lang="en-US" sz="2100" b="1" dirty="0"/>
              <a:t> </a:t>
            </a:r>
            <a:r>
              <a:rPr lang="en-US" sz="2100" b="1" dirty="0" smtClean="0"/>
              <a:t>   </a:t>
            </a:r>
            <a:r>
              <a:rPr lang="en-US" sz="2100" dirty="0" smtClean="0"/>
              <a:t>Return Pearson </a:t>
            </a:r>
            <a:r>
              <a:rPr lang="en-US" sz="2100" dirty="0"/>
              <a:t>Correlation </a:t>
            </a:r>
            <a:r>
              <a:rPr lang="en-US" sz="2100" dirty="0" smtClean="0"/>
              <a:t>Coefficient.</a:t>
            </a:r>
          </a:p>
          <a:p>
            <a:r>
              <a:rPr lang="en-US" sz="2100" dirty="0"/>
              <a:t>  </a:t>
            </a:r>
            <a:r>
              <a:rPr lang="en-US" sz="2100" dirty="0" smtClean="0"/>
              <a:t>  </a:t>
            </a:r>
            <a:r>
              <a:rPr lang="en-US" sz="2100" dirty="0" err="1" smtClean="0"/>
              <a:t>df.select</a:t>
            </a:r>
            <a:r>
              <a:rPr lang="en-US" sz="2100" dirty="0" smtClean="0"/>
              <a:t>(</a:t>
            </a:r>
            <a:r>
              <a:rPr lang="en-US" sz="2100" dirty="0" err="1" smtClean="0"/>
              <a:t>corr</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covar_pop</a:t>
            </a:r>
            <a:r>
              <a:rPr lang="en-US" sz="2100" b="1" dirty="0" smtClean="0"/>
              <a:t>(col1, col2):</a:t>
            </a:r>
          </a:p>
          <a:p>
            <a:r>
              <a:rPr lang="en-US" sz="2100" b="1" dirty="0"/>
              <a:t> </a:t>
            </a:r>
            <a:r>
              <a:rPr lang="en-US" sz="2100" b="1" dirty="0" smtClean="0"/>
              <a:t>   </a:t>
            </a:r>
            <a:r>
              <a:rPr lang="en-US" sz="2100" dirty="0" smtClean="0"/>
              <a:t>Return population covariance.</a:t>
            </a:r>
          </a:p>
          <a:p>
            <a:r>
              <a:rPr lang="en-US" sz="2100" dirty="0"/>
              <a:t> </a:t>
            </a:r>
            <a:r>
              <a:rPr lang="en-US" sz="2100" dirty="0" smtClean="0"/>
              <a:t>   </a:t>
            </a:r>
            <a:r>
              <a:rPr lang="en-US" sz="2100" dirty="0" err="1" smtClean="0"/>
              <a:t>df.select</a:t>
            </a:r>
            <a:r>
              <a:rPr lang="en-US" sz="2100" dirty="0" smtClean="0"/>
              <a:t>(</a:t>
            </a:r>
            <a:r>
              <a:rPr lang="en-US" sz="2100" dirty="0" err="1" smtClean="0"/>
              <a:t>covar_pop</a:t>
            </a:r>
            <a:r>
              <a:rPr lang="en-US" sz="2100" dirty="0" smtClean="0"/>
              <a:t>(</a:t>
            </a:r>
            <a:r>
              <a:rPr lang="en-US" sz="2100" dirty="0" err="1" smtClean="0"/>
              <a:t>df.salary,df.age</a:t>
            </a:r>
            <a:r>
              <a:rPr lang="en-US" sz="2100" dirty="0"/>
              <a:t>)).show</a:t>
            </a:r>
            <a:r>
              <a:rPr lang="en-US" sz="2100" dirty="0" smtClean="0"/>
              <a:t>()</a:t>
            </a:r>
          </a:p>
          <a:p>
            <a:endParaRPr lang="en-US" sz="2100" dirty="0"/>
          </a:p>
          <a:p>
            <a:r>
              <a:rPr lang="en-US" sz="2100" b="1" dirty="0" err="1" smtClean="0"/>
              <a:t>covar_samp</a:t>
            </a:r>
            <a:r>
              <a:rPr lang="en-US" sz="2100" b="1" dirty="0" smtClean="0"/>
              <a:t>(col1, col2):</a:t>
            </a:r>
          </a:p>
          <a:p>
            <a:r>
              <a:rPr lang="en-US" sz="2100" b="1" dirty="0" smtClean="0"/>
              <a:t>    </a:t>
            </a:r>
            <a:r>
              <a:rPr lang="en-US" sz="2100" dirty="0" smtClean="0"/>
              <a:t>Return sample covariance.</a:t>
            </a:r>
          </a:p>
          <a:p>
            <a:endParaRPr lang="en-US" sz="2100" dirty="0"/>
          </a:p>
          <a:p>
            <a:r>
              <a:rPr lang="en-US" sz="2100" b="1" dirty="0" err="1" smtClean="0"/>
              <a:t>var_pop</a:t>
            </a:r>
            <a:r>
              <a:rPr lang="en-US" sz="2100" b="1" dirty="0" smtClean="0"/>
              <a:t>(col):  </a:t>
            </a:r>
            <a:r>
              <a:rPr lang="en-US" sz="2100" dirty="0" smtClean="0"/>
              <a:t>Return population </a:t>
            </a:r>
            <a:r>
              <a:rPr lang="en-US" sz="2100" dirty="0"/>
              <a:t>variance of the values in a </a:t>
            </a:r>
            <a:r>
              <a:rPr lang="en-US" sz="2100" dirty="0" smtClean="0"/>
              <a:t>group.</a:t>
            </a:r>
            <a:endParaRPr lang="en-US" sz="2100" dirty="0"/>
          </a:p>
          <a:p>
            <a:r>
              <a:rPr lang="en-US" sz="2100" b="1" dirty="0" err="1" smtClean="0"/>
              <a:t>var_samp</a:t>
            </a:r>
            <a:r>
              <a:rPr lang="en-US" sz="2100" b="1" dirty="0" smtClean="0"/>
              <a:t>(col):  </a:t>
            </a:r>
            <a:r>
              <a:rPr lang="en-US" sz="2100" dirty="0" smtClean="0"/>
              <a:t>Returns </a:t>
            </a:r>
            <a:r>
              <a:rPr lang="en-US" sz="2100" dirty="0"/>
              <a:t>the unbiased variance of the values in a </a:t>
            </a:r>
            <a:r>
              <a:rPr lang="en-US" sz="2100" dirty="0" smtClean="0"/>
              <a:t>group.</a:t>
            </a:r>
            <a:endParaRPr lang="en-US" sz="2100" dirty="0"/>
          </a:p>
          <a:p>
            <a:r>
              <a:rPr lang="en-US" sz="2100" b="1" dirty="0" smtClean="0"/>
              <a:t>variance(col):</a:t>
            </a:r>
            <a:r>
              <a:rPr lang="en-US" sz="2100" dirty="0" smtClean="0"/>
              <a:t>  Returns </a:t>
            </a:r>
            <a:r>
              <a:rPr lang="en-US" sz="2100" dirty="0"/>
              <a:t>the population variance of the values in a group.</a:t>
            </a:r>
          </a:p>
          <a:p>
            <a:r>
              <a:rPr lang="en-US" sz="2100" b="1" dirty="0" err="1" smtClean="0"/>
              <a:t>stddev</a:t>
            </a:r>
            <a:r>
              <a:rPr lang="en-US" sz="2100" b="1" dirty="0" smtClean="0"/>
              <a:t>(col): </a:t>
            </a:r>
            <a:r>
              <a:rPr lang="en-US" sz="2100" dirty="0" smtClean="0"/>
              <a:t>Returns </a:t>
            </a:r>
            <a:r>
              <a:rPr lang="en-US" sz="2100" dirty="0"/>
              <a:t>the unbiased sample standard deviation of the expression in a group.</a:t>
            </a:r>
          </a:p>
          <a:p>
            <a:r>
              <a:rPr lang="en-US" sz="2100" b="1" dirty="0" err="1" smtClean="0"/>
              <a:t>stddev_pop</a:t>
            </a:r>
            <a:r>
              <a:rPr lang="en-US" sz="2100" b="1" dirty="0" smtClean="0"/>
              <a:t>(col): </a:t>
            </a:r>
            <a:r>
              <a:rPr lang="en-US" sz="2100" dirty="0" smtClean="0"/>
              <a:t>Returns </a:t>
            </a:r>
            <a:r>
              <a:rPr lang="en-US" sz="2100" dirty="0"/>
              <a:t>population standard deviation of the expression in a group.</a:t>
            </a:r>
          </a:p>
          <a:p>
            <a:r>
              <a:rPr lang="en-US" sz="2100" b="1" dirty="0" err="1" smtClean="0"/>
              <a:t>stddev_samp</a:t>
            </a:r>
            <a:r>
              <a:rPr lang="en-US" sz="2100" b="1" dirty="0" smtClean="0"/>
              <a:t>(col): </a:t>
            </a:r>
            <a:r>
              <a:rPr lang="en-US" sz="2100" dirty="0" smtClean="0"/>
              <a:t>Returns </a:t>
            </a:r>
            <a:r>
              <a:rPr lang="en-US" sz="2100" dirty="0"/>
              <a:t>the unbiased sample standard deviation of the expression in a group.</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Statistics Functions</a:t>
            </a:r>
            <a:endParaRPr lang="en-US" sz="4000" dirty="0"/>
          </a:p>
        </p:txBody>
      </p:sp>
    </p:spTree>
    <p:extLst>
      <p:ext uri="{BB962C8B-B14F-4D97-AF65-F5344CB8AC3E}">
        <p14:creationId xmlns="" xmlns:p14="http://schemas.microsoft.com/office/powerpoint/2010/main" val="42635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Explode and Flatten Functions</a:t>
            </a:r>
            <a:endParaRPr lang="en-US" sz="3100" dirty="0">
              <a:solidFill>
                <a:schemeClr val="tx1"/>
              </a:solidFill>
            </a:endParaRPr>
          </a:p>
        </p:txBody>
      </p:sp>
    </p:spTree>
    <p:extLst>
      <p:ext uri="{BB962C8B-B14F-4D97-AF65-F5344CB8AC3E}">
        <p14:creationId xmlns="" xmlns:p14="http://schemas.microsoft.com/office/powerpoint/2010/main" val="3341281642"/>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8" y="237614"/>
            <a:ext cx="9672584" cy="6140142"/>
          </a:xfrm>
          <a:prstGeom prst="rect">
            <a:avLst/>
          </a:prstGeom>
        </p:spPr>
        <p:txBody>
          <a:bodyPr wrap="none">
            <a:spAutoFit/>
          </a:bodyPr>
          <a:lstStyle/>
          <a:p>
            <a:r>
              <a:rPr lang="en-US" sz="1500" b="1" dirty="0" smtClean="0">
                <a:latin typeface="+mj-lt"/>
              </a:rPr>
              <a:t>explode(col):</a:t>
            </a:r>
          </a:p>
          <a:p>
            <a:pPr marL="742950" lvl="1" indent="-285750">
              <a:buFont typeface="Arial" panose="020B0604020202020204" pitchFamily="34" charset="0"/>
              <a:buChar char="•"/>
            </a:pPr>
            <a:r>
              <a:rPr lang="en-US" sz="1500" dirty="0" smtClean="0">
                <a:latin typeface="+mj-lt"/>
              </a:rPr>
              <a:t>Can be used for array and map.</a:t>
            </a:r>
          </a:p>
          <a:p>
            <a:pPr marL="742950" lvl="1" indent="-285750">
              <a:buFont typeface="Arial" panose="020B0604020202020204" pitchFamily="34" charset="0"/>
              <a:buChar char="•"/>
            </a:pPr>
            <a:r>
              <a:rPr lang="en-US" sz="1500" dirty="0" smtClean="0">
                <a:latin typeface="+mj-lt"/>
              </a:rPr>
              <a:t>When an array is passed to this function, it creates a new column and each element of the array in a separate row.</a:t>
            </a:r>
          </a:p>
          <a:p>
            <a:pPr marL="742950" lvl="1" indent="-285750">
              <a:buFont typeface="Arial" panose="020B0604020202020204" pitchFamily="34" charset="0"/>
              <a:buChar char="•"/>
            </a:pPr>
            <a:r>
              <a:rPr lang="en-US" sz="1500" dirty="0" smtClean="0">
                <a:latin typeface="+mj-lt"/>
              </a:rPr>
              <a:t>When a map is passed to this function, it creates two new columns one for key and one for value.</a:t>
            </a:r>
          </a:p>
          <a:p>
            <a:pPr marL="742950" lvl="1" indent="-285750">
              <a:buFont typeface="Arial" panose="020B0604020202020204" pitchFamily="34" charset="0"/>
              <a:buChar char="•"/>
            </a:pPr>
            <a:r>
              <a:rPr lang="en-US" sz="1500" dirty="0" smtClean="0">
                <a:latin typeface="+mj-lt"/>
              </a:rPr>
              <a:t>This will ignore null elements.</a:t>
            </a:r>
          </a:p>
          <a:p>
            <a:pPr lvl="1"/>
            <a:endParaRPr lang="en-US" sz="1500" dirty="0" smtClean="0">
              <a:latin typeface="+mj-lt"/>
            </a:endParaRPr>
          </a:p>
          <a:p>
            <a:r>
              <a:rPr lang="en-US" sz="1500" dirty="0">
                <a:latin typeface="+mj-lt"/>
              </a:rPr>
              <a:t>         data </a:t>
            </a:r>
            <a:r>
              <a:rPr lang="en-US" sz="1500" dirty="0" smtClean="0">
                <a:latin typeface="+mj-lt"/>
              </a:rPr>
              <a:t>=((</a:t>
            </a:r>
            <a:r>
              <a:rPr lang="en-US" sz="1500" dirty="0">
                <a:latin typeface="+mj-lt"/>
              </a:rPr>
              <a:t>'Alicia</a:t>
            </a:r>
            <a:r>
              <a:rPr lang="en-US" sz="1500" dirty="0" smtClean="0">
                <a:latin typeface="+mj-lt"/>
              </a:rPr>
              <a:t>',('</a:t>
            </a:r>
            <a:r>
              <a:rPr lang="en-US" sz="1500" dirty="0" err="1" smtClean="0">
                <a:latin typeface="+mj-lt"/>
              </a:rPr>
              <a:t>Java</a:t>
            </a:r>
            <a:r>
              <a:rPr lang="en-US" sz="1500" dirty="0" err="1">
                <a:latin typeface="+mj-lt"/>
              </a:rPr>
              <a:t>','Scala</a:t>
            </a:r>
            <a:r>
              <a:rPr lang="en-US" sz="1500" dirty="0" smtClean="0">
                <a:latin typeface="+mj-lt"/>
              </a:rPr>
              <a:t>'),{</a:t>
            </a:r>
            <a:r>
              <a:rPr lang="en-US" sz="1500" dirty="0">
                <a:latin typeface="+mj-lt"/>
              </a:rPr>
              <a:t>'</a:t>
            </a:r>
            <a:r>
              <a:rPr lang="en-US" sz="1500" dirty="0" err="1">
                <a:latin typeface="+mj-lt"/>
              </a:rPr>
              <a:t>hair':'black','eye':'brown</a:t>
            </a:r>
            <a:r>
              <a:rPr lang="en-US" sz="1500" dirty="0">
                <a:latin typeface="+mj-lt"/>
              </a:rPr>
              <a:t>'}),</a:t>
            </a:r>
          </a:p>
          <a:p>
            <a:r>
              <a:rPr lang="en-US" sz="1500" dirty="0">
                <a:latin typeface="+mj-lt"/>
              </a:rPr>
              <a:t>      </a:t>
            </a:r>
            <a:r>
              <a:rPr lang="en-US" sz="1500" dirty="0" smtClean="0">
                <a:latin typeface="+mj-lt"/>
              </a:rPr>
              <a:t>               </a:t>
            </a:r>
            <a:r>
              <a:rPr lang="en-US" sz="1500" dirty="0">
                <a:latin typeface="+mj-lt"/>
              </a:rPr>
              <a:t>('Robert</a:t>
            </a:r>
            <a:r>
              <a:rPr lang="en-US" sz="1500" dirty="0" smtClean="0">
                <a:latin typeface="+mj-lt"/>
              </a:rPr>
              <a:t>',('</a:t>
            </a:r>
            <a:r>
              <a:rPr lang="en-US" sz="1500" dirty="0" err="1" smtClean="0">
                <a:latin typeface="+mj-lt"/>
              </a:rPr>
              <a:t>Spark</a:t>
            </a:r>
            <a:r>
              <a:rPr lang="en-US" sz="1500" dirty="0" err="1">
                <a:latin typeface="+mj-lt"/>
              </a:rPr>
              <a:t>','Java',</a:t>
            </a:r>
            <a:r>
              <a:rPr lang="en-US" sz="1500" dirty="0" err="1" smtClean="0">
                <a:latin typeface="+mj-lt"/>
              </a:rPr>
              <a:t>None</a:t>
            </a:r>
            <a:r>
              <a:rPr lang="en-US" sz="1500" dirty="0" smtClean="0">
                <a:latin typeface="+mj-lt"/>
              </a:rPr>
              <a:t>),{</a:t>
            </a:r>
            <a:r>
              <a:rPr lang="en-US" sz="1500" dirty="0">
                <a:latin typeface="+mj-lt"/>
              </a:rPr>
              <a:t>'</a:t>
            </a:r>
            <a:r>
              <a:rPr lang="en-US" sz="1500" dirty="0" err="1">
                <a:latin typeface="+mj-lt"/>
              </a:rPr>
              <a:t>hair':'brown','eye':None</a:t>
            </a:r>
            <a:r>
              <a:rPr lang="en-US" sz="1500" dirty="0">
                <a:latin typeface="+mj-lt"/>
              </a:rPr>
              <a:t>}),</a:t>
            </a:r>
          </a:p>
          <a:p>
            <a:r>
              <a:rPr lang="en-US" sz="1500" dirty="0">
                <a:latin typeface="+mj-lt"/>
              </a:rPr>
              <a:t>       </a:t>
            </a:r>
            <a:r>
              <a:rPr lang="en-US" sz="1500" dirty="0" smtClean="0">
                <a:latin typeface="+mj-lt"/>
              </a:rPr>
              <a:t>              (</a:t>
            </a:r>
            <a:r>
              <a:rPr lang="en-US" sz="1500" dirty="0">
                <a:latin typeface="+mj-lt"/>
              </a:rPr>
              <a:t>'Mike</a:t>
            </a:r>
            <a:r>
              <a:rPr lang="en-US" sz="1500" dirty="0" smtClean="0">
                <a:latin typeface="+mj-lt"/>
              </a:rPr>
              <a:t>',('</a:t>
            </a:r>
            <a:r>
              <a:rPr lang="en-US" sz="1500" dirty="0" err="1" smtClean="0">
                <a:latin typeface="+mj-lt"/>
              </a:rPr>
              <a:t>CSharp</a:t>
            </a:r>
            <a:r>
              <a:rPr lang="en-US" sz="1500" dirty="0" smtClean="0">
                <a:latin typeface="+mj-lt"/>
              </a:rPr>
              <a:t>',''),{</a:t>
            </a:r>
            <a:r>
              <a:rPr lang="en-US" sz="1500" dirty="0">
                <a:latin typeface="+mj-lt"/>
              </a:rPr>
              <a:t>'</a:t>
            </a:r>
            <a:r>
              <a:rPr lang="en-US" sz="1500" dirty="0" err="1">
                <a:latin typeface="+mj-lt"/>
              </a:rPr>
              <a:t>hair':'red','eye</a:t>
            </a:r>
            <a:r>
              <a:rPr lang="en-US" sz="1500" dirty="0">
                <a:latin typeface="+mj-lt"/>
              </a:rPr>
              <a:t>':''}),</a:t>
            </a:r>
          </a:p>
          <a:p>
            <a:r>
              <a:rPr lang="en-US" sz="1500" dirty="0">
                <a:latin typeface="+mj-lt"/>
              </a:rPr>
              <a:t>       </a:t>
            </a:r>
            <a:r>
              <a:rPr lang="en-US" sz="1500" dirty="0" smtClean="0">
                <a:latin typeface="+mj-lt"/>
              </a:rPr>
              <a:t>              (</a:t>
            </a:r>
            <a:r>
              <a:rPr lang="en-US" sz="1500" dirty="0">
                <a:latin typeface="+mj-lt"/>
              </a:rPr>
              <a:t>'John',</a:t>
            </a:r>
            <a:r>
              <a:rPr lang="en-US" sz="1500" dirty="0" err="1">
                <a:latin typeface="+mj-lt"/>
              </a:rPr>
              <a:t>None,None</a:t>
            </a:r>
            <a:r>
              <a:rPr lang="en-US" sz="1500" dirty="0">
                <a:latin typeface="+mj-lt"/>
              </a:rPr>
              <a:t>),</a:t>
            </a:r>
          </a:p>
          <a:p>
            <a:r>
              <a:rPr lang="en-US" sz="1500" dirty="0">
                <a:latin typeface="+mj-lt"/>
              </a:rPr>
              <a:t>       </a:t>
            </a:r>
            <a:r>
              <a:rPr lang="en-US" sz="1500" dirty="0" smtClean="0">
                <a:latin typeface="+mj-lt"/>
              </a:rPr>
              <a:t>              (</a:t>
            </a:r>
            <a:r>
              <a:rPr lang="en-US" sz="1500" dirty="0">
                <a:latin typeface="+mj-lt"/>
              </a:rPr>
              <a:t>'Jeff</a:t>
            </a:r>
            <a:r>
              <a:rPr lang="en-US" sz="1500" dirty="0" smtClean="0">
                <a:latin typeface="+mj-lt"/>
              </a:rPr>
              <a:t>',('1</a:t>
            </a:r>
            <a:r>
              <a:rPr lang="en-US" sz="1500" dirty="0">
                <a:latin typeface="+mj-lt"/>
              </a:rPr>
              <a:t>','2</a:t>
            </a:r>
            <a:r>
              <a:rPr lang="en-US" sz="1500" dirty="0" smtClean="0">
                <a:latin typeface="+mj-lt"/>
              </a:rPr>
              <a:t>'),{}))</a:t>
            </a:r>
            <a:endParaRPr lang="en-US" sz="1500" dirty="0">
              <a:latin typeface="+mj-lt"/>
            </a:endParaRPr>
          </a:p>
          <a:p>
            <a:r>
              <a:rPr lang="en-US" sz="1500" dirty="0">
                <a:latin typeface="+mj-lt"/>
              </a:rPr>
              <a:t>schema = </a:t>
            </a:r>
            <a:r>
              <a:rPr lang="en-US" sz="1500" dirty="0" smtClean="0">
                <a:latin typeface="+mj-lt"/>
              </a:rPr>
              <a:t>('</a:t>
            </a:r>
            <a:r>
              <a:rPr lang="en-US" sz="1500" dirty="0" err="1" smtClean="0">
                <a:latin typeface="+mj-lt"/>
              </a:rPr>
              <a:t>empName</a:t>
            </a:r>
            <a:r>
              <a:rPr lang="en-US" sz="1500" dirty="0">
                <a:latin typeface="+mj-lt"/>
              </a:rPr>
              <a:t>','</a:t>
            </a:r>
            <a:r>
              <a:rPr lang="en-US" sz="1500" dirty="0" err="1">
                <a:latin typeface="+mj-lt"/>
              </a:rPr>
              <a:t>Languages','properties</a:t>
            </a:r>
            <a:r>
              <a:rPr lang="en-US" sz="1500" dirty="0" smtClean="0">
                <a:latin typeface="+mj-lt"/>
              </a:rPr>
              <a:t>')</a:t>
            </a:r>
            <a:endParaRPr lang="en-US" sz="1500" dirty="0">
              <a:latin typeface="+mj-lt"/>
            </a:endParaRPr>
          </a:p>
          <a:p>
            <a:r>
              <a:rPr lang="en-US" sz="1500" dirty="0" err="1">
                <a:latin typeface="+mj-lt"/>
              </a:rPr>
              <a:t>emp</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emp.properties</a:t>
            </a:r>
            <a:r>
              <a:rPr lang="en-US" sz="1500" dirty="0">
                <a:latin typeface="+mj-lt"/>
              </a:rPr>
              <a:t>)).show</a:t>
            </a:r>
            <a:r>
              <a:rPr lang="en-US" sz="1500" dirty="0" smtClean="0">
                <a:latin typeface="+mj-lt"/>
              </a:rPr>
              <a:t>()</a:t>
            </a:r>
            <a:endParaRPr lang="en-US" sz="1500" dirty="0">
              <a:latin typeface="+mj-lt"/>
            </a:endParaRPr>
          </a:p>
          <a:p>
            <a:endParaRPr lang="en-US" dirty="0">
              <a:latin typeface="+mj-lt"/>
            </a:endParaRPr>
          </a:p>
          <a:p>
            <a:r>
              <a:rPr lang="en-US" sz="1500" b="1" dirty="0" err="1" smtClean="0">
                <a:latin typeface="+mj-lt"/>
              </a:rPr>
              <a:t>explode_outer</a:t>
            </a:r>
            <a:r>
              <a:rPr lang="en-US" sz="1500" b="1" dirty="0" smtClean="0">
                <a:latin typeface="+mj-lt"/>
              </a:rPr>
              <a:t>(col): </a:t>
            </a:r>
            <a:r>
              <a:rPr lang="en-US" sz="1500" dirty="0">
                <a:latin typeface="+mj-lt"/>
              </a:rPr>
              <a:t>In explode nulls are ignored, but in </a:t>
            </a:r>
            <a:r>
              <a:rPr lang="en-US" sz="1500" dirty="0" err="1">
                <a:latin typeface="+mj-lt"/>
              </a:rPr>
              <a:t>explode_outer</a:t>
            </a:r>
            <a:r>
              <a:rPr lang="en-US" sz="1500" dirty="0">
                <a:latin typeface="+mj-lt"/>
              </a:rPr>
              <a:t> nulls are </a:t>
            </a:r>
            <a:r>
              <a:rPr lang="en-US" sz="1500" dirty="0" smtClean="0">
                <a:latin typeface="+mj-lt"/>
              </a:rPr>
              <a:t>reported.</a:t>
            </a:r>
          </a:p>
          <a:p>
            <a:r>
              <a:rPr lang="en-US" sz="1500" dirty="0">
                <a:latin typeface="+mj-lt"/>
              </a:rPr>
              <a:t> </a:t>
            </a:r>
            <a:r>
              <a:rPr lang="en-US" sz="1500" dirty="0" err="1" smtClean="0">
                <a:latin typeface="+mj-lt"/>
              </a:rPr>
              <a:t>emp.select</a:t>
            </a:r>
            <a:r>
              <a:rPr lang="en-US" sz="1500" dirty="0" smtClean="0">
                <a:latin typeface="+mj-lt"/>
              </a:rPr>
              <a:t>(</a:t>
            </a:r>
            <a:r>
              <a:rPr lang="en-US" sz="1500" dirty="0" err="1" smtClean="0">
                <a:latin typeface="+mj-lt"/>
              </a:rPr>
              <a:t>emp.empName,explode_outer</a:t>
            </a:r>
            <a:r>
              <a:rPr lang="en-US" sz="1500" dirty="0" smtClean="0">
                <a:latin typeface="+mj-lt"/>
              </a:rPr>
              <a:t>(</a:t>
            </a:r>
            <a:r>
              <a:rPr lang="en-US" sz="1500" dirty="0" err="1" smtClean="0">
                <a:latin typeface="+mj-lt"/>
              </a:rPr>
              <a:t>emp.Languages</a:t>
            </a:r>
            <a:r>
              <a:rPr lang="en-US" sz="1500" dirty="0">
                <a:latin typeface="+mj-lt"/>
              </a:rPr>
              <a:t>)).show</a:t>
            </a:r>
            <a:r>
              <a:rPr lang="en-US" sz="1500" dirty="0" smtClean="0">
                <a:latin typeface="+mj-lt"/>
              </a:rPr>
              <a:t>()</a:t>
            </a:r>
          </a:p>
          <a:p>
            <a:endParaRPr lang="en-US" sz="1500" dirty="0">
              <a:latin typeface="+mj-lt"/>
            </a:endParaRPr>
          </a:p>
          <a:p>
            <a:r>
              <a:rPr lang="en-US" sz="1500" b="1" dirty="0" err="1">
                <a:latin typeface="+mj-lt"/>
              </a:rPr>
              <a:t>p</a:t>
            </a:r>
            <a:r>
              <a:rPr lang="en-US" sz="1500" b="1" dirty="0" err="1" smtClean="0">
                <a:latin typeface="+mj-lt"/>
              </a:rPr>
              <a:t>osexplode</a:t>
            </a:r>
            <a:r>
              <a:rPr lang="en-US" sz="1500" b="1" dirty="0" smtClean="0">
                <a:latin typeface="+mj-lt"/>
              </a:rPr>
              <a:t>(col): </a:t>
            </a:r>
            <a:r>
              <a:rPr lang="en-US" sz="1500" dirty="0">
                <a:latin typeface="+mj-lt"/>
              </a:rPr>
              <a:t>Explode with a separate position/index </a:t>
            </a:r>
            <a:r>
              <a:rPr lang="en-US" sz="1500" dirty="0" smtClean="0">
                <a:latin typeface="+mj-lt"/>
              </a:rPr>
              <a:t>field. Ignores null values.</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emp.Languages</a:t>
            </a:r>
            <a:r>
              <a:rPr lang="en-US" sz="1500" dirty="0">
                <a:latin typeface="+mj-lt"/>
              </a:rPr>
              <a:t>)).show</a:t>
            </a:r>
            <a:r>
              <a:rPr lang="en-US" sz="1500" dirty="0" smtClean="0">
                <a:latin typeface="+mj-lt"/>
              </a:rPr>
              <a:t>()</a:t>
            </a:r>
          </a:p>
          <a:p>
            <a:r>
              <a:rPr lang="en-US" sz="1500" dirty="0" err="1" smtClean="0">
                <a:latin typeface="+mj-lt"/>
              </a:rPr>
              <a:t>emp.select</a:t>
            </a:r>
            <a:r>
              <a:rPr lang="en-US" sz="1500" dirty="0" smtClean="0">
                <a:latin typeface="+mj-lt"/>
              </a:rPr>
              <a:t>(</a:t>
            </a:r>
            <a:r>
              <a:rPr lang="en-US" sz="1500" dirty="0" err="1" smtClean="0">
                <a:latin typeface="+mj-lt"/>
              </a:rPr>
              <a:t>emp.empName,posexplode</a:t>
            </a:r>
            <a:r>
              <a:rPr lang="en-US" sz="1500" dirty="0" smtClean="0">
                <a:latin typeface="+mj-lt"/>
              </a:rPr>
              <a:t>(</a:t>
            </a:r>
            <a:r>
              <a:rPr lang="en-US" sz="1500" dirty="0" err="1" smtClean="0">
                <a:latin typeface="+mj-lt"/>
              </a:rPr>
              <a:t>emp.properties</a:t>
            </a:r>
            <a:r>
              <a:rPr lang="en-US" sz="1500" dirty="0" smtClean="0">
                <a:latin typeface="+mj-lt"/>
              </a:rPr>
              <a:t>)).</a:t>
            </a:r>
            <a:r>
              <a:rPr lang="en-US" sz="1500" dirty="0">
                <a:latin typeface="+mj-lt"/>
              </a:rPr>
              <a:t>show</a:t>
            </a:r>
            <a:r>
              <a:rPr lang="en-US" sz="1500" dirty="0" smtClean="0">
                <a:latin typeface="+mj-lt"/>
              </a:rPr>
              <a:t>()</a:t>
            </a:r>
          </a:p>
          <a:p>
            <a:endParaRPr lang="en-US" sz="1500" dirty="0">
              <a:latin typeface="+mj-lt"/>
            </a:endParaRPr>
          </a:p>
          <a:p>
            <a:r>
              <a:rPr lang="en-US" sz="1500" b="1" dirty="0" err="1" smtClean="0"/>
              <a:t>posexplode_outer</a:t>
            </a:r>
            <a:r>
              <a:rPr lang="en-US" sz="1500" b="1" dirty="0" smtClean="0"/>
              <a:t>(col): </a:t>
            </a:r>
            <a:r>
              <a:rPr lang="en-US" sz="1500" dirty="0">
                <a:latin typeface="+mj-lt"/>
              </a:rPr>
              <a:t>Explode with a separate position/index field. </a:t>
            </a:r>
            <a:r>
              <a:rPr lang="en-US" sz="1500" dirty="0" smtClean="0">
                <a:latin typeface="+mj-lt"/>
              </a:rPr>
              <a:t>Nulls are reported.</a:t>
            </a:r>
            <a:endParaRPr lang="en-US" sz="1500" dirty="0">
              <a:latin typeface="+mj-lt"/>
            </a:endParaRP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emp.Languages</a:t>
            </a:r>
            <a:r>
              <a:rPr lang="en-US" sz="1500" dirty="0">
                <a:latin typeface="+mj-lt"/>
              </a:rPr>
              <a:t>)).show()</a:t>
            </a:r>
          </a:p>
          <a:p>
            <a:r>
              <a:rPr lang="en-US" sz="1500" dirty="0" err="1" smtClean="0">
                <a:latin typeface="+mj-lt"/>
              </a:rPr>
              <a:t>emp.select</a:t>
            </a:r>
            <a:r>
              <a:rPr lang="en-US" sz="1500" dirty="0" smtClean="0">
                <a:latin typeface="+mj-lt"/>
              </a:rPr>
              <a:t>(</a:t>
            </a:r>
            <a:r>
              <a:rPr lang="en-US" sz="1500" dirty="0" err="1" smtClean="0">
                <a:latin typeface="+mj-lt"/>
              </a:rPr>
              <a:t>emp.empName,posexplode_outer</a:t>
            </a:r>
            <a:r>
              <a:rPr lang="en-US" sz="1500" dirty="0" smtClean="0">
                <a:latin typeface="+mj-lt"/>
              </a:rPr>
              <a:t>(</a:t>
            </a:r>
            <a:r>
              <a:rPr lang="en-US" sz="1500" dirty="0" err="1" smtClean="0">
                <a:latin typeface="+mj-lt"/>
              </a:rPr>
              <a:t>emp.properties</a:t>
            </a:r>
            <a:r>
              <a:rPr lang="en-US" sz="1500" dirty="0">
                <a:latin typeface="+mj-lt"/>
              </a:rPr>
              <a:t>)).show</a:t>
            </a:r>
            <a:r>
              <a:rPr lang="en-US" sz="1500" dirty="0" smtClean="0">
                <a:latin typeface="+mj-lt"/>
              </a:rPr>
              <a:t>()</a:t>
            </a:r>
            <a:endParaRPr lang="en-US" dirty="0">
              <a:latin typeface="+mj-lt"/>
            </a:endParaRPr>
          </a:p>
        </p:txBody>
      </p:sp>
    </p:spTree>
    <p:extLst>
      <p:ext uri="{BB962C8B-B14F-4D97-AF65-F5344CB8AC3E}">
        <p14:creationId xmlns="" xmlns:p14="http://schemas.microsoft.com/office/powerpoint/2010/main" val="32697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23" y="477705"/>
            <a:ext cx="10829666" cy="4985980"/>
          </a:xfrm>
          <a:prstGeom prst="rect">
            <a:avLst/>
          </a:prstGeom>
        </p:spPr>
        <p:txBody>
          <a:bodyPr wrap="square">
            <a:spAutoFit/>
          </a:bodyPr>
          <a:lstStyle/>
          <a:p>
            <a:r>
              <a:rPr lang="en-US" sz="1500" b="1" dirty="0" smtClean="0">
                <a:latin typeface="+mj-lt"/>
              </a:rPr>
              <a:t>flatten():</a:t>
            </a:r>
          </a:p>
          <a:p>
            <a:pPr marL="742950" lvl="1" indent="-285750">
              <a:buFont typeface="Arial" panose="020B0604020202020204" pitchFamily="34" charset="0"/>
              <a:buChar char="•"/>
            </a:pPr>
            <a:r>
              <a:rPr lang="en-US" sz="1500" dirty="0" smtClean="0">
                <a:latin typeface="+mj-lt"/>
              </a:rPr>
              <a:t>Convert an Array of Array Column to a single Array Column.</a:t>
            </a:r>
          </a:p>
          <a:p>
            <a:r>
              <a:rPr lang="en-US" sz="1500" dirty="0">
                <a:latin typeface="+mj-lt"/>
              </a:rPr>
              <a:t>    </a:t>
            </a:r>
            <a:r>
              <a:rPr lang="en-US" sz="1500" dirty="0" smtClean="0">
                <a:latin typeface="+mj-lt"/>
              </a:rPr>
              <a:t>                 </a:t>
            </a:r>
            <a:r>
              <a:rPr lang="en-US" sz="1500" dirty="0" err="1" smtClean="0">
                <a:latin typeface="+mj-lt"/>
              </a:rPr>
              <a:t>ArrayType</a:t>
            </a:r>
            <a:r>
              <a:rPr lang="en-US" sz="1500" dirty="0" smtClean="0">
                <a:latin typeface="+mj-lt"/>
              </a:rPr>
              <a:t>(</a:t>
            </a:r>
            <a:r>
              <a:rPr lang="en-US" sz="1500" dirty="0" err="1" smtClean="0">
                <a:latin typeface="+mj-lt"/>
              </a:rPr>
              <a:t>ArrayType</a:t>
            </a:r>
            <a:r>
              <a:rPr lang="en-US" sz="1500" dirty="0" smtClean="0">
                <a:latin typeface="+mj-lt"/>
              </a:rPr>
              <a:t>(</a:t>
            </a:r>
            <a:r>
              <a:rPr lang="en-US" sz="1500" dirty="0" err="1" smtClean="0">
                <a:latin typeface="+mj-lt"/>
              </a:rPr>
              <a:t>StringType</a:t>
            </a:r>
            <a:r>
              <a:rPr lang="en-US" sz="1500" dirty="0">
                <a:latin typeface="+mj-lt"/>
              </a:rPr>
              <a:t>)) </a:t>
            </a:r>
            <a:r>
              <a:rPr lang="en-US" sz="1500" dirty="0" smtClean="0">
                <a:latin typeface="+mj-lt"/>
              </a:rPr>
              <a:t>  </a:t>
            </a:r>
            <a:r>
              <a:rPr lang="en-US" sz="1500" dirty="0">
                <a:latin typeface="+mj-lt"/>
                <a:sym typeface="Wingdings" panose="05000000000000000000" pitchFamily="2" charset="2"/>
              </a:rPr>
              <a:t> </a:t>
            </a:r>
            <a:r>
              <a:rPr lang="en-US" sz="1500" dirty="0" err="1" smtClean="0">
                <a:latin typeface="+mj-lt"/>
                <a:sym typeface="Wingdings" panose="05000000000000000000" pitchFamily="2" charset="2"/>
              </a:rPr>
              <a:t>ArrayType</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StringType</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r>
              <a:rPr lang="en-US" sz="1500" dirty="0">
                <a:latin typeface="+mj-lt"/>
                <a:sym typeface="Wingdings" panose="05000000000000000000" pitchFamily="2" charset="2"/>
              </a:rPr>
              <a:t>If a structure of nested arrays is deeper than two levels</a:t>
            </a:r>
            <a:r>
              <a:rPr lang="en-US" sz="1500" dirty="0" smtClean="0">
                <a:latin typeface="+mj-lt"/>
                <a:sym typeface="Wingdings" panose="05000000000000000000" pitchFamily="2" charset="2"/>
              </a:rPr>
              <a:t>, </a:t>
            </a:r>
            <a:r>
              <a:rPr lang="en-US" sz="1500" dirty="0">
                <a:latin typeface="+mj-lt"/>
                <a:sym typeface="Wingdings" panose="05000000000000000000" pitchFamily="2" charset="2"/>
              </a:rPr>
              <a:t>only one level of nesting is removed</a:t>
            </a:r>
            <a:r>
              <a:rPr lang="en-US" sz="1500" dirty="0" smtClean="0">
                <a:latin typeface="+mj-lt"/>
                <a:sym typeface="Wingdings" panose="05000000000000000000" pitchFamily="2" charset="2"/>
              </a:rPr>
              <a:t>.</a:t>
            </a:r>
          </a:p>
          <a:p>
            <a:pPr marL="742950" lvl="1" indent="-285750">
              <a:buFont typeface="Arial" panose="020B0604020202020204" pitchFamily="34" charset="0"/>
              <a:buChar char="•"/>
            </a:pP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Ex- </a:t>
            </a: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',(('Java'),('Scala'),('Python'))),\</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',((None),('Java'),('Hadoop')))</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p>
          <a:p>
            <a:pPr lvl="1"/>
            <a:endParaRPr lang="en-US" sz="1500" dirty="0" smtClean="0">
              <a:latin typeface="+mj-lt"/>
              <a:sym typeface="Wingdings" panose="05000000000000000000" pitchFamily="2" charset="2"/>
            </a:endParaRPr>
          </a:p>
          <a:p>
            <a:pPr lvl="1"/>
            <a:r>
              <a:rPr lang="en-US" sz="1500" dirty="0" smtClean="0">
                <a:latin typeface="+mj-lt"/>
                <a:sym typeface="Wingdings" panose="05000000000000000000" pitchFamily="2" charset="2"/>
              </a:rPr>
              <a:t>Ex-</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data </a:t>
            </a:r>
            <a:r>
              <a:rPr lang="en-US" sz="1500" dirty="0" smtClean="0">
                <a:latin typeface="+mj-lt"/>
                <a:sym typeface="Wingdings" panose="05000000000000000000" pitchFamily="2" charset="2"/>
              </a:rPr>
              <a:t>=((</a:t>
            </a:r>
            <a:r>
              <a:rPr lang="en-US" sz="1500" dirty="0">
                <a:latin typeface="+mj-lt"/>
                <a:sym typeface="Wingdings" panose="05000000000000000000" pitchFamily="2" charset="2"/>
              </a:rPr>
              <a:t>'Alicia</a:t>
            </a:r>
            <a:r>
              <a:rPr lang="en-US" sz="1500" dirty="0" smtClean="0">
                <a:latin typeface="+mj-lt"/>
                <a:sym typeface="Wingdings" panose="05000000000000000000" pitchFamily="2" charset="2"/>
              </a:rPr>
              <a:t>',((1),(2))),\</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('Robert</a:t>
            </a:r>
            <a:r>
              <a:rPr lang="en-US" sz="1500" dirty="0" smtClean="0">
                <a:latin typeface="+mj-lt"/>
                <a:sym typeface="Wingdings" panose="05000000000000000000" pitchFamily="2" charset="2"/>
              </a:rPr>
              <a:t>',(None,(1)))</a:t>
            </a:r>
            <a:endParaRPr lang="en-US" sz="1500" dirty="0">
              <a:latin typeface="+mj-lt"/>
              <a:sym typeface="Wingdings" panose="05000000000000000000" pitchFamily="2" charset="2"/>
            </a:endParaRPr>
          </a:p>
          <a:p>
            <a:pPr lvl="1"/>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schema = </a:t>
            </a:r>
            <a:r>
              <a:rPr lang="en-US" sz="1500" dirty="0" smtClean="0">
                <a:latin typeface="+mj-lt"/>
                <a:sym typeface="Wingdings" panose="05000000000000000000" pitchFamily="2" charset="2"/>
              </a:rPr>
              <a:t>('</a:t>
            </a:r>
            <a:r>
              <a:rPr lang="en-US" sz="1500" dirty="0" err="1" smtClean="0">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smtClean="0">
                <a:latin typeface="+mj-lt"/>
                <a:sym typeface="Wingdings" panose="05000000000000000000" pitchFamily="2" charset="2"/>
              </a:rPr>
              <a:t>')</a:t>
            </a:r>
            <a:endParaRPr lang="en-US" sz="1500" dirty="0">
              <a:latin typeface="+mj-lt"/>
              <a:sym typeface="Wingdings" panose="05000000000000000000" pitchFamily="2" charset="2"/>
            </a:endParaRP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endParaRPr lang="en-US" sz="1500" b="1" dirty="0">
              <a:latin typeface="+mj-lt"/>
            </a:endParaRPr>
          </a:p>
          <a:p>
            <a:endParaRPr lang="en-US" dirty="0"/>
          </a:p>
        </p:txBody>
      </p:sp>
    </p:spTree>
    <p:extLst>
      <p:ext uri="{BB962C8B-B14F-4D97-AF65-F5344CB8AC3E}">
        <p14:creationId xmlns="" xmlns:p14="http://schemas.microsoft.com/office/powerpoint/2010/main" val="10762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Formatting Functions</a:t>
            </a:r>
            <a:endParaRPr lang="en-US" sz="3100" dirty="0">
              <a:solidFill>
                <a:schemeClr val="tx1"/>
              </a:solidFill>
            </a:endParaRPr>
          </a:p>
        </p:txBody>
      </p:sp>
    </p:spTree>
    <p:extLst>
      <p:ext uri="{BB962C8B-B14F-4D97-AF65-F5344CB8AC3E}">
        <p14:creationId xmlns="" xmlns:p14="http://schemas.microsoft.com/office/powerpoint/2010/main" val="2919683025"/>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00" y="328317"/>
            <a:ext cx="11211767" cy="3493264"/>
          </a:xfrm>
          <a:prstGeom prst="rect">
            <a:avLst/>
          </a:prstGeom>
          <a:noFill/>
        </p:spPr>
        <p:txBody>
          <a:bodyPr wrap="square" rtlCol="0">
            <a:spAutoFit/>
          </a:bodyPr>
          <a:lstStyle/>
          <a:p>
            <a:r>
              <a:rPr lang="en-US" sz="1700" b="1" dirty="0" smtClean="0">
                <a:latin typeface="+mj-lt"/>
              </a:rPr>
              <a:t>### Prepare Data</a:t>
            </a:r>
          </a:p>
          <a:p>
            <a:r>
              <a:rPr lang="en-US" sz="1700" i="1" dirty="0" err="1">
                <a:latin typeface="+mj-lt"/>
              </a:rPr>
              <a:t>ordItems</a:t>
            </a:r>
            <a:r>
              <a:rPr lang="en-US" sz="1700" i="1" dirty="0">
                <a:latin typeface="+mj-lt"/>
              </a:rPr>
              <a:t>=</a:t>
            </a:r>
            <a:r>
              <a:rPr lang="en-US" sz="1700" i="1" dirty="0" err="1">
                <a:latin typeface="+mj-lt"/>
              </a:rPr>
              <a:t>spark.read.load</a:t>
            </a:r>
            <a:r>
              <a:rPr lang="en-US" sz="1700" i="1" dirty="0">
                <a:latin typeface="+mj-lt"/>
              </a:rPr>
              <a:t>('</a:t>
            </a:r>
            <a:r>
              <a:rPr lang="en-US" sz="1700" i="1" dirty="0" err="1">
                <a:latin typeface="+mj-lt"/>
              </a:rPr>
              <a:t>retail_db</a:t>
            </a:r>
            <a:r>
              <a:rPr lang="en-US" sz="1700" i="1" dirty="0">
                <a:latin typeface="+mj-lt"/>
              </a:rPr>
              <a:t>/order_items',</a:t>
            </a:r>
            <a:r>
              <a:rPr lang="en-US" sz="1700" i="1" dirty="0" err="1">
                <a:latin typeface="+mj-lt"/>
              </a:rPr>
              <a:t>sep</a:t>
            </a:r>
            <a:r>
              <a:rPr lang="en-US" sz="1700" i="1" dirty="0">
                <a:latin typeface="+mj-lt"/>
              </a:rPr>
              <a:t>=',',format='</a:t>
            </a:r>
            <a:r>
              <a:rPr lang="en-US" sz="1700" i="1" dirty="0" err="1">
                <a:latin typeface="+mj-lt"/>
              </a:rPr>
              <a:t>csv',schema</a:t>
            </a:r>
            <a:r>
              <a:rPr lang="en-US" sz="1700" i="1" dirty="0">
                <a:latin typeface="+mj-lt"/>
              </a:rPr>
              <a:t>=('</a:t>
            </a:r>
            <a:r>
              <a:rPr lang="en-US" sz="1700" i="1" dirty="0" err="1">
                <a:latin typeface="+mj-lt"/>
              </a:rPr>
              <a:t>order_item_id</a:t>
            </a:r>
            <a:r>
              <a:rPr lang="en-US" sz="1700" i="1" dirty="0">
                <a:latin typeface="+mj-lt"/>
              </a:rPr>
              <a:t> </a:t>
            </a:r>
            <a:r>
              <a:rPr lang="en-US" sz="1700" i="1" dirty="0" err="1">
                <a:latin typeface="+mj-lt"/>
              </a:rPr>
              <a:t>int,order_item_order_id</a:t>
            </a:r>
            <a:r>
              <a:rPr lang="en-US" sz="1700" i="1" dirty="0">
                <a:latin typeface="+mj-lt"/>
              </a:rPr>
              <a:t> </a:t>
            </a:r>
            <a:r>
              <a:rPr lang="en-US" sz="1700" dirty="0" err="1">
                <a:latin typeface="+mj-lt"/>
              </a:rPr>
              <a:t>int,order_item_product_id</a:t>
            </a:r>
            <a:r>
              <a:rPr lang="en-US" sz="1700" dirty="0">
                <a:latin typeface="+mj-lt"/>
              </a:rPr>
              <a:t> </a:t>
            </a:r>
            <a:r>
              <a:rPr lang="en-US" sz="1700" dirty="0" err="1">
                <a:latin typeface="+mj-lt"/>
              </a:rPr>
              <a:t>int,quantity</a:t>
            </a:r>
            <a:r>
              <a:rPr lang="en-US" sz="1700" dirty="0">
                <a:latin typeface="+mj-lt"/>
              </a:rPr>
              <a:t> </a:t>
            </a:r>
            <a:r>
              <a:rPr lang="en-US" sz="1700" dirty="0" err="1">
                <a:latin typeface="+mj-lt"/>
              </a:rPr>
              <a:t>tinyint,subtotal</a:t>
            </a:r>
            <a:r>
              <a:rPr lang="en-US" sz="1700" dirty="0">
                <a:latin typeface="+mj-lt"/>
              </a:rPr>
              <a:t> </a:t>
            </a:r>
            <a:r>
              <a:rPr lang="en-US" sz="1700" dirty="0" err="1">
                <a:latin typeface="+mj-lt"/>
              </a:rPr>
              <a:t>float,price</a:t>
            </a:r>
            <a:r>
              <a:rPr lang="en-US" sz="1700" dirty="0">
                <a:latin typeface="+mj-lt"/>
              </a:rPr>
              <a:t> float</a:t>
            </a:r>
            <a:r>
              <a:rPr lang="en-US" sz="1700" dirty="0" smtClean="0">
                <a:latin typeface="+mj-lt"/>
              </a:rPr>
              <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smtClean="0">
                <a:latin typeface="+mj-lt"/>
              </a:rPr>
              <a:t>(((</a:t>
            </a:r>
            <a:r>
              <a:rPr lang="en-US" sz="1700" i="1" dirty="0">
                <a:latin typeface="+mj-lt"/>
              </a:rPr>
              <a:t>5, "hello</a:t>
            </a:r>
            <a:r>
              <a:rPr lang="en-US" sz="1700" i="1" dirty="0" smtClean="0">
                <a:latin typeface="+mj-lt"/>
              </a:rPr>
              <a:t>")), ('a</a:t>
            </a:r>
            <a:r>
              <a:rPr lang="en-US" sz="1700" i="1" dirty="0">
                <a:latin typeface="+mj-lt"/>
              </a:rPr>
              <a:t>', 'b</a:t>
            </a:r>
            <a:r>
              <a:rPr lang="en-US" sz="1700" i="1" dirty="0" smtClean="0">
                <a:latin typeface="+mj-lt"/>
              </a:rPr>
              <a:t>'))</a:t>
            </a:r>
            <a:endParaRPr lang="en-US" sz="1700" i="1" dirty="0">
              <a:latin typeface="+mj-lt"/>
            </a:endParaRPr>
          </a:p>
          <a:p>
            <a:endParaRPr lang="en-US" sz="1700" b="1" dirty="0">
              <a:latin typeface="+mj-lt"/>
            </a:endParaRPr>
          </a:p>
          <a:p>
            <a:r>
              <a:rPr lang="en-US" sz="1700" b="1" dirty="0" err="1" smtClean="0">
                <a:latin typeface="+mj-lt"/>
              </a:rPr>
              <a:t>format_number</a:t>
            </a:r>
            <a:r>
              <a:rPr lang="en-US" sz="1700" b="1" dirty="0" smtClean="0">
                <a:latin typeface="+mj-lt"/>
              </a:rPr>
              <a:t>(</a:t>
            </a:r>
            <a:r>
              <a:rPr lang="en-US" sz="1700" b="1" dirty="0" err="1" smtClean="0">
                <a:latin typeface="+mj-lt"/>
              </a:rPr>
              <a:t>col,d</a:t>
            </a:r>
            <a:r>
              <a:rPr lang="en-US" sz="1700" b="1" dirty="0" smtClean="0">
                <a:latin typeface="+mj-lt"/>
              </a:rPr>
              <a:t>): </a:t>
            </a:r>
            <a:r>
              <a:rPr lang="en-US" sz="1700" dirty="0">
                <a:latin typeface="+mj-lt"/>
              </a:rPr>
              <a:t>Formats the number X to a format </a:t>
            </a:r>
            <a:r>
              <a:rPr lang="en-US" sz="1700" dirty="0" smtClean="0">
                <a:latin typeface="+mj-lt"/>
              </a:rPr>
              <a:t>to d </a:t>
            </a:r>
            <a:r>
              <a:rPr lang="en-US" sz="1700" dirty="0">
                <a:latin typeface="+mj-lt"/>
              </a:rPr>
              <a:t>decimal </a:t>
            </a:r>
            <a:r>
              <a:rPr lang="en-US" sz="1700" dirty="0" smtClean="0">
                <a:latin typeface="+mj-lt"/>
              </a:rPr>
              <a:t>places with </a:t>
            </a:r>
            <a:r>
              <a:rPr lang="en-US" sz="1700" dirty="0">
                <a:latin typeface="+mj-lt"/>
              </a:rPr>
              <a:t>HALF_EVEN round mode, and returns the result as a string</a:t>
            </a:r>
            <a:r>
              <a:rPr lang="en-US" sz="1700" dirty="0" smtClean="0">
                <a:latin typeface="+mj-lt"/>
              </a:rPr>
              <a:t>.</a:t>
            </a:r>
          </a:p>
          <a:p>
            <a:r>
              <a:rPr lang="en-US" sz="1700" i="1" dirty="0" err="1">
                <a:latin typeface="+mj-lt"/>
              </a:rPr>
              <a:t>ordItems.select</a:t>
            </a:r>
            <a:r>
              <a:rPr lang="en-US" sz="1700" i="1" dirty="0">
                <a:latin typeface="+mj-lt"/>
              </a:rPr>
              <a:t>(</a:t>
            </a:r>
            <a:r>
              <a:rPr lang="en-US" sz="1700" i="1" dirty="0" err="1">
                <a:latin typeface="+mj-lt"/>
              </a:rPr>
              <a:t>ordItems.subtotal,format_number</a:t>
            </a:r>
            <a:r>
              <a:rPr lang="en-US" sz="1700" i="1" dirty="0">
                <a:latin typeface="+mj-lt"/>
              </a:rPr>
              <a:t>(ordItems.subtotal,4)).show()</a:t>
            </a:r>
            <a:endParaRPr lang="en-US" sz="1700" i="1" dirty="0" smtClean="0">
              <a:latin typeface="+mj-lt"/>
            </a:endParaRPr>
          </a:p>
          <a:p>
            <a:endParaRPr lang="en-US" sz="1700" b="1" dirty="0">
              <a:latin typeface="+mj-lt"/>
            </a:endParaRPr>
          </a:p>
          <a:p>
            <a:r>
              <a:rPr lang="en-US" sz="1700" b="1" dirty="0" err="1">
                <a:latin typeface="+mj-lt"/>
              </a:rPr>
              <a:t>format_string</a:t>
            </a:r>
            <a:r>
              <a:rPr lang="en-US" sz="1700" b="1" dirty="0">
                <a:latin typeface="+mj-lt"/>
              </a:rPr>
              <a:t>(format, *cols</a:t>
            </a:r>
            <a:r>
              <a:rPr lang="en-US" sz="1700" b="1" dirty="0" smtClean="0">
                <a:latin typeface="+mj-lt"/>
              </a:rPr>
              <a:t>):</a:t>
            </a:r>
            <a:endParaRPr lang="en-US" sz="1700" b="1" dirty="0">
              <a:latin typeface="+mj-lt"/>
            </a:endParaRPr>
          </a:p>
          <a:p>
            <a:r>
              <a:rPr lang="en-US" sz="1700" dirty="0" smtClean="0">
                <a:latin typeface="+mj-lt"/>
              </a:rPr>
              <a:t>Formats </a:t>
            </a:r>
            <a:r>
              <a:rPr lang="en-US" sz="1700" dirty="0">
                <a:latin typeface="+mj-lt"/>
              </a:rPr>
              <a:t>the arguments in </a:t>
            </a:r>
            <a:r>
              <a:rPr lang="en-US" sz="1700" dirty="0" err="1">
                <a:latin typeface="+mj-lt"/>
              </a:rPr>
              <a:t>printf</a:t>
            </a:r>
            <a:r>
              <a:rPr lang="en-US" sz="1700" dirty="0">
                <a:latin typeface="+mj-lt"/>
              </a:rPr>
              <a:t>-style and returns the result as a string column</a:t>
            </a:r>
            <a:r>
              <a:rPr lang="en-US" sz="1700" dirty="0" smtClean="0">
                <a:latin typeface="+mj-lt"/>
              </a:rPr>
              <a:t>.</a:t>
            </a:r>
          </a:p>
          <a:p>
            <a:r>
              <a:rPr lang="en-US" sz="1700" i="1" dirty="0" err="1" smtClean="0">
                <a:latin typeface="+mj-lt"/>
              </a:rPr>
              <a:t>df.select</a:t>
            </a:r>
            <a:r>
              <a:rPr lang="en-US" sz="1700" i="1" dirty="0" smtClean="0">
                <a:latin typeface="+mj-lt"/>
              </a:rPr>
              <a:t>(</a:t>
            </a:r>
            <a:r>
              <a:rPr lang="en-US" sz="1700" i="1" dirty="0" err="1" smtClean="0">
                <a:latin typeface="+mj-lt"/>
              </a:rPr>
              <a:t>format_string</a:t>
            </a:r>
            <a:r>
              <a:rPr lang="en-US" sz="1700" i="1" dirty="0">
                <a:latin typeface="+mj-lt"/>
              </a:rPr>
              <a:t>('%d %s', </a:t>
            </a:r>
            <a:r>
              <a:rPr lang="en-US" sz="1700" i="1" dirty="0" err="1">
                <a:latin typeface="+mj-lt"/>
              </a:rPr>
              <a:t>df.a</a:t>
            </a:r>
            <a:r>
              <a:rPr lang="en-US" sz="1700" i="1" dirty="0">
                <a:latin typeface="+mj-lt"/>
              </a:rPr>
              <a:t>, </a:t>
            </a:r>
            <a:r>
              <a:rPr lang="en-US" sz="1700" i="1" dirty="0" err="1">
                <a:latin typeface="+mj-lt"/>
              </a:rPr>
              <a:t>df.b</a:t>
            </a:r>
            <a:r>
              <a:rPr lang="en-US" sz="1700" i="1" dirty="0">
                <a:latin typeface="+mj-lt"/>
              </a:rPr>
              <a:t>).alias('v</a:t>
            </a:r>
            <a:r>
              <a:rPr lang="en-US" sz="1700" i="1" dirty="0" smtClean="0">
                <a:latin typeface="+mj-lt"/>
              </a:rPr>
              <a:t>')).show()</a:t>
            </a:r>
            <a:endParaRPr lang="en-US" sz="1700" i="1" dirty="0">
              <a:latin typeface="+mj-lt"/>
            </a:endParaRPr>
          </a:p>
          <a:p>
            <a:endParaRPr lang="en-US" sz="1700" b="1" dirty="0">
              <a:latin typeface="+mj-lt"/>
            </a:endParaRPr>
          </a:p>
        </p:txBody>
      </p:sp>
    </p:spTree>
    <p:extLst>
      <p:ext uri="{BB962C8B-B14F-4D97-AF65-F5344CB8AC3E}">
        <p14:creationId xmlns="" xmlns:p14="http://schemas.microsoft.com/office/powerpoint/2010/main" val="38911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 </a:t>
            </a:r>
            <a:r>
              <a:rPr lang="en-US" sz="3100" dirty="0" err="1">
                <a:solidFill>
                  <a:schemeClr val="tx1"/>
                </a:solidFill>
              </a:rPr>
              <a:t>j</a:t>
            </a:r>
            <a:r>
              <a:rPr lang="en-US" sz="3100" dirty="0" err="1" smtClean="0">
                <a:solidFill>
                  <a:schemeClr val="tx1"/>
                </a:solidFill>
              </a:rPr>
              <a:t>son</a:t>
            </a:r>
            <a:r>
              <a:rPr lang="en-US" sz="3100" dirty="0" smtClean="0">
                <a:solidFill>
                  <a:schemeClr val="tx1"/>
                </a:solidFill>
              </a:rPr>
              <a:t> Functions</a:t>
            </a:r>
            <a:endParaRPr lang="en-US" sz="3100" dirty="0">
              <a:solidFill>
                <a:schemeClr val="tx1"/>
              </a:solidFill>
            </a:endParaRPr>
          </a:p>
        </p:txBody>
      </p:sp>
    </p:spTree>
    <p:extLst>
      <p:ext uri="{BB962C8B-B14F-4D97-AF65-F5344CB8AC3E}">
        <p14:creationId xmlns="" xmlns:p14="http://schemas.microsoft.com/office/powerpoint/2010/main" val="365507547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8" y="578361"/>
            <a:ext cx="10552670" cy="3139321"/>
          </a:xfrm>
          <a:prstGeom prst="rect">
            <a:avLst/>
          </a:prstGeom>
        </p:spPr>
        <p:txBody>
          <a:bodyPr wrap="square">
            <a:spAutoFit/>
          </a:bodyPr>
          <a:lstStyle/>
          <a:p>
            <a:r>
              <a:rPr lang="en-US" i="1" dirty="0" smtClean="0"/>
              <a:t>### Prepare Data</a:t>
            </a:r>
          </a:p>
          <a:p>
            <a:r>
              <a:rPr lang="en-US" i="1" dirty="0" smtClean="0"/>
              <a:t>data=((1,"""{"</a:t>
            </a:r>
            <a:r>
              <a:rPr lang="en-US" i="1" dirty="0"/>
              <a:t>Zipcode</a:t>
            </a:r>
            <a:r>
              <a:rPr lang="en-US" i="1" dirty="0" smtClean="0"/>
              <a:t>":85016,"</a:t>
            </a:r>
            <a:r>
              <a:rPr lang="en-US" i="1" dirty="0"/>
              <a:t>ZipCodeType":"STANDARD","City</a:t>
            </a:r>
            <a:r>
              <a:rPr lang="en-US" i="1" dirty="0" smtClean="0"/>
              <a:t>":</a:t>
            </a:r>
            <a:r>
              <a:rPr lang="en-US" i="1" dirty="0"/>
              <a:t>"</a:t>
            </a:r>
            <a:r>
              <a:rPr lang="en-US" i="1" dirty="0" smtClean="0"/>
              <a:t>Phoenix","</a:t>
            </a:r>
            <a:r>
              <a:rPr lang="en-US" i="1" dirty="0"/>
              <a:t>State</a:t>
            </a:r>
            <a:r>
              <a:rPr lang="en-US" i="1" dirty="0" smtClean="0"/>
              <a:t>":</a:t>
            </a:r>
            <a:r>
              <a:rPr lang="en-US" i="1" dirty="0"/>
              <a:t>"</a:t>
            </a:r>
            <a:r>
              <a:rPr lang="en-US" i="1" dirty="0" smtClean="0"/>
              <a:t>AZ"}"""))</a:t>
            </a:r>
            <a:endParaRPr lang="en-US" i="1" dirty="0"/>
          </a:p>
          <a:p>
            <a:r>
              <a:rPr lang="en-US" i="1" dirty="0" err="1" smtClean="0"/>
              <a:t>df_map</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a:t>data = </a:t>
            </a:r>
            <a:r>
              <a:rPr lang="en-US" i="1" dirty="0" smtClean="0"/>
              <a:t>((</a:t>
            </a:r>
            <a:r>
              <a:rPr lang="en-US" i="1" dirty="0"/>
              <a:t>1, </a:t>
            </a:r>
            <a:r>
              <a:rPr lang="en-US" i="1" dirty="0" smtClean="0"/>
              <a:t>'''(1</a:t>
            </a:r>
            <a:r>
              <a:rPr lang="en-US" i="1" dirty="0"/>
              <a:t>, 2, </a:t>
            </a:r>
            <a:r>
              <a:rPr lang="en-US" i="1" dirty="0" smtClean="0"/>
              <a:t>3)'''))</a:t>
            </a:r>
            <a:endParaRPr lang="en-US" i="1" dirty="0"/>
          </a:p>
          <a:p>
            <a:r>
              <a:rPr lang="en-US" i="1" dirty="0" err="1"/>
              <a:t>d</a:t>
            </a:r>
            <a:r>
              <a:rPr lang="en-US" i="1" dirty="0" err="1" smtClean="0"/>
              <a:t>f_arr</a:t>
            </a:r>
            <a:r>
              <a:rPr lang="en-US" i="1" dirty="0" smtClean="0"/>
              <a:t>=</a:t>
            </a:r>
            <a:r>
              <a:rPr lang="en-US" i="1" dirty="0" err="1" smtClean="0"/>
              <a:t>spark.createDataFrame</a:t>
            </a:r>
            <a:r>
              <a:rPr lang="en-US" i="1" dirty="0" smtClean="0"/>
              <a:t>(data,("</a:t>
            </a:r>
            <a:r>
              <a:rPr lang="en-US" i="1" dirty="0" err="1"/>
              <a:t>id","value</a:t>
            </a:r>
            <a:r>
              <a:rPr lang="en-US" i="1" dirty="0" smtClean="0"/>
              <a:t>"))</a:t>
            </a:r>
          </a:p>
          <a:p>
            <a:endParaRPr lang="en-US" i="1" dirty="0"/>
          </a:p>
          <a:p>
            <a:r>
              <a:rPr lang="en-US" i="1" dirty="0" smtClean="0"/>
              <a:t>data=((1, """{"Zipcode":85016,"ZipCodeType":"STANDARD","City":"Phoenix","State":</a:t>
            </a:r>
            <a:r>
              <a:rPr lang="en-US" i="1" dirty="0"/>
              <a:t>"</a:t>
            </a:r>
            <a:r>
              <a:rPr lang="en-US" i="1" dirty="0" smtClean="0"/>
              <a:t>AZ"}"""))</a:t>
            </a:r>
          </a:p>
          <a:p>
            <a:r>
              <a:rPr lang="en-US" i="1" dirty="0" err="1" smtClean="0"/>
              <a:t>df_struct</a:t>
            </a:r>
            <a:r>
              <a:rPr lang="en-US" i="1" dirty="0" smtClean="0"/>
              <a:t>=</a:t>
            </a:r>
            <a:r>
              <a:rPr lang="en-US" i="1" dirty="0" err="1" smtClean="0"/>
              <a:t>spark.createDataFrame</a:t>
            </a:r>
            <a:r>
              <a:rPr lang="en-US" i="1" dirty="0" smtClean="0"/>
              <a:t>(data,("</a:t>
            </a:r>
            <a:r>
              <a:rPr lang="en-US" i="1" dirty="0" err="1" smtClean="0"/>
              <a:t>id","value</a:t>
            </a:r>
            <a:r>
              <a:rPr lang="en-US" i="1" dirty="0" smtClean="0"/>
              <a:t>"))</a:t>
            </a:r>
          </a:p>
          <a:p>
            <a:endParaRPr lang="en-US" i="1" dirty="0" smtClean="0"/>
          </a:p>
          <a:p>
            <a:endParaRPr lang="en-US" i="1" dirty="0"/>
          </a:p>
        </p:txBody>
      </p:sp>
    </p:spTree>
    <p:extLst>
      <p:ext uri="{BB962C8B-B14F-4D97-AF65-F5344CB8AC3E}">
        <p14:creationId xmlns="" xmlns:p14="http://schemas.microsoft.com/office/powerpoint/2010/main" val="902703693"/>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5170646"/>
          </a:xfrm>
          <a:prstGeom prst="rect">
            <a:avLst/>
          </a:prstGeom>
        </p:spPr>
        <p:txBody>
          <a:bodyPr wrap="square">
            <a:spAutoFit/>
          </a:bodyPr>
          <a:lstStyle/>
          <a:p>
            <a:r>
              <a:rPr lang="en-US" sz="1500" b="1" dirty="0" err="1"/>
              <a:t>from_json</a:t>
            </a:r>
            <a:r>
              <a:rPr lang="en-US" sz="1500" b="1" dirty="0"/>
              <a:t>(col, schema):</a:t>
            </a:r>
            <a:endParaRPr lang="en-US" sz="1500" b="1" dirty="0" smtClean="0"/>
          </a:p>
          <a:p>
            <a:r>
              <a:rPr lang="en-US" sz="1500" dirty="0" smtClean="0"/>
              <a:t>Convert a JSON </a:t>
            </a:r>
            <a:r>
              <a:rPr lang="en-US" sz="1500" dirty="0"/>
              <a:t>string into a </a:t>
            </a:r>
            <a:r>
              <a:rPr lang="en-US" sz="1500" dirty="0" smtClean="0"/>
              <a:t>Map Type or </a:t>
            </a:r>
            <a:r>
              <a:rPr lang="en-US" sz="1500" dirty="0" err="1" smtClean="0"/>
              <a:t>StructType</a:t>
            </a:r>
            <a:r>
              <a:rPr lang="en-US" sz="1500" dirty="0" smtClean="0"/>
              <a:t> or </a:t>
            </a:r>
            <a:r>
              <a:rPr lang="en-US" sz="1500" dirty="0" err="1" smtClean="0"/>
              <a:t>ArrayType</a:t>
            </a:r>
            <a:r>
              <a:rPr lang="en-US" sz="1500" dirty="0" smtClean="0"/>
              <a:t>.</a:t>
            </a:r>
          </a:p>
          <a:p>
            <a:r>
              <a:rPr lang="en-US" sz="1500" dirty="0" smtClean="0"/>
              <a:t>Returns </a:t>
            </a:r>
            <a:r>
              <a:rPr lang="en-US" sz="1500" dirty="0"/>
              <a:t>`null`, in the case of an </a:t>
            </a:r>
            <a:r>
              <a:rPr lang="en-US" sz="1500" dirty="0" err="1"/>
              <a:t>unparseable</a:t>
            </a:r>
            <a:r>
              <a:rPr lang="en-US" sz="1500" dirty="0"/>
              <a:t> string.</a:t>
            </a:r>
          </a:p>
          <a:p>
            <a:endParaRPr lang="en-US" sz="1500" dirty="0" smtClean="0"/>
          </a:p>
          <a:p>
            <a:r>
              <a:rPr lang="en-US" sz="1500" dirty="0" smtClean="0"/>
              <a:t>--Map Type Ex</a:t>
            </a:r>
          </a:p>
          <a:p>
            <a:r>
              <a:rPr lang="en-US" sz="1500" i="1" dirty="0" smtClean="0"/>
              <a:t>schema=</a:t>
            </a:r>
            <a:r>
              <a:rPr lang="en-US" sz="1500" i="1" dirty="0" err="1" smtClean="0"/>
              <a:t>MapType</a:t>
            </a:r>
            <a:r>
              <a:rPr lang="en-US" sz="1500" i="1" dirty="0" smtClean="0"/>
              <a:t>(</a:t>
            </a:r>
            <a:r>
              <a:rPr lang="en-US" sz="1500" i="1" dirty="0" err="1" smtClean="0"/>
              <a:t>StringType</a:t>
            </a:r>
            <a:r>
              <a:rPr lang="en-US" sz="1500" i="1" dirty="0" smtClean="0"/>
              <a:t>(),</a:t>
            </a:r>
            <a:r>
              <a:rPr lang="en-US" sz="1500" i="1" dirty="0" err="1" smtClean="0"/>
              <a:t>StringType</a:t>
            </a:r>
            <a:r>
              <a:rPr lang="en-US" sz="1500" i="1" dirty="0" smtClean="0"/>
              <a:t>())</a:t>
            </a:r>
          </a:p>
          <a:p>
            <a:r>
              <a:rPr lang="en-US" sz="1500" i="1" dirty="0" err="1" smtClean="0"/>
              <a:t>df_map_new</a:t>
            </a:r>
            <a:r>
              <a:rPr lang="en-US" sz="1500" i="1" dirty="0" smtClean="0"/>
              <a:t> = </a:t>
            </a:r>
            <a:r>
              <a:rPr lang="en-US" sz="1500" i="1" dirty="0" err="1" smtClean="0"/>
              <a:t>df_map.withColumn</a:t>
            </a:r>
            <a:r>
              <a:rPr lang="en-US" sz="1500" i="1" dirty="0" smtClean="0"/>
              <a:t>(</a:t>
            </a:r>
            <a:r>
              <a:rPr lang="en-US" sz="1500" i="1" dirty="0"/>
              <a:t>'</a:t>
            </a:r>
            <a:r>
              <a:rPr lang="en-US" sz="1500" i="1" dirty="0" smtClean="0"/>
              <a:t>map_column',</a:t>
            </a:r>
            <a:r>
              <a:rPr lang="en-US" sz="1500" i="1" dirty="0" err="1" smtClean="0"/>
              <a:t>from_json</a:t>
            </a:r>
            <a:r>
              <a:rPr lang="en-US" sz="1500" i="1" dirty="0" smtClean="0"/>
              <a:t>(</a:t>
            </a:r>
            <a:r>
              <a:rPr lang="en-US" sz="1500" i="1" dirty="0" err="1" smtClean="0"/>
              <a:t>df_map.value,schema</a:t>
            </a:r>
            <a:r>
              <a:rPr lang="en-US" sz="1500" i="1" dirty="0" smtClean="0"/>
              <a:t>))</a:t>
            </a:r>
          </a:p>
          <a:p>
            <a:r>
              <a:rPr lang="en-US" sz="1500" i="1" dirty="0" err="1" smtClean="0"/>
              <a:t>df_map_new.printSchema</a:t>
            </a:r>
            <a:r>
              <a:rPr lang="en-US" sz="1500" i="1" dirty="0" smtClean="0"/>
              <a:t>()</a:t>
            </a:r>
          </a:p>
          <a:p>
            <a:endParaRPr lang="en-US" sz="1500" dirty="0"/>
          </a:p>
          <a:p>
            <a:r>
              <a:rPr lang="en-US" sz="1500" dirty="0" smtClean="0"/>
              <a:t>--Array Type Ex</a:t>
            </a:r>
          </a:p>
          <a:p>
            <a:r>
              <a:rPr lang="en-US" sz="1500" i="1" dirty="0" smtClean="0"/>
              <a:t>schema=</a:t>
            </a:r>
            <a:r>
              <a:rPr lang="en-US" sz="1500" i="1" dirty="0" err="1" smtClean="0"/>
              <a:t>ArrayType</a:t>
            </a:r>
            <a:r>
              <a:rPr lang="en-US" sz="1500" i="1" dirty="0" smtClean="0"/>
              <a:t>(</a:t>
            </a:r>
            <a:r>
              <a:rPr lang="en-US" sz="1500" i="1" dirty="0" err="1" smtClean="0"/>
              <a:t>IntegerType</a:t>
            </a:r>
            <a:r>
              <a:rPr lang="en-US" sz="1500" i="1" dirty="0" smtClean="0"/>
              <a:t>())</a:t>
            </a:r>
            <a:endParaRPr lang="en-US" sz="1500" i="1" dirty="0"/>
          </a:p>
          <a:p>
            <a:r>
              <a:rPr lang="en-US" sz="1500" i="1" dirty="0" err="1" smtClean="0"/>
              <a:t>df_arr_new</a:t>
            </a:r>
            <a:r>
              <a:rPr lang="en-US" sz="1500" i="1" dirty="0" smtClean="0"/>
              <a:t> = </a:t>
            </a:r>
            <a:r>
              <a:rPr lang="en-US" sz="1500" i="1" dirty="0" err="1" smtClean="0"/>
              <a:t>df_arr.withColumn</a:t>
            </a:r>
            <a:r>
              <a:rPr lang="en-US" sz="1500" i="1" dirty="0" smtClean="0"/>
              <a:t>(</a:t>
            </a:r>
            <a:r>
              <a:rPr lang="en-US" sz="1500" i="1" dirty="0"/>
              <a:t>'</a:t>
            </a:r>
            <a:r>
              <a:rPr lang="en-US" sz="1500" i="1" dirty="0" smtClean="0"/>
              <a:t>arr_column',</a:t>
            </a:r>
            <a:r>
              <a:rPr lang="en-US" sz="1500" i="1" dirty="0" err="1" smtClean="0"/>
              <a:t>from_json</a:t>
            </a:r>
            <a:r>
              <a:rPr lang="en-US" sz="1500" i="1" dirty="0" smtClean="0"/>
              <a:t>(</a:t>
            </a:r>
            <a:r>
              <a:rPr lang="en-US" sz="1500" i="1" dirty="0" err="1" smtClean="0"/>
              <a:t>df_arr.value,schema</a:t>
            </a:r>
            <a:r>
              <a:rPr lang="en-US" sz="1500" i="1" dirty="0" smtClean="0"/>
              <a:t>))</a:t>
            </a:r>
          </a:p>
          <a:p>
            <a:r>
              <a:rPr lang="en-US" sz="1500" i="1" dirty="0" err="1" smtClean="0"/>
              <a:t>df_arr_new.printSchema</a:t>
            </a:r>
            <a:r>
              <a:rPr lang="en-US" sz="1500" i="1" dirty="0" smtClean="0"/>
              <a:t>()</a:t>
            </a:r>
            <a:endParaRPr lang="en-US" sz="1500" i="1" dirty="0"/>
          </a:p>
          <a:p>
            <a:endParaRPr lang="en-US" sz="1500" dirty="0"/>
          </a:p>
          <a:p>
            <a:r>
              <a:rPr lang="en-US" sz="1500" dirty="0" smtClean="0"/>
              <a:t>--</a:t>
            </a:r>
            <a:r>
              <a:rPr lang="en-US" sz="1500" dirty="0" err="1" smtClean="0"/>
              <a:t>Struct</a:t>
            </a:r>
            <a:r>
              <a:rPr lang="en-US" sz="1500" dirty="0" smtClean="0"/>
              <a:t> Type Ex</a:t>
            </a:r>
          </a:p>
          <a:p>
            <a:r>
              <a:rPr lang="en-US" sz="1500" i="1" dirty="0"/>
              <a:t>schema=</a:t>
            </a:r>
            <a:r>
              <a:rPr lang="en-US" sz="1500" i="1" dirty="0" err="1"/>
              <a:t>StructType</a:t>
            </a:r>
            <a:r>
              <a:rPr lang="en-US" sz="1500" i="1" dirty="0" smtClean="0"/>
              <a:t>((</a:t>
            </a:r>
            <a:r>
              <a:rPr lang="en-US" sz="1500" i="1" dirty="0" err="1" smtClean="0"/>
              <a:t>StructField</a:t>
            </a:r>
            <a:r>
              <a:rPr lang="en-US" sz="1500" i="1" dirty="0"/>
              <a:t>("</a:t>
            </a:r>
            <a:r>
              <a:rPr lang="en-US" sz="1500" i="1" dirty="0" err="1"/>
              <a:t>Zipcode</a:t>
            </a:r>
            <a:r>
              <a:rPr lang="en-US" sz="1500" i="1" dirty="0"/>
              <a:t>",</a:t>
            </a:r>
            <a:r>
              <a:rPr lang="en-US" sz="1500" i="1" dirty="0" err="1"/>
              <a:t>IntegerType</a:t>
            </a:r>
            <a:r>
              <a:rPr lang="en-US" sz="1500" i="1" dirty="0"/>
              <a:t>()),</a:t>
            </a:r>
            <a:r>
              <a:rPr lang="en-US" sz="1500" i="1" dirty="0" err="1"/>
              <a:t>StructField</a:t>
            </a:r>
            <a:r>
              <a:rPr lang="en-US" sz="1500" i="1" dirty="0"/>
              <a:t>("</a:t>
            </a:r>
            <a:r>
              <a:rPr lang="en-US" sz="1500" i="1" dirty="0" err="1"/>
              <a:t>ZipCodeType</a:t>
            </a:r>
            <a:r>
              <a:rPr lang="en-US" sz="1500" i="1" dirty="0"/>
              <a:t>",</a:t>
            </a:r>
            <a:r>
              <a:rPr lang="en-US" sz="1500" i="1" dirty="0" err="1"/>
              <a:t>StringType</a:t>
            </a:r>
            <a:r>
              <a:rPr lang="en-US" sz="1500" i="1" dirty="0"/>
              <a:t>()),</a:t>
            </a:r>
            <a:r>
              <a:rPr lang="en-US" sz="1500" i="1" dirty="0" err="1"/>
              <a:t>StructField</a:t>
            </a:r>
            <a:r>
              <a:rPr lang="en-US" sz="1500" i="1" dirty="0"/>
              <a:t>("city",</a:t>
            </a:r>
            <a:r>
              <a:rPr lang="en-US" sz="1500" i="1" dirty="0" err="1"/>
              <a:t>StringType</a:t>
            </a:r>
            <a:r>
              <a:rPr lang="en-US" sz="1500" i="1" dirty="0"/>
              <a:t>()),</a:t>
            </a:r>
            <a:r>
              <a:rPr lang="en-US" sz="1500" i="1" dirty="0" err="1"/>
              <a:t>StructField</a:t>
            </a:r>
            <a:r>
              <a:rPr lang="en-US" sz="1500" i="1" dirty="0"/>
              <a:t>("state",</a:t>
            </a:r>
            <a:r>
              <a:rPr lang="en-US" sz="1500" i="1" dirty="0" err="1"/>
              <a:t>StringType</a:t>
            </a:r>
            <a:r>
              <a:rPr lang="en-US" sz="1500" i="1" dirty="0" smtClean="0"/>
              <a:t>())))</a:t>
            </a:r>
            <a:endParaRPr lang="en-US" sz="1500" i="1" dirty="0"/>
          </a:p>
          <a:p>
            <a:r>
              <a:rPr lang="en-US" sz="1500" i="1" dirty="0" err="1" smtClean="0"/>
              <a:t>df_struct_new</a:t>
            </a:r>
            <a:r>
              <a:rPr lang="en-US" sz="1500" i="1" dirty="0" smtClean="0"/>
              <a:t> = </a:t>
            </a:r>
            <a:r>
              <a:rPr lang="en-US" sz="1500" i="1" dirty="0" err="1" smtClean="0"/>
              <a:t>df_struct.withColumn</a:t>
            </a:r>
            <a:r>
              <a:rPr lang="en-US" sz="1500" i="1" dirty="0" smtClean="0"/>
              <a:t>(</a:t>
            </a:r>
            <a:r>
              <a:rPr lang="en-US" sz="1500" i="1" dirty="0"/>
              <a:t>'</a:t>
            </a:r>
            <a:r>
              <a:rPr lang="en-US" sz="1500" i="1" dirty="0" smtClean="0"/>
              <a:t>struct_column',</a:t>
            </a:r>
            <a:r>
              <a:rPr lang="en-US" sz="1500" i="1" dirty="0" err="1" smtClean="0"/>
              <a:t>from_json</a:t>
            </a:r>
            <a:r>
              <a:rPr lang="en-US" sz="1500" i="1" dirty="0" smtClean="0"/>
              <a:t>(</a:t>
            </a:r>
            <a:r>
              <a:rPr lang="en-US" sz="1500" i="1" dirty="0" err="1" smtClean="0"/>
              <a:t>df_struct.value,schema</a:t>
            </a:r>
            <a:r>
              <a:rPr lang="en-US" sz="1500" i="1" dirty="0" smtClean="0"/>
              <a:t>))</a:t>
            </a:r>
          </a:p>
          <a:p>
            <a:r>
              <a:rPr lang="en-US" sz="1500" i="1" dirty="0" err="1" smtClean="0"/>
              <a:t>df_struct_new.printSchema</a:t>
            </a:r>
            <a:r>
              <a:rPr lang="en-US" sz="1500" i="1" dirty="0" smtClean="0"/>
              <a:t>()</a:t>
            </a:r>
            <a:endParaRPr lang="en-US" sz="1500" i="1" dirty="0"/>
          </a:p>
          <a:p>
            <a:endParaRPr lang="en-US" sz="1500" dirty="0"/>
          </a:p>
          <a:p>
            <a:endParaRPr lang="en-US" sz="1500" dirty="0"/>
          </a:p>
          <a:p>
            <a:endParaRPr lang="en-US" sz="1500" b="1" dirty="0"/>
          </a:p>
        </p:txBody>
      </p:sp>
      <p:sp>
        <p:nvSpPr>
          <p:cNvPr id="4" name="Right Arrow 3"/>
          <p:cNvSpPr/>
          <p:nvPr/>
        </p:nvSpPr>
        <p:spPr>
          <a:xfrm>
            <a:off x="7059827" y="1029730"/>
            <a:ext cx="1095632"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69924" y="992658"/>
            <a:ext cx="1449860"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6" name="Rounded Rectangle 5"/>
          <p:cNvSpPr/>
          <p:nvPr/>
        </p:nvSpPr>
        <p:spPr>
          <a:xfrm>
            <a:off x="8225479" y="992658"/>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Tree>
    <p:extLst>
      <p:ext uri="{BB962C8B-B14F-4D97-AF65-F5344CB8AC3E}">
        <p14:creationId xmlns="" xmlns:p14="http://schemas.microsoft.com/office/powerpoint/2010/main" val="211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554819"/>
          </a:xfrm>
          <a:prstGeom prst="rect">
            <a:avLst/>
          </a:prstGeom>
        </p:spPr>
        <p:txBody>
          <a:bodyPr wrap="square">
            <a:spAutoFit/>
          </a:bodyPr>
          <a:lstStyle/>
          <a:p>
            <a:r>
              <a:rPr lang="en-US" sz="1500" b="1" dirty="0" err="1" smtClean="0"/>
              <a:t>to_json</a:t>
            </a:r>
            <a:r>
              <a:rPr lang="en-US" sz="1500" b="1" dirty="0" smtClean="0"/>
              <a:t>(col</a:t>
            </a:r>
            <a:r>
              <a:rPr lang="en-US" sz="1500" b="1" dirty="0"/>
              <a:t>)</a:t>
            </a:r>
          </a:p>
          <a:p>
            <a:r>
              <a:rPr lang="en-US" sz="1500" dirty="0" smtClean="0"/>
              <a:t>Converts </a:t>
            </a:r>
            <a:r>
              <a:rPr lang="en-US" sz="1500" dirty="0"/>
              <a:t>a column </a:t>
            </a:r>
            <a:r>
              <a:rPr lang="en-US" sz="1500" dirty="0" smtClean="0"/>
              <a:t>with </a:t>
            </a:r>
            <a:r>
              <a:rPr lang="en-US" sz="1500" dirty="0" err="1" smtClean="0"/>
              <a:t>StructType</a:t>
            </a:r>
            <a:r>
              <a:rPr lang="en-US" sz="1500" dirty="0" smtClean="0"/>
              <a:t> or </a:t>
            </a:r>
            <a:r>
              <a:rPr lang="en-US" sz="1500" dirty="0" err="1" smtClean="0"/>
              <a:t>ArrayType</a:t>
            </a:r>
            <a:r>
              <a:rPr lang="en-US" sz="1500" dirty="0" smtClean="0"/>
              <a:t> or </a:t>
            </a:r>
            <a:r>
              <a:rPr lang="en-US" sz="1500" dirty="0" err="1" smtClean="0"/>
              <a:t>MapType</a:t>
            </a:r>
            <a:r>
              <a:rPr lang="en-US" sz="1500" dirty="0" smtClean="0"/>
              <a:t> </a:t>
            </a:r>
            <a:r>
              <a:rPr lang="en-US" sz="1500" dirty="0"/>
              <a:t>into a JSON string. </a:t>
            </a:r>
            <a:endParaRPr lang="en-US" sz="1500" dirty="0" smtClean="0"/>
          </a:p>
          <a:p>
            <a:r>
              <a:rPr lang="en-US" sz="1500" dirty="0" smtClean="0"/>
              <a:t>Throws </a:t>
            </a:r>
            <a:r>
              <a:rPr lang="en-US" sz="1500" dirty="0"/>
              <a:t>an exception, in the case of an unsupported type</a:t>
            </a:r>
            <a:r>
              <a:rPr lang="en-US" sz="1500" dirty="0" smtClean="0"/>
              <a:t>.</a:t>
            </a:r>
          </a:p>
          <a:p>
            <a:endParaRPr lang="en-US" sz="1500" dirty="0" smtClean="0"/>
          </a:p>
          <a:p>
            <a:r>
              <a:rPr lang="en-US" sz="1500" dirty="0" smtClean="0"/>
              <a:t>--Using Map Type</a:t>
            </a:r>
          </a:p>
          <a:p>
            <a:r>
              <a:rPr lang="en-US" sz="1500" dirty="0" err="1"/>
              <a:t>df_map_new.select</a:t>
            </a:r>
            <a:r>
              <a:rPr lang="en-US" sz="1500" dirty="0"/>
              <a:t>(</a:t>
            </a:r>
            <a:r>
              <a:rPr lang="en-US" sz="1500" dirty="0" err="1"/>
              <a:t>to_json</a:t>
            </a:r>
            <a:r>
              <a:rPr lang="en-US" sz="1500" dirty="0"/>
              <a:t>(</a:t>
            </a:r>
            <a:r>
              <a:rPr lang="en-US" sz="1500" dirty="0" err="1"/>
              <a:t>df_map_new.map_column</a:t>
            </a:r>
            <a:r>
              <a:rPr lang="en-US" sz="1500" dirty="0"/>
              <a:t>)).</a:t>
            </a:r>
            <a:r>
              <a:rPr lang="en-US" sz="1500" dirty="0" err="1"/>
              <a:t>printSchema</a:t>
            </a:r>
            <a:r>
              <a:rPr lang="en-US" sz="1500" dirty="0" smtClean="0"/>
              <a:t>()</a:t>
            </a:r>
          </a:p>
          <a:p>
            <a:endParaRPr lang="en-US" sz="1500" dirty="0"/>
          </a:p>
          <a:p>
            <a:r>
              <a:rPr lang="en-US" sz="1500" dirty="0"/>
              <a:t>--Using Array Type</a:t>
            </a:r>
          </a:p>
          <a:p>
            <a:r>
              <a:rPr lang="en-US" sz="1500" dirty="0" err="1"/>
              <a:t>df_arr_new.select</a:t>
            </a:r>
            <a:r>
              <a:rPr lang="en-US" sz="1500" dirty="0"/>
              <a:t>(</a:t>
            </a:r>
            <a:r>
              <a:rPr lang="en-US" sz="1500" dirty="0" err="1"/>
              <a:t>to_json</a:t>
            </a:r>
            <a:r>
              <a:rPr lang="en-US" sz="1500" dirty="0"/>
              <a:t>(</a:t>
            </a:r>
            <a:r>
              <a:rPr lang="en-US" sz="1500" dirty="0" err="1"/>
              <a:t>df_arr_new.arr_column</a:t>
            </a:r>
            <a:r>
              <a:rPr lang="en-US" sz="1500" dirty="0"/>
              <a:t>)).</a:t>
            </a:r>
            <a:r>
              <a:rPr lang="en-US" sz="1500" dirty="0" err="1"/>
              <a:t>printSchema</a:t>
            </a:r>
            <a:r>
              <a:rPr lang="en-US" sz="1500" dirty="0" smtClean="0"/>
              <a:t>()</a:t>
            </a:r>
          </a:p>
          <a:p>
            <a:endParaRPr lang="en-US" sz="1500" dirty="0"/>
          </a:p>
          <a:p>
            <a:r>
              <a:rPr lang="en-US" sz="1500" dirty="0"/>
              <a:t>--Using </a:t>
            </a:r>
            <a:r>
              <a:rPr lang="en-US" sz="1500" dirty="0" err="1"/>
              <a:t>Struct</a:t>
            </a:r>
            <a:r>
              <a:rPr lang="en-US" sz="1500" dirty="0"/>
              <a:t> Type</a:t>
            </a:r>
          </a:p>
          <a:p>
            <a:r>
              <a:rPr lang="en-US" sz="1500" dirty="0" err="1"/>
              <a:t>df_struct_new.select</a:t>
            </a:r>
            <a:r>
              <a:rPr lang="en-US" sz="1500" dirty="0"/>
              <a:t>(</a:t>
            </a:r>
            <a:r>
              <a:rPr lang="en-US" sz="1500" dirty="0" err="1"/>
              <a:t>to_json</a:t>
            </a:r>
            <a:r>
              <a:rPr lang="en-US" sz="1500" dirty="0"/>
              <a:t>(</a:t>
            </a:r>
            <a:r>
              <a:rPr lang="en-US" sz="1500" dirty="0" err="1"/>
              <a:t>df_struct_new.struct_column</a:t>
            </a:r>
            <a:r>
              <a:rPr lang="en-US" sz="1500" dirty="0"/>
              <a:t>)).</a:t>
            </a:r>
            <a:r>
              <a:rPr lang="en-US" sz="1500" dirty="0" err="1"/>
              <a:t>printSchema</a:t>
            </a:r>
            <a:r>
              <a:rPr lang="en-US" sz="1500" dirty="0"/>
              <a:t>()</a:t>
            </a:r>
          </a:p>
          <a:p>
            <a:endParaRPr lang="en-US" sz="1500" dirty="0"/>
          </a:p>
          <a:p>
            <a:endParaRPr lang="en-US" sz="1500" dirty="0" smtClean="0"/>
          </a:p>
          <a:p>
            <a:endParaRPr lang="en-US" sz="1500" dirty="0"/>
          </a:p>
        </p:txBody>
      </p:sp>
      <p:sp>
        <p:nvSpPr>
          <p:cNvPr id="3" name="Right Arrow 2"/>
          <p:cNvSpPr/>
          <p:nvPr/>
        </p:nvSpPr>
        <p:spPr>
          <a:xfrm>
            <a:off x="8270789" y="1103871"/>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565557" y="1066799"/>
            <a:ext cx="1622854"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Collection Type Column</a:t>
            </a:r>
            <a:endParaRPr lang="en-US" sz="1100" dirty="0"/>
          </a:p>
        </p:txBody>
      </p:sp>
      <p:sp>
        <p:nvSpPr>
          <p:cNvPr id="5" name="Rounded Rectangle 4"/>
          <p:cNvSpPr/>
          <p:nvPr/>
        </p:nvSpPr>
        <p:spPr>
          <a:xfrm>
            <a:off x="9506464" y="1017373"/>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Tree>
    <p:extLst>
      <p:ext uri="{BB962C8B-B14F-4D97-AF65-F5344CB8AC3E}">
        <p14:creationId xmlns="" xmlns:p14="http://schemas.microsoft.com/office/powerpoint/2010/main" val="29952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421" y="1122165"/>
            <a:ext cx="12041579" cy="2065878"/>
          </a:xfrm>
        </p:spPr>
        <p:txBody>
          <a:bodyPr>
            <a:noAutofit/>
          </a:bodyPr>
          <a:lstStyle/>
          <a:p>
            <a:pPr marL="0" indent="0" algn="just">
              <a:buNone/>
            </a:pPr>
            <a:r>
              <a:rPr lang="en-US" sz="1900" b="1" dirty="0"/>
              <a:t>Spark Data Structures</a:t>
            </a:r>
          </a:p>
          <a:p>
            <a:pPr algn="just"/>
            <a:r>
              <a:rPr lang="en-US" sz="1900" dirty="0" smtClean="0"/>
              <a:t>2 </a:t>
            </a:r>
            <a:r>
              <a:rPr lang="en-US" sz="1900" dirty="0"/>
              <a:t>types of data structures in </a:t>
            </a:r>
            <a:r>
              <a:rPr lang="en-US" sz="1900" dirty="0" smtClean="0"/>
              <a:t>PySpark </a:t>
            </a:r>
            <a:r>
              <a:rPr lang="en-US" sz="1900" dirty="0"/>
              <a:t>- RDD and Data Frames. We will see both in detail as we proceed further.</a:t>
            </a:r>
          </a:p>
          <a:p>
            <a:pPr algn="just"/>
            <a:r>
              <a:rPr lang="en-US" sz="1900" dirty="0"/>
              <a:t>RDD is </a:t>
            </a:r>
            <a:r>
              <a:rPr lang="en-US" sz="1900" dirty="0" smtClean="0"/>
              <a:t>the </a:t>
            </a:r>
            <a:r>
              <a:rPr lang="en-US" sz="1900" dirty="0"/>
              <a:t>low-level data structure which spark uses to distribute the data between tasks while data is being processed</a:t>
            </a:r>
            <a:r>
              <a:rPr lang="en-US" sz="1900" dirty="0" smtClean="0"/>
              <a:t>. </a:t>
            </a:r>
          </a:p>
          <a:p>
            <a:pPr algn="just"/>
            <a:r>
              <a:rPr lang="en-US" sz="1900" dirty="0" smtClean="0"/>
              <a:t>DataFrame is created on top of RDDs We can seamlessly move between RDD and DataFrame.</a:t>
            </a:r>
          </a:p>
          <a:p>
            <a:pPr algn="just"/>
            <a:endParaRPr lang="en-US" sz="1900" dirty="0"/>
          </a:p>
        </p:txBody>
      </p:sp>
    </p:spTree>
    <p:extLst>
      <p:ext uri="{BB962C8B-B14F-4D97-AF65-F5344CB8AC3E}">
        <p14:creationId xmlns="" xmlns:p14="http://schemas.microsoft.com/office/powerpoint/2010/main" val="31183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877985"/>
          </a:xfrm>
          <a:prstGeom prst="rect">
            <a:avLst/>
          </a:prstGeom>
        </p:spPr>
        <p:txBody>
          <a:bodyPr wrap="square">
            <a:spAutoFit/>
          </a:bodyPr>
          <a:lstStyle/>
          <a:p>
            <a:r>
              <a:rPr lang="en-US" sz="1500" b="1" dirty="0" err="1"/>
              <a:t>json_tuple</a:t>
            </a:r>
            <a:r>
              <a:rPr lang="en-US" sz="1500" b="1" dirty="0"/>
              <a:t>(col, *fields</a:t>
            </a:r>
            <a:r>
              <a:rPr lang="en-US" sz="1500" b="1" dirty="0" smtClean="0"/>
              <a:t>):</a:t>
            </a:r>
          </a:p>
          <a:p>
            <a:r>
              <a:rPr lang="en-US" sz="1500" dirty="0" smtClean="0"/>
              <a:t>Extract </a:t>
            </a:r>
            <a:r>
              <a:rPr lang="en-US" sz="1500" dirty="0"/>
              <a:t>the elements from JSON </a:t>
            </a:r>
            <a:r>
              <a:rPr lang="en-US" sz="1500" dirty="0" smtClean="0"/>
              <a:t>string column </a:t>
            </a:r>
            <a:r>
              <a:rPr lang="en-US" sz="1500" dirty="0"/>
              <a:t>and create the result as a new columns.</a:t>
            </a:r>
            <a:endParaRPr lang="en-US" sz="1500" dirty="0" smtClean="0"/>
          </a:p>
          <a:p>
            <a:endParaRPr lang="en-US" sz="1500" b="1" dirty="0"/>
          </a:p>
          <a:p>
            <a:r>
              <a:rPr lang="en-US" sz="1500" i="1" dirty="0" err="1"/>
              <a:t>df_map.select</a:t>
            </a:r>
            <a:r>
              <a:rPr lang="en-US" sz="1500" i="1" dirty="0"/>
              <a:t>(</a:t>
            </a:r>
            <a:r>
              <a:rPr lang="en-US" sz="1500" i="1" dirty="0" err="1"/>
              <a:t>json_tuple</a:t>
            </a:r>
            <a:r>
              <a:rPr lang="en-US" sz="1500" i="1" dirty="0"/>
              <a:t>(col("value"),"</a:t>
            </a:r>
            <a:r>
              <a:rPr lang="en-US" sz="1500" i="1" dirty="0" err="1"/>
              <a:t>Zipcode</a:t>
            </a:r>
            <a:r>
              <a:rPr lang="en-US" sz="1500" i="1" dirty="0"/>
              <a:t>","State")).</a:t>
            </a:r>
            <a:r>
              <a:rPr lang="en-US" sz="1500" i="1" dirty="0" err="1"/>
              <a:t>toDF</a:t>
            </a:r>
            <a:r>
              <a:rPr lang="en-US" sz="1500" i="1" dirty="0"/>
              <a:t>("</a:t>
            </a:r>
            <a:r>
              <a:rPr lang="en-US" sz="1500" i="1" dirty="0" err="1"/>
              <a:t>Zip","State</a:t>
            </a:r>
            <a:r>
              <a:rPr lang="en-US" sz="1500" i="1" dirty="0"/>
              <a:t>").show</a:t>
            </a:r>
            <a:r>
              <a:rPr lang="en-US" sz="1500" i="1" dirty="0" smtClean="0"/>
              <a:t>()</a:t>
            </a:r>
          </a:p>
          <a:p>
            <a:endParaRPr lang="en-US" sz="1500" dirty="0" smtClean="0"/>
          </a:p>
          <a:p>
            <a:endParaRPr lang="en-US" sz="1500" dirty="0"/>
          </a:p>
          <a:p>
            <a:r>
              <a:rPr lang="en-US" sz="1500" b="1" dirty="0" err="1" smtClean="0"/>
              <a:t>schema_of_json</a:t>
            </a:r>
            <a:r>
              <a:rPr lang="en-US" sz="1500" b="1" dirty="0" smtClean="0"/>
              <a:t>(</a:t>
            </a:r>
            <a:r>
              <a:rPr lang="en-US" sz="1500" b="1" dirty="0" err="1" smtClean="0"/>
              <a:t>json_string</a:t>
            </a:r>
            <a:r>
              <a:rPr lang="en-US" sz="1500" b="1" dirty="0" smtClean="0"/>
              <a:t>):</a:t>
            </a:r>
          </a:p>
          <a:p>
            <a:pPr fontAlgn="base"/>
            <a:r>
              <a:rPr lang="en-US" sz="1600" dirty="0"/>
              <a:t>Use </a:t>
            </a:r>
            <a:r>
              <a:rPr lang="en-US" sz="1600" dirty="0" err="1"/>
              <a:t>schema_of_json</a:t>
            </a:r>
            <a:r>
              <a:rPr lang="en-US" sz="1600" dirty="0"/>
              <a:t>() to create schema string from JSON string column</a:t>
            </a:r>
            <a:r>
              <a:rPr lang="en-US" sz="1600" dirty="0" smtClean="0"/>
              <a:t>.</a:t>
            </a:r>
          </a:p>
          <a:p>
            <a:pPr fontAlgn="base"/>
            <a:r>
              <a:rPr lang="en-US" sz="1600" dirty="0" err="1" smtClean="0"/>
              <a:t>schemaOfStr</a:t>
            </a:r>
            <a:r>
              <a:rPr lang="en-US" sz="1600" dirty="0" smtClean="0"/>
              <a:t>=</a:t>
            </a:r>
            <a:r>
              <a:rPr lang="en-US" sz="1600" dirty="0" err="1" smtClean="0"/>
              <a:t>spark.range</a:t>
            </a:r>
            <a:r>
              <a:rPr lang="en-US" sz="1600" dirty="0" smtClean="0"/>
              <a:t>(1</a:t>
            </a:r>
            <a:r>
              <a:rPr lang="en-US" sz="1600" dirty="0"/>
              <a:t>) \</a:t>
            </a:r>
          </a:p>
          <a:p>
            <a:pPr fontAlgn="base"/>
            <a:r>
              <a:rPr lang="en-US" sz="1600" dirty="0" smtClean="0"/>
              <a:t>    .select(</a:t>
            </a:r>
            <a:r>
              <a:rPr lang="en-US" sz="1600" dirty="0" err="1" smtClean="0"/>
              <a:t>schema_of_json</a:t>
            </a:r>
            <a:r>
              <a:rPr lang="en-US" sz="1600" dirty="0" smtClean="0"/>
              <a:t>(lit("""{"id":101,</a:t>
            </a:r>
            <a:r>
              <a:rPr lang="en-US" sz="1600" dirty="0"/>
              <a:t> "</a:t>
            </a:r>
            <a:r>
              <a:rPr lang="en-US" sz="1600" dirty="0" err="1" smtClean="0"/>
              <a:t>name":</a:t>
            </a:r>
            <a:r>
              <a:rPr lang="en-US" sz="1600" dirty="0" err="1"/>
              <a:t>"</a:t>
            </a:r>
            <a:r>
              <a:rPr lang="en-US" sz="1600" dirty="0" err="1" smtClean="0"/>
              <a:t>Robert","City":"Phoenix","State":</a:t>
            </a:r>
            <a:r>
              <a:rPr lang="en-US" sz="1600" dirty="0" err="1"/>
              <a:t>"</a:t>
            </a:r>
            <a:r>
              <a:rPr lang="en-US" sz="1600" dirty="0" err="1" smtClean="0"/>
              <a:t>AZ</a:t>
            </a:r>
            <a:r>
              <a:rPr lang="en-US" sz="1600" dirty="0" smtClean="0"/>
              <a:t>"}"""))) \</a:t>
            </a:r>
          </a:p>
          <a:p>
            <a:pPr fontAlgn="base"/>
            <a:r>
              <a:rPr lang="en-US" sz="1600" dirty="0" smtClean="0"/>
              <a:t>    </a:t>
            </a:r>
            <a:r>
              <a:rPr lang="en-US" sz="1600" dirty="0"/>
              <a:t>.collect</a:t>
            </a:r>
            <a:r>
              <a:rPr lang="en-US" sz="1600" dirty="0" smtClean="0"/>
              <a:t>()(0)(0)</a:t>
            </a:r>
            <a:endParaRPr lang="en-US" sz="1600" dirty="0"/>
          </a:p>
          <a:p>
            <a:r>
              <a:rPr lang="en-US" sz="1600" dirty="0"/>
              <a:t/>
            </a:r>
            <a:br>
              <a:rPr lang="en-US" sz="1600" dirty="0"/>
            </a:br>
            <a:r>
              <a:rPr lang="en-US" sz="1600" b="1" dirty="0" err="1" smtClean="0"/>
              <a:t>get_json_object</a:t>
            </a:r>
            <a:r>
              <a:rPr lang="en-US" sz="1600" b="1" dirty="0" smtClean="0"/>
              <a:t>(</a:t>
            </a:r>
            <a:r>
              <a:rPr lang="en-US" sz="1600" b="1" dirty="0" err="1" smtClean="0"/>
              <a:t>col,path</a:t>
            </a:r>
            <a:r>
              <a:rPr lang="en-US" sz="1600" b="1" dirty="0" smtClean="0"/>
              <a:t>):</a:t>
            </a:r>
          </a:p>
          <a:p>
            <a:r>
              <a:rPr lang="en-US" sz="1500" dirty="0"/>
              <a:t>U</a:t>
            </a:r>
            <a:r>
              <a:rPr lang="en-US" sz="1500" dirty="0" smtClean="0"/>
              <a:t>sed </a:t>
            </a:r>
            <a:r>
              <a:rPr lang="en-US" sz="1500" dirty="0"/>
              <a:t>to extract the JSON string based on path from the JSON column.</a:t>
            </a:r>
          </a:p>
          <a:p>
            <a:r>
              <a:rPr lang="en-US" sz="1500" dirty="0" err="1"/>
              <a:t>d</a:t>
            </a:r>
            <a:r>
              <a:rPr lang="en-US" sz="1500" dirty="0" err="1" smtClean="0"/>
              <a:t>f_map.select</a:t>
            </a:r>
            <a:r>
              <a:rPr lang="en-US" sz="1500" dirty="0" smtClean="0"/>
              <a:t>(col</a:t>
            </a:r>
            <a:r>
              <a:rPr lang="en-US" sz="1500" dirty="0"/>
              <a:t>("id"),</a:t>
            </a:r>
            <a:r>
              <a:rPr lang="en-US" sz="1500" dirty="0" err="1"/>
              <a:t>get_json_object</a:t>
            </a:r>
            <a:r>
              <a:rPr lang="en-US" sz="1500" dirty="0"/>
              <a:t>(col("value"),"$.</a:t>
            </a:r>
            <a:r>
              <a:rPr lang="en-US" sz="1500" dirty="0" err="1"/>
              <a:t>ZipCodeType</a:t>
            </a:r>
            <a:r>
              <a:rPr lang="en-US" sz="1500" dirty="0"/>
              <a:t>").alias("</a:t>
            </a:r>
            <a:r>
              <a:rPr lang="en-US" sz="1500" dirty="0" err="1"/>
              <a:t>ZipCodeType</a:t>
            </a:r>
            <a:r>
              <a:rPr lang="en-US" sz="1500" dirty="0"/>
              <a:t>")) \</a:t>
            </a:r>
          </a:p>
          <a:p>
            <a:r>
              <a:rPr lang="en-US" sz="1500" dirty="0"/>
              <a:t>    .</a:t>
            </a:r>
            <a:r>
              <a:rPr lang="en-US" sz="1500" dirty="0" smtClean="0"/>
              <a:t>show(truncate=False)</a:t>
            </a:r>
            <a:endParaRPr lang="en-US" sz="1500" dirty="0"/>
          </a:p>
        </p:txBody>
      </p:sp>
      <p:sp>
        <p:nvSpPr>
          <p:cNvPr id="4" name="Rounded Rectangle 3"/>
          <p:cNvSpPr/>
          <p:nvPr/>
        </p:nvSpPr>
        <p:spPr>
          <a:xfrm>
            <a:off x="7339913" y="81966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5" name="Right Arrow 4"/>
          <p:cNvSpPr/>
          <p:nvPr/>
        </p:nvSpPr>
        <p:spPr>
          <a:xfrm>
            <a:off x="9045145" y="862914"/>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326130" y="776416"/>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New Columns</a:t>
            </a:r>
            <a:endParaRPr lang="en-US" sz="1100" dirty="0"/>
          </a:p>
        </p:txBody>
      </p:sp>
      <p:sp>
        <p:nvSpPr>
          <p:cNvPr id="7" name="Rounded Rectangle 6"/>
          <p:cNvSpPr/>
          <p:nvPr/>
        </p:nvSpPr>
        <p:spPr>
          <a:xfrm>
            <a:off x="7055708" y="1927654"/>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Json</a:t>
            </a:r>
            <a:r>
              <a:rPr lang="en-US" sz="1100" dirty="0" smtClean="0"/>
              <a:t> String Column</a:t>
            </a:r>
            <a:endParaRPr lang="en-US" sz="1100" dirty="0"/>
          </a:p>
        </p:txBody>
      </p:sp>
      <p:sp>
        <p:nvSpPr>
          <p:cNvPr id="8" name="Right Arrow 7"/>
          <p:cNvSpPr/>
          <p:nvPr/>
        </p:nvSpPr>
        <p:spPr>
          <a:xfrm>
            <a:off x="8760940" y="1970903"/>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041925" y="188440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Schema</a:t>
            </a:r>
            <a:endParaRPr lang="en-US" sz="1100" dirty="0"/>
          </a:p>
        </p:txBody>
      </p:sp>
    </p:spTree>
    <p:extLst>
      <p:ext uri="{BB962C8B-B14F-4D97-AF65-F5344CB8AC3E}">
        <p14:creationId xmlns="" xmlns:p14="http://schemas.microsoft.com/office/powerpoint/2010/main" val="3510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Aggregate Functions</a:t>
            </a:r>
            <a:endParaRPr lang="en-US" sz="3100" dirty="0">
              <a:solidFill>
                <a:schemeClr val="tx1"/>
              </a:solidFill>
            </a:endParaRPr>
          </a:p>
        </p:txBody>
      </p:sp>
    </p:spTree>
    <p:extLst>
      <p:ext uri="{BB962C8B-B14F-4D97-AF65-F5344CB8AC3E}">
        <p14:creationId xmlns="" xmlns:p14="http://schemas.microsoft.com/office/powerpoint/2010/main" val="117211193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745" y="384249"/>
            <a:ext cx="7875373" cy="4539704"/>
          </a:xfrm>
          <a:prstGeom prst="rect">
            <a:avLst/>
          </a:prstGeom>
        </p:spPr>
        <p:txBody>
          <a:bodyPr wrap="square">
            <a:spAutoFit/>
          </a:bodyPr>
          <a:lstStyle/>
          <a:p>
            <a:r>
              <a:rPr lang="en-US" sz="1700" dirty="0" smtClean="0">
                <a:latin typeface="+mj-lt"/>
              </a:rPr>
              <a:t>### Prepare Data</a:t>
            </a:r>
          </a:p>
          <a:p>
            <a:r>
              <a:rPr lang="en-US" sz="1700" i="1" dirty="0" smtClean="0">
                <a:latin typeface="+mj-lt"/>
              </a:rPr>
              <a:t>data </a:t>
            </a:r>
            <a:r>
              <a:rPr lang="en-US" sz="1700" i="1" dirty="0">
                <a:latin typeface="+mj-lt"/>
              </a:rPr>
              <a:t>= </a:t>
            </a:r>
            <a:r>
              <a:rPr lang="en-US" sz="1700" i="1" dirty="0" smtClean="0">
                <a:latin typeface="+mj-lt"/>
              </a:rPr>
              <a:t>(("</a:t>
            </a:r>
            <a:r>
              <a:rPr lang="en-US" sz="1700" i="1" dirty="0">
                <a:latin typeface="+mj-lt"/>
              </a:rPr>
              <a:t>James","Sales","NY</a:t>
            </a:r>
            <a:r>
              <a:rPr lang="en-US" sz="1700" i="1" dirty="0" smtClean="0">
                <a:latin typeface="+mj-lt"/>
              </a:rPr>
              <a:t>",None,34</a:t>
            </a:r>
            <a:r>
              <a:rPr lang="en-US" sz="1700" i="1" dirty="0">
                <a:latin typeface="+mj-lt"/>
              </a:rPr>
              <a:t>),</a:t>
            </a:r>
          </a:p>
          <a:p>
            <a:r>
              <a:rPr lang="en-US" sz="1700" i="1" dirty="0">
                <a:latin typeface="+mj-lt"/>
              </a:rPr>
              <a:t>    ("Alicia","Sales","NY",8600,56),</a:t>
            </a:r>
          </a:p>
          <a:p>
            <a:r>
              <a:rPr lang="en-US" sz="1700" i="1" dirty="0">
                <a:latin typeface="+mj-lt"/>
              </a:rPr>
              <a:t>    ("Robert","Sales","CA",8100,30),</a:t>
            </a:r>
          </a:p>
          <a:p>
            <a:r>
              <a:rPr lang="en-US" sz="1700" i="1" dirty="0">
                <a:latin typeface="+mj-lt"/>
              </a:rPr>
              <a:t>	("John","Sales","AZ",8600,31),</a:t>
            </a:r>
          </a:p>
          <a:p>
            <a:r>
              <a:rPr lang="en-US" sz="1700" i="1" dirty="0">
                <a:latin typeface="+mj-lt"/>
              </a:rPr>
              <a:t>	("Ross","Sales","AZ",8100,33),</a:t>
            </a:r>
          </a:p>
          <a:p>
            <a:r>
              <a:rPr lang="en-US" sz="1700" i="1" dirty="0">
                <a:latin typeface="+mj-lt"/>
              </a:rPr>
              <a:t>	("Kathy","Sales","AZ",1000,39),</a:t>
            </a:r>
          </a:p>
          <a:p>
            <a:r>
              <a:rPr lang="en-US" sz="1700" i="1" dirty="0">
                <a:latin typeface="+mj-lt"/>
              </a:rPr>
              <a:t>    ("Lisa","Finance","CA",9000,24),</a:t>
            </a:r>
          </a:p>
          <a:p>
            <a:r>
              <a:rPr lang="en-US" sz="1700" i="1" dirty="0">
                <a:latin typeface="+mj-lt"/>
              </a:rPr>
              <a:t>    ("Deja","Finance","CA",9900,40),</a:t>
            </a:r>
          </a:p>
          <a:p>
            <a:r>
              <a:rPr lang="en-US" sz="1700" i="1" dirty="0">
                <a:latin typeface="+mj-lt"/>
              </a:rPr>
              <a:t>    ("Sugie","Finance","NY",8300,36),</a:t>
            </a:r>
          </a:p>
          <a:p>
            <a:r>
              <a:rPr lang="en-US" sz="1700" i="1" dirty="0">
                <a:latin typeface="+mj-lt"/>
              </a:rPr>
              <a:t>    ("Ram","Finance","NY",7900,53),</a:t>
            </a:r>
          </a:p>
          <a:p>
            <a:r>
              <a:rPr lang="en-US" sz="1700" i="1" dirty="0">
                <a:latin typeface="+mj-lt"/>
              </a:rPr>
              <a:t>	("Satya","Finance","AZ",8200,53),</a:t>
            </a:r>
          </a:p>
          <a:p>
            <a:r>
              <a:rPr lang="en-US" sz="1700" i="1" dirty="0">
                <a:latin typeface="+mj-lt"/>
              </a:rPr>
              <a:t>    ("Kyle","Marketing","CA</a:t>
            </a:r>
            <a:r>
              <a:rPr lang="en-US" sz="1700" i="1" dirty="0" smtClean="0">
                <a:latin typeface="+mj-lt"/>
              </a:rPr>
              <a:t>",8000,25</a:t>
            </a:r>
            <a:r>
              <a:rPr lang="en-US" sz="1700" i="1" dirty="0">
                <a:latin typeface="+mj-lt"/>
              </a:rPr>
              <a:t>),</a:t>
            </a:r>
          </a:p>
          <a:p>
            <a:r>
              <a:rPr lang="en-US" sz="1700" i="1" dirty="0">
                <a:latin typeface="+mj-lt"/>
              </a:rPr>
              <a:t>    ("Reid","Marketing","NY",9100,50)</a:t>
            </a:r>
          </a:p>
          <a:p>
            <a:r>
              <a:rPr lang="en-US" sz="1700" i="1" dirty="0">
                <a:latin typeface="+mj-lt"/>
              </a:rPr>
              <a:t>  </a:t>
            </a:r>
            <a:r>
              <a:rPr lang="en-US" sz="1700" i="1" dirty="0" smtClean="0">
                <a:latin typeface="+mj-lt"/>
              </a:rPr>
              <a:t>)</a:t>
            </a:r>
            <a:endParaRPr lang="en-US" sz="1700" i="1" dirty="0">
              <a:latin typeface="+mj-lt"/>
            </a:endParaRPr>
          </a:p>
          <a:p>
            <a:r>
              <a:rPr lang="en-US" sz="1700" i="1" dirty="0">
                <a:latin typeface="+mj-lt"/>
              </a:rPr>
              <a:t>schema</a:t>
            </a:r>
            <a:r>
              <a:rPr lang="en-US" sz="1700" i="1" dirty="0" smtClean="0">
                <a:latin typeface="+mj-lt"/>
              </a:rPr>
              <a:t>=("</a:t>
            </a:r>
            <a:r>
              <a:rPr lang="en-US" sz="1700" i="1" dirty="0" err="1">
                <a:latin typeface="+mj-lt"/>
              </a:rPr>
              <a:t>empname</a:t>
            </a:r>
            <a:r>
              <a:rPr lang="en-US" sz="1700" i="1" dirty="0">
                <a:latin typeface="+mj-lt"/>
              </a:rPr>
              <a:t>","</a:t>
            </a:r>
            <a:r>
              <a:rPr lang="en-US" sz="1700" i="1" dirty="0" err="1">
                <a:latin typeface="+mj-lt"/>
              </a:rPr>
              <a:t>dept</a:t>
            </a:r>
            <a:r>
              <a:rPr lang="en-US" sz="1700" i="1" dirty="0">
                <a:latin typeface="+mj-lt"/>
              </a:rPr>
              <a:t>","</a:t>
            </a:r>
            <a:r>
              <a:rPr lang="en-US" sz="1700" i="1" dirty="0" err="1">
                <a:latin typeface="+mj-lt"/>
              </a:rPr>
              <a:t>state","salary","age</a:t>
            </a:r>
            <a:r>
              <a:rPr lang="en-US" sz="1700" i="1" dirty="0" smtClean="0">
                <a:latin typeface="+mj-lt"/>
              </a:rPr>
              <a:t>")</a:t>
            </a:r>
            <a:endParaRPr lang="en-US" sz="1700" i="1" dirty="0">
              <a:latin typeface="+mj-lt"/>
            </a:endParaRP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(data=</a:t>
            </a:r>
            <a:r>
              <a:rPr lang="en-US" sz="1700" i="1" dirty="0" err="1">
                <a:latin typeface="+mj-lt"/>
              </a:rPr>
              <a:t>data,schema</a:t>
            </a:r>
            <a:r>
              <a:rPr lang="en-US" sz="1700" i="1" dirty="0">
                <a:latin typeface="+mj-lt"/>
              </a:rPr>
              <a:t>=schema)</a:t>
            </a:r>
          </a:p>
        </p:txBody>
      </p:sp>
    </p:spTree>
    <p:extLst>
      <p:ext uri="{BB962C8B-B14F-4D97-AF65-F5344CB8AC3E}">
        <p14:creationId xmlns="" xmlns:p14="http://schemas.microsoft.com/office/powerpoint/2010/main" val="3114780552"/>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281" y="346649"/>
            <a:ext cx="8899074" cy="6617196"/>
          </a:xfrm>
          <a:prstGeom prst="rect">
            <a:avLst/>
          </a:prstGeom>
        </p:spPr>
        <p:txBody>
          <a:bodyPr wrap="square">
            <a:spAutoFit/>
          </a:bodyPr>
          <a:lstStyle/>
          <a:p>
            <a:r>
              <a:rPr lang="en-US" sz="1700" b="1" dirty="0">
                <a:latin typeface="+mj-lt"/>
              </a:rPr>
              <a:t>first(col, </a:t>
            </a:r>
            <a:r>
              <a:rPr lang="en-US" sz="1700" b="1" dirty="0" err="1">
                <a:latin typeface="+mj-lt"/>
              </a:rPr>
              <a:t>ignorenulls</a:t>
            </a:r>
            <a:r>
              <a:rPr lang="en-US" sz="1700" b="1" dirty="0">
                <a:latin typeface="+mj-lt"/>
              </a:rPr>
              <a:t>=False</a:t>
            </a:r>
            <a:r>
              <a:rPr lang="en-US" sz="1700" b="1" dirty="0" smtClean="0">
                <a:latin typeface="+mj-lt"/>
              </a:rPr>
              <a:t>) :</a:t>
            </a:r>
          </a:p>
          <a:p>
            <a:r>
              <a:rPr lang="en-US" sz="1700" dirty="0" smtClean="0">
                <a:latin typeface="+mj-lt"/>
              </a:rPr>
              <a:t>Returns </a:t>
            </a:r>
            <a:r>
              <a:rPr lang="en-US" sz="1700" dirty="0">
                <a:latin typeface="+mj-lt"/>
              </a:rPr>
              <a:t>the first value in a group</a:t>
            </a:r>
            <a:r>
              <a:rPr lang="en-US" sz="1700" dirty="0" smtClean="0">
                <a:latin typeface="+mj-lt"/>
              </a:rPr>
              <a:t>.</a:t>
            </a:r>
          </a:p>
          <a:p>
            <a:r>
              <a:rPr lang="en-US" sz="1700" dirty="0" smtClean="0">
                <a:latin typeface="+mj-lt"/>
              </a:rPr>
              <a:t>Return </a:t>
            </a:r>
            <a:r>
              <a:rPr lang="en-US" sz="1700" dirty="0">
                <a:latin typeface="+mj-lt"/>
              </a:rPr>
              <a:t>the first </a:t>
            </a:r>
            <a:r>
              <a:rPr lang="en-US" sz="1700" dirty="0" smtClean="0">
                <a:latin typeface="+mj-lt"/>
              </a:rPr>
              <a:t>non-null </a:t>
            </a:r>
            <a:r>
              <a:rPr lang="en-US" sz="1700" dirty="0">
                <a:latin typeface="+mj-lt"/>
              </a:rPr>
              <a:t>value it sees when </a:t>
            </a:r>
            <a:r>
              <a:rPr lang="en-US" sz="1700" dirty="0" err="1">
                <a:latin typeface="+mj-lt"/>
              </a:rPr>
              <a:t>ignoreNulls</a:t>
            </a:r>
            <a:r>
              <a:rPr lang="en-US" sz="1700" dirty="0">
                <a:latin typeface="+mj-lt"/>
              </a:rPr>
              <a:t> is set to true.</a:t>
            </a:r>
          </a:p>
          <a:p>
            <a:r>
              <a:rPr lang="en-US" sz="1700" i="1" dirty="0" err="1" smtClean="0">
                <a:latin typeface="+mj-lt"/>
              </a:rPr>
              <a:t>df.select</a:t>
            </a:r>
            <a:r>
              <a:rPr lang="en-US" sz="1700" i="1" dirty="0" smtClean="0">
                <a:latin typeface="+mj-lt"/>
              </a:rPr>
              <a:t>(first(</a:t>
            </a:r>
            <a:r>
              <a:rPr lang="en-US" sz="1700" i="1" dirty="0" err="1" smtClean="0">
                <a:latin typeface="+mj-lt"/>
              </a:rPr>
              <a:t>df.salary</a:t>
            </a:r>
            <a:r>
              <a:rPr lang="en-US" sz="1700" i="1" dirty="0">
                <a:latin typeface="+mj-lt"/>
              </a:rPr>
              <a:t>)).show</a:t>
            </a:r>
            <a:r>
              <a:rPr lang="en-US" sz="1700" i="1" dirty="0" smtClean="0">
                <a:latin typeface="+mj-lt"/>
              </a:rPr>
              <a:t>()</a:t>
            </a:r>
          </a:p>
          <a:p>
            <a:endParaRPr lang="en-US" sz="1700" dirty="0">
              <a:latin typeface="+mj-lt"/>
            </a:endParaRPr>
          </a:p>
          <a:p>
            <a:r>
              <a:rPr lang="en-US" sz="1700" b="1" dirty="0" smtClean="0">
                <a:latin typeface="+mj-lt"/>
              </a:rPr>
              <a:t>last(col, </a:t>
            </a:r>
            <a:r>
              <a:rPr lang="en-US" sz="1700" b="1" dirty="0" err="1" smtClean="0">
                <a:latin typeface="+mj-lt"/>
              </a:rPr>
              <a:t>ignorenulls</a:t>
            </a:r>
            <a:r>
              <a:rPr lang="en-US" sz="1700" b="1" dirty="0" smtClean="0">
                <a:latin typeface="+mj-lt"/>
              </a:rPr>
              <a:t>=False</a:t>
            </a:r>
            <a:r>
              <a:rPr lang="en-US" sz="1700" b="1" dirty="0">
                <a:latin typeface="+mj-lt"/>
              </a:rPr>
              <a:t>):</a:t>
            </a:r>
          </a:p>
          <a:p>
            <a:endParaRPr lang="en-US" sz="1700" dirty="0">
              <a:latin typeface="+mj-lt"/>
            </a:endParaRPr>
          </a:p>
          <a:p>
            <a:r>
              <a:rPr lang="en-US" sz="1700" b="1" dirty="0">
                <a:latin typeface="+mj-lt"/>
              </a:rPr>
              <a:t>greatest</a:t>
            </a:r>
            <a:r>
              <a:rPr lang="en-US" sz="1700" b="1" dirty="0" smtClean="0">
                <a:latin typeface="+mj-lt"/>
              </a:rPr>
              <a:t>(*cols):</a:t>
            </a:r>
          </a:p>
          <a:p>
            <a:r>
              <a:rPr lang="en-US" sz="1700" dirty="0" smtClean="0">
                <a:latin typeface="+mj-lt"/>
              </a:rPr>
              <a:t>Returns </a:t>
            </a:r>
            <a:r>
              <a:rPr lang="en-US" sz="1700" dirty="0">
                <a:latin typeface="+mj-lt"/>
              </a:rPr>
              <a:t>the greatest value of the list of column names, skipping null values.</a:t>
            </a:r>
          </a:p>
          <a:p>
            <a:r>
              <a:rPr lang="en-US" sz="1700" dirty="0" err="1" smtClean="0">
                <a:latin typeface="+mj-lt"/>
              </a:rPr>
              <a:t>df.select</a:t>
            </a:r>
            <a:r>
              <a:rPr lang="en-US" sz="1700" dirty="0" smtClean="0">
                <a:latin typeface="+mj-lt"/>
              </a:rPr>
              <a:t>(greatest(</a:t>
            </a:r>
            <a:r>
              <a:rPr lang="en-US" sz="1700" dirty="0" err="1" smtClean="0">
                <a:latin typeface="+mj-lt"/>
              </a:rPr>
              <a:t>df.salary,df.age</a:t>
            </a:r>
            <a:r>
              <a:rPr lang="en-US" sz="1700" dirty="0">
                <a:latin typeface="+mj-lt"/>
              </a:rPr>
              <a:t>)).show()</a:t>
            </a:r>
            <a:endParaRPr lang="en-US" sz="1700" dirty="0" smtClean="0">
              <a:latin typeface="+mj-lt"/>
            </a:endParaRPr>
          </a:p>
          <a:p>
            <a:endParaRPr lang="en-US" sz="1700" b="1" dirty="0">
              <a:latin typeface="+mj-lt"/>
            </a:endParaRPr>
          </a:p>
          <a:p>
            <a:r>
              <a:rPr lang="en-US" sz="1700" b="1" dirty="0">
                <a:latin typeface="+mj-lt"/>
              </a:rPr>
              <a:t>least</a:t>
            </a:r>
            <a:r>
              <a:rPr lang="en-US" sz="1700" b="1" dirty="0" smtClean="0">
                <a:latin typeface="+mj-lt"/>
              </a:rPr>
              <a:t>(*cols):</a:t>
            </a:r>
          </a:p>
          <a:p>
            <a:r>
              <a:rPr lang="en-US" sz="1700" dirty="0" smtClean="0">
                <a:latin typeface="+mj-lt"/>
              </a:rPr>
              <a:t>Returns </a:t>
            </a:r>
            <a:r>
              <a:rPr lang="en-US" sz="1700" dirty="0">
                <a:latin typeface="+mj-lt"/>
              </a:rPr>
              <a:t>the </a:t>
            </a:r>
            <a:r>
              <a:rPr lang="en-US" sz="1700" dirty="0" err="1">
                <a:latin typeface="+mj-lt"/>
              </a:rPr>
              <a:t>leastvalue</a:t>
            </a:r>
            <a:r>
              <a:rPr lang="en-US" sz="1700" dirty="0">
                <a:latin typeface="+mj-lt"/>
              </a:rPr>
              <a:t> of the list of column names, skipping null values.</a:t>
            </a:r>
          </a:p>
          <a:p>
            <a:endParaRPr lang="en-US" sz="1700" b="1" dirty="0" smtClean="0">
              <a:latin typeface="+mj-lt"/>
            </a:endParaRPr>
          </a:p>
          <a:p>
            <a:r>
              <a:rPr lang="en-US" sz="1700" b="1" dirty="0" err="1" smtClean="0">
                <a:latin typeface="+mj-lt"/>
              </a:rPr>
              <a:t>skewness</a:t>
            </a:r>
            <a:r>
              <a:rPr lang="en-US" sz="1700" b="1" dirty="0" smtClean="0">
                <a:latin typeface="+mj-lt"/>
              </a:rPr>
              <a:t>(col):</a:t>
            </a:r>
          </a:p>
          <a:p>
            <a:r>
              <a:rPr lang="en-US" sz="1700" dirty="0" smtClean="0">
                <a:latin typeface="+mj-lt"/>
              </a:rPr>
              <a:t>Returns </a:t>
            </a:r>
            <a:r>
              <a:rPr lang="en-US" sz="1700" dirty="0">
                <a:latin typeface="+mj-lt"/>
              </a:rPr>
              <a:t>the </a:t>
            </a:r>
            <a:r>
              <a:rPr lang="en-US" sz="1700" dirty="0" err="1">
                <a:latin typeface="+mj-lt"/>
              </a:rPr>
              <a:t>skewness</a:t>
            </a:r>
            <a:r>
              <a:rPr lang="en-US" sz="1700" dirty="0">
                <a:latin typeface="+mj-lt"/>
              </a:rPr>
              <a:t> of the values in a group. </a:t>
            </a:r>
          </a:p>
          <a:p>
            <a:r>
              <a:rPr lang="en-US" sz="1700" i="1" dirty="0" err="1" smtClean="0">
                <a:latin typeface="+mj-lt"/>
              </a:rPr>
              <a:t>df.select</a:t>
            </a:r>
            <a:r>
              <a:rPr lang="en-US" sz="1700" i="1" dirty="0" smtClean="0">
                <a:latin typeface="+mj-lt"/>
              </a:rPr>
              <a:t>(</a:t>
            </a:r>
            <a:r>
              <a:rPr lang="en-US" sz="1700" i="1" dirty="0" err="1" smtClean="0">
                <a:latin typeface="+mj-lt"/>
              </a:rPr>
              <a:t>skewness</a:t>
            </a:r>
            <a:r>
              <a:rPr lang="en-US" sz="1700" i="1" dirty="0" smtClean="0">
                <a:latin typeface="+mj-lt"/>
              </a:rPr>
              <a:t>(</a:t>
            </a:r>
            <a:r>
              <a:rPr lang="en-US" sz="1700" i="1" dirty="0" err="1" smtClean="0">
                <a:latin typeface="+mj-lt"/>
              </a:rPr>
              <a:t>df.salary</a:t>
            </a:r>
            <a:r>
              <a:rPr lang="en-US" sz="1700" i="1" dirty="0">
                <a:latin typeface="+mj-lt"/>
              </a:rPr>
              <a:t>)).show()</a:t>
            </a:r>
          </a:p>
          <a:p>
            <a:endParaRPr lang="en-US" sz="1700" b="1" dirty="0">
              <a:latin typeface="+mj-lt"/>
            </a:endParaRPr>
          </a:p>
          <a:p>
            <a:r>
              <a:rPr lang="en-US" sz="1700" b="1" dirty="0" err="1" smtClean="0">
                <a:latin typeface="+mj-lt"/>
              </a:rPr>
              <a:t>collect_list</a:t>
            </a:r>
            <a:r>
              <a:rPr lang="en-US" sz="1700" b="1" dirty="0" smtClean="0">
                <a:latin typeface="+mj-lt"/>
              </a:rPr>
              <a:t>(col</a:t>
            </a:r>
            <a:r>
              <a:rPr lang="en-US" sz="1700" b="1" dirty="0">
                <a:latin typeface="+mj-lt"/>
              </a:rPr>
              <a:t>): </a:t>
            </a:r>
            <a:r>
              <a:rPr lang="en-US" sz="1700" dirty="0">
                <a:latin typeface="+mj-lt"/>
              </a:rPr>
              <a:t>Returns a list of objects with duplicates.</a:t>
            </a:r>
          </a:p>
          <a:p>
            <a:r>
              <a:rPr lang="en-US" sz="1700" i="1" dirty="0" err="1">
                <a:latin typeface="+mj-lt"/>
              </a:rPr>
              <a:t>df.select</a:t>
            </a:r>
            <a:r>
              <a:rPr lang="en-US" sz="1700" i="1" dirty="0">
                <a:latin typeface="+mj-lt"/>
              </a:rPr>
              <a:t>(</a:t>
            </a:r>
            <a:r>
              <a:rPr lang="en-US" sz="1700" i="1" dirty="0" err="1">
                <a:latin typeface="+mj-lt"/>
              </a:rPr>
              <a:t>collect_list</a:t>
            </a:r>
            <a:r>
              <a:rPr lang="en-US" sz="1700" i="1" dirty="0">
                <a:latin typeface="+mj-lt"/>
              </a:rPr>
              <a:t>('age')).show(truncate=False)</a:t>
            </a:r>
            <a:endParaRPr lang="en-US" sz="2100" i="1" dirty="0"/>
          </a:p>
          <a:p>
            <a:endParaRPr lang="en-US" sz="2100" dirty="0"/>
          </a:p>
          <a:p>
            <a:endParaRPr lang="en-US" sz="2100" dirty="0"/>
          </a:p>
          <a:p>
            <a:endParaRPr lang="en-US" sz="2100" dirty="0"/>
          </a:p>
          <a:p>
            <a:endParaRPr lang="en-US" sz="2100" dirty="0"/>
          </a:p>
        </p:txBody>
      </p:sp>
    </p:spTree>
    <p:extLst>
      <p:ext uri="{BB962C8B-B14F-4D97-AF65-F5344CB8AC3E}">
        <p14:creationId xmlns="" xmlns:p14="http://schemas.microsoft.com/office/powerpoint/2010/main" val="1221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APIs : Other </a:t>
            </a:r>
            <a:r>
              <a:rPr lang="en-US" sz="3100" dirty="0" err="1" smtClean="0">
                <a:solidFill>
                  <a:schemeClr val="tx1"/>
                </a:solidFill>
              </a:rPr>
              <a:t>Misc</a:t>
            </a:r>
            <a:r>
              <a:rPr lang="en-US" sz="3100" dirty="0" smtClean="0">
                <a:solidFill>
                  <a:schemeClr val="tx1"/>
                </a:solidFill>
              </a:rPr>
              <a:t> Functions</a:t>
            </a:r>
            <a:endParaRPr lang="en-US" sz="3100" dirty="0">
              <a:solidFill>
                <a:schemeClr val="tx1"/>
              </a:solidFill>
            </a:endParaRPr>
          </a:p>
        </p:txBody>
      </p:sp>
    </p:spTree>
    <p:extLst>
      <p:ext uri="{BB962C8B-B14F-4D97-AF65-F5344CB8AC3E}">
        <p14:creationId xmlns="" xmlns:p14="http://schemas.microsoft.com/office/powerpoint/2010/main" val="3057458685"/>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816977"/>
          </a:xfrm>
          <a:prstGeom prst="rect">
            <a:avLst/>
          </a:prstGeom>
        </p:spPr>
        <p:txBody>
          <a:bodyPr wrap="square">
            <a:spAutoFit/>
          </a:bodyPr>
          <a:lstStyle/>
          <a:p>
            <a:endParaRPr lang="en-US" sz="1700" dirty="0">
              <a:latin typeface="+mj-lt"/>
            </a:endParaRPr>
          </a:p>
          <a:p>
            <a:r>
              <a:rPr lang="en-US" sz="1600" b="1" dirty="0"/>
              <a:t>###Prepare Data</a:t>
            </a:r>
          </a:p>
          <a:p>
            <a:r>
              <a:rPr lang="en-US" sz="1600" dirty="0" err="1"/>
              <a:t>df</a:t>
            </a:r>
            <a:r>
              <a:rPr lang="en-US" sz="1600" dirty="0"/>
              <a:t> = </a:t>
            </a:r>
            <a:r>
              <a:rPr lang="en-US" sz="1600" dirty="0" err="1"/>
              <a:t>spark.createDataFrame</a:t>
            </a:r>
            <a:r>
              <a:rPr lang="en-US" sz="1600" dirty="0" smtClean="0"/>
              <a:t>(((</a:t>
            </a:r>
            <a:r>
              <a:rPr lang="en-US" sz="1600" dirty="0"/>
              <a:t>'Robert',1, None,114.0), ('</a:t>
            </a:r>
            <a:r>
              <a:rPr lang="en-US" sz="1600" dirty="0" err="1"/>
              <a:t>John',None</a:t>
            </a:r>
            <a:r>
              <a:rPr lang="en-US" sz="1600" dirty="0"/>
              <a:t>, 2577,float('nan</a:t>
            </a:r>
            <a:r>
              <a:rPr lang="en-US" sz="1600" dirty="0" smtClean="0"/>
              <a:t>'))), </a:t>
            </a:r>
            <a:r>
              <a:rPr lang="en-US" sz="1600" dirty="0"/>
              <a:t>("name", "id","phone","</a:t>
            </a:r>
            <a:r>
              <a:rPr lang="en-US" sz="1600" dirty="0" err="1"/>
              <a:t>stAdd</a:t>
            </a:r>
            <a:r>
              <a:rPr lang="en-US" sz="1600" dirty="0"/>
              <a:t>"))</a:t>
            </a:r>
          </a:p>
          <a:p>
            <a:endParaRPr lang="en-US" sz="1700" b="1" dirty="0">
              <a:latin typeface="+mj-lt"/>
            </a:endParaRPr>
          </a:p>
          <a:p>
            <a:r>
              <a:rPr lang="en-US" sz="1700" b="1" dirty="0" err="1" smtClean="0">
                <a:latin typeface="+mj-lt"/>
              </a:rPr>
              <a:t>ascii</a:t>
            </a:r>
            <a:r>
              <a:rPr lang="en-US" sz="1700" b="1" dirty="0" smtClean="0">
                <a:latin typeface="+mj-lt"/>
              </a:rPr>
              <a:t>(col): </a:t>
            </a:r>
          </a:p>
          <a:p>
            <a:pPr marL="285750" indent="-285750">
              <a:buFont typeface="Arial" panose="020B0604020202020204" pitchFamily="34" charset="0"/>
              <a:buChar char="•"/>
            </a:pPr>
            <a:r>
              <a:rPr lang="en-US" sz="1700" dirty="0" smtClean="0">
                <a:latin typeface="+mj-lt"/>
              </a:rPr>
              <a:t>Computes the numeric value of the first character of the string column.</a:t>
            </a:r>
          </a:p>
          <a:p>
            <a:r>
              <a:rPr lang="en-US" sz="1700" i="1" dirty="0" err="1" smtClean="0">
                <a:latin typeface="+mj-lt"/>
              </a:rPr>
              <a:t>df.select</a:t>
            </a:r>
            <a:r>
              <a:rPr lang="en-US" sz="1700" i="1" dirty="0" smtClean="0">
                <a:latin typeface="+mj-lt"/>
              </a:rPr>
              <a:t>(</a:t>
            </a:r>
            <a:r>
              <a:rPr lang="en-US" sz="1700" i="1" dirty="0" err="1" smtClean="0">
                <a:latin typeface="+mj-lt"/>
              </a:rPr>
              <a:t>ascii</a:t>
            </a:r>
            <a:r>
              <a:rPr lang="en-US" sz="1700" i="1" dirty="0" smtClean="0">
                <a:latin typeface="+mj-lt"/>
              </a:rPr>
              <a:t>(lit('a'))).show()</a:t>
            </a:r>
          </a:p>
          <a:p>
            <a:endParaRPr lang="en-US" sz="1700" dirty="0" smtClean="0">
              <a:latin typeface="+mj-lt"/>
            </a:endParaRPr>
          </a:p>
          <a:p>
            <a:r>
              <a:rPr lang="en-US" sz="1700" b="1" dirty="0" smtClean="0">
                <a:latin typeface="+mj-lt"/>
              </a:rPr>
              <a:t>bin(col): </a:t>
            </a:r>
          </a:p>
          <a:p>
            <a:pPr marL="285750" indent="-285750">
              <a:buFont typeface="Arial" panose="020B0604020202020204" pitchFamily="34" charset="0"/>
              <a:buChar char="•"/>
            </a:pPr>
            <a:r>
              <a:rPr lang="en-US" sz="1700" dirty="0" smtClean="0">
                <a:latin typeface="+mj-lt"/>
              </a:rPr>
              <a:t>Returns the string representation of the binary value of the given column.</a:t>
            </a:r>
          </a:p>
          <a:p>
            <a:r>
              <a:rPr lang="en-US" sz="1700" i="1" dirty="0" err="1" smtClean="0">
                <a:latin typeface="+mj-lt"/>
              </a:rPr>
              <a:t>df.select</a:t>
            </a:r>
            <a:r>
              <a:rPr lang="en-US" sz="1700" i="1" dirty="0" smtClean="0">
                <a:latin typeface="+mj-lt"/>
              </a:rPr>
              <a:t>(</a:t>
            </a:r>
            <a:r>
              <a:rPr lang="en-US" sz="1700" i="1" dirty="0" err="1" smtClean="0">
                <a:latin typeface="+mj-lt"/>
              </a:rPr>
              <a:t>df.phone,bin</a:t>
            </a:r>
            <a:r>
              <a:rPr lang="en-US" sz="1700" i="1" dirty="0" smtClean="0">
                <a:latin typeface="+mj-lt"/>
              </a:rPr>
              <a:t>(</a:t>
            </a:r>
            <a:r>
              <a:rPr lang="en-US" sz="1700" i="1" dirty="0" err="1" smtClean="0">
                <a:latin typeface="+mj-lt"/>
              </a:rPr>
              <a:t>df.phone</a:t>
            </a:r>
            <a:r>
              <a:rPr lang="en-US" sz="1700" i="1" dirty="0" smtClean="0">
                <a:latin typeface="+mj-lt"/>
              </a:rPr>
              <a:t>)).show()</a:t>
            </a:r>
          </a:p>
          <a:p>
            <a:endParaRPr lang="en-US" sz="1700" dirty="0">
              <a:latin typeface="+mj-lt"/>
            </a:endParaRPr>
          </a:p>
          <a:p>
            <a:r>
              <a:rPr lang="en-US" sz="1700" dirty="0" smtClean="0">
                <a:latin typeface="+mj-lt"/>
              </a:rPr>
              <a:t>expr()</a:t>
            </a:r>
          </a:p>
          <a:p>
            <a:endParaRPr lang="en-US" sz="1700" dirty="0">
              <a:latin typeface="+mj-lt"/>
            </a:endParaRPr>
          </a:p>
          <a:p>
            <a:endParaRPr lang="en-US" sz="1700" dirty="0">
              <a:latin typeface="+mj-lt"/>
            </a:endParaRPr>
          </a:p>
          <a:p>
            <a:endParaRPr lang="en-US" sz="1700" dirty="0" smtClean="0">
              <a:latin typeface="+mj-lt"/>
            </a:endParaRPr>
          </a:p>
          <a:p>
            <a:endParaRPr lang="en-US" sz="1700" dirty="0" smtClean="0">
              <a:latin typeface="+mj-lt"/>
            </a:endParaRPr>
          </a:p>
          <a:p>
            <a:endParaRPr lang="en-US" sz="1700" dirty="0" smtClean="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 xmlns:p14="http://schemas.microsoft.com/office/powerpoint/2010/main" val="379487283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Part 3</a:t>
            </a:r>
            <a:endParaRPr lang="en-US" sz="3500" dirty="0"/>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smtClean="0"/>
              <a:t>DataFrame Extraction</a:t>
            </a:r>
            <a:endParaRPr lang="en-US" sz="3500" dirty="0"/>
          </a:p>
        </p:txBody>
      </p:sp>
      <p:pic>
        <p:nvPicPr>
          <p:cNvPr id="3" name="Picture 2"/>
          <p:cNvPicPr>
            <a:picLocks noChangeAspect="1"/>
          </p:cNvPicPr>
          <p:nvPr/>
        </p:nvPicPr>
        <p:blipFill>
          <a:blip r:embed="rId2"/>
          <a:stretch>
            <a:fillRect/>
          </a:stretch>
        </p:blipFill>
        <p:spPr>
          <a:xfrm>
            <a:off x="5154955" y="2916710"/>
            <a:ext cx="1552575" cy="2705100"/>
          </a:xfrm>
          <a:prstGeom prst="rect">
            <a:avLst/>
          </a:prstGeom>
        </p:spPr>
      </p:pic>
    </p:spTree>
    <p:extLst>
      <p:ext uri="{BB962C8B-B14F-4D97-AF65-F5344CB8AC3E}">
        <p14:creationId xmlns="" xmlns:p14="http://schemas.microsoft.com/office/powerpoint/2010/main" val="2519473554"/>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Repartition &amp; Coalesce</a:t>
            </a:r>
            <a:endParaRPr lang="en-US" sz="3100" dirty="0">
              <a:solidFill>
                <a:schemeClr val="tx1"/>
              </a:solidFill>
            </a:endParaRPr>
          </a:p>
        </p:txBody>
      </p:sp>
    </p:spTree>
    <p:extLst>
      <p:ext uri="{BB962C8B-B14F-4D97-AF65-F5344CB8AC3E}">
        <p14:creationId xmlns="" xmlns:p14="http://schemas.microsoft.com/office/powerpoint/2010/main" val="1797391264"/>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t>Datasets are huge is size and so they cannot fit into a single node and so they have to be partitioned across different nodes.</a:t>
            </a:r>
          </a:p>
          <a:p>
            <a:pPr marL="285750" indent="-285750" algn="just">
              <a:buFont typeface="Arial" panose="020B0604020202020204" pitchFamily="34" charset="0"/>
              <a:buChar char="•"/>
            </a:pPr>
            <a:r>
              <a:rPr lang="en-US" dirty="0" smtClean="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smtClean="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smtClean="0"/>
              <a:t>We can also configure the optimal number of partitions. Having too few or many partitions is not good.</a:t>
            </a:r>
          </a:p>
          <a:p>
            <a:pPr marL="285750" indent="-285750" algn="just">
              <a:buFont typeface="Arial" panose="020B0604020202020204" pitchFamily="34" charset="0"/>
              <a:buChar char="•"/>
            </a:pPr>
            <a:r>
              <a:rPr lang="en-US" dirty="0" smtClean="0"/>
              <a:t>How Spark does the default Partitioning of Data ?</a:t>
            </a:r>
          </a:p>
          <a:p>
            <a:pPr algn="just"/>
            <a:r>
              <a:rPr lang="en-US" dirty="0"/>
              <a:t> </a:t>
            </a:r>
            <a:r>
              <a:rPr lang="en-US" dirty="0" smtClean="0"/>
              <a:t>       Spark checks the HDFS Block size. The HDFS Block size for Hadoop 1.0 is 64mb and Hadoop 2.0/YARN is 128MB. It creates one partition for each block size.</a:t>
            </a:r>
          </a:p>
          <a:p>
            <a:pPr algn="just"/>
            <a:r>
              <a:rPr lang="en-US" dirty="0" smtClean="0"/>
              <a:t>Ex- We have a file of 500MB, so 4 partitions would be created. </a:t>
            </a:r>
          </a:p>
          <a:p>
            <a:pPr marL="285750" indent="-285750" algn="just">
              <a:buFont typeface="Arial" panose="020B0604020202020204" pitchFamily="34" charset="0"/>
              <a:buChar char="•"/>
            </a:pPr>
            <a:r>
              <a:rPr lang="en-US" dirty="0" smtClean="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a:t>
            </a:r>
            <a:r>
              <a:rPr lang="en-US" dirty="0" smtClean="0"/>
              <a:t>would either </a:t>
            </a:r>
            <a:r>
              <a:rPr lang="en-US" dirty="0"/>
              <a:t>apply the repartition or coalesce</a:t>
            </a:r>
            <a:r>
              <a:rPr lang="en-US" dirty="0" smtClean="0"/>
              <a:t>.</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t>What is Partition ?</a:t>
            </a:r>
            <a:endParaRPr lang="en-US" sz="4000" dirty="0"/>
          </a:p>
        </p:txBody>
      </p:sp>
    </p:spTree>
    <p:extLst>
      <p:ext uri="{BB962C8B-B14F-4D97-AF65-F5344CB8AC3E}">
        <p14:creationId xmlns="" xmlns:p14="http://schemas.microsoft.com/office/powerpoint/2010/main" val="3722827200"/>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smtClean="0"/>
              <a:t>test_data.csv</a:t>
            </a:r>
          </a:p>
          <a:p>
            <a:pPr algn="ctr"/>
            <a:r>
              <a:rPr lang="en-US" dirty="0" smtClean="0"/>
              <a:t>Size:2.6GB</a:t>
            </a:r>
          </a:p>
          <a:p>
            <a:pPr algn="ctr"/>
            <a:r>
              <a:rPr lang="en-US" dirty="0"/>
              <a:t>Record Count :</a:t>
            </a:r>
            <a:r>
              <a:rPr lang="en-US" dirty="0" smtClean="0"/>
              <a:t>128m</a:t>
            </a:r>
            <a:endParaRPr lang="en-US" dirty="0"/>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6" name="Right Arrow 5"/>
          <p:cNvSpPr/>
          <p:nvPr/>
        </p:nvSpPr>
        <p:spPr>
          <a:xfrm>
            <a:off x="4852087" y="2248930"/>
            <a:ext cx="1589902" cy="39541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02724" cy="51898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Apply a Filter T</a:t>
            </a:r>
            <a:endParaRPr lang="en-US" sz="1100" dirty="0"/>
          </a:p>
        </p:txBody>
      </p:sp>
      <p:sp>
        <p:nvSpPr>
          <p:cNvPr id="8" name="Can 7"/>
          <p:cNvSpPr/>
          <p:nvPr/>
        </p:nvSpPr>
        <p:spPr>
          <a:xfrm>
            <a:off x="6812692" y="1499286"/>
            <a:ext cx="1441622" cy="1688757"/>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Size</a:t>
            </a:r>
            <a:r>
              <a:rPr lang="en-US" dirty="0"/>
              <a:t> </a:t>
            </a:r>
            <a:r>
              <a:rPr lang="en-US" dirty="0" smtClean="0"/>
              <a:t>~1MB</a:t>
            </a:r>
          </a:p>
          <a:p>
            <a:pPr algn="ctr"/>
            <a:r>
              <a:rPr lang="en-US" dirty="0" smtClean="0"/>
              <a:t>Record </a:t>
            </a:r>
            <a:r>
              <a:rPr lang="en-US" dirty="0"/>
              <a:t>Count :</a:t>
            </a:r>
            <a:r>
              <a:rPr lang="en-US" dirty="0" smtClean="0"/>
              <a:t>64k</a:t>
            </a:r>
            <a:endParaRPr lang="en-US" dirty="0"/>
          </a:p>
        </p:txBody>
      </p:sp>
      <p:sp>
        <p:nvSpPr>
          <p:cNvPr id="9" name="Rounded Rectangle 8"/>
          <p:cNvSpPr/>
          <p:nvPr/>
        </p:nvSpPr>
        <p:spPr>
          <a:xfrm>
            <a:off x="2693773" y="3307491"/>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
        <p:nvSpPr>
          <p:cNvPr id="11" name="Rounded Rectangle 10"/>
          <p:cNvSpPr/>
          <p:nvPr/>
        </p:nvSpPr>
        <p:spPr>
          <a:xfrm>
            <a:off x="6903308" y="3033582"/>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smtClean="0"/>
              <a:t>Partitions: 21</a:t>
            </a:r>
            <a:endParaRPr lang="en-US" sz="1500" dirty="0"/>
          </a:p>
        </p:txBody>
      </p:sp>
    </p:spTree>
    <p:extLst>
      <p:ext uri="{BB962C8B-B14F-4D97-AF65-F5344CB8AC3E}">
        <p14:creationId xmlns="" xmlns:p14="http://schemas.microsoft.com/office/powerpoint/2010/main" val="3465243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064" y="778491"/>
            <a:ext cx="11467139" cy="5498741"/>
          </a:xfrm>
        </p:spPr>
        <p:txBody>
          <a:bodyPr>
            <a:noAutofit/>
          </a:bodyPr>
          <a:lstStyle/>
          <a:p>
            <a:pPr marL="457200" lvl="1" indent="0">
              <a:buNone/>
            </a:pPr>
            <a:r>
              <a:rPr lang="en-US" altLang="en-US" sz="2000" b="1" dirty="0" smtClean="0">
                <a:latin typeface="+mj-lt"/>
              </a:rPr>
              <a:t>RDD is one of the fundamental abstractions of Spark on which it was created initially. Almost everything in Spark is built on top of RDDs.</a:t>
            </a:r>
          </a:p>
          <a:p>
            <a:pPr marL="457200" lvl="1" indent="0">
              <a:buNone/>
            </a:pPr>
            <a:endParaRPr lang="en-US" altLang="en-US" sz="2000" b="1" dirty="0" smtClean="0">
              <a:latin typeface="+mj-lt"/>
            </a:endParaRPr>
          </a:p>
          <a:p>
            <a:pPr marL="457200" lvl="1" indent="0">
              <a:buNone/>
            </a:pPr>
            <a:r>
              <a:rPr lang="en-US" altLang="en-US" sz="2000" b="1" dirty="0" smtClean="0">
                <a:solidFill>
                  <a:srgbClr val="FF0000"/>
                </a:solidFill>
                <a:latin typeface="+mj-lt"/>
              </a:rPr>
              <a:t>R</a:t>
            </a:r>
            <a:r>
              <a:rPr lang="en-US" altLang="en-US" sz="2000" b="1" dirty="0" smtClean="0">
                <a:latin typeface="+mj-lt"/>
              </a:rPr>
              <a:t>esilient – “</a:t>
            </a:r>
            <a:r>
              <a:rPr lang="en-US" sz="2000" dirty="0">
                <a:latin typeface="+mj-lt"/>
              </a:rPr>
              <a:t>able to withstand or recover quickly from difficult </a:t>
            </a:r>
            <a:r>
              <a:rPr lang="en-US" sz="2000" dirty="0" smtClean="0">
                <a:latin typeface="+mj-lt"/>
              </a:rPr>
              <a:t>conditions”.</a:t>
            </a:r>
          </a:p>
          <a:p>
            <a:pPr lvl="3"/>
            <a:r>
              <a:rPr lang="en-US" altLang="en-US" sz="2000" dirty="0" smtClean="0">
                <a:latin typeface="+mj-lt"/>
              </a:rPr>
              <a:t>RDDs are immutable and can not be modified once created.</a:t>
            </a:r>
          </a:p>
          <a:p>
            <a:pPr lvl="3"/>
            <a:r>
              <a:rPr lang="en-US" altLang="en-US" sz="2000" dirty="0" smtClean="0">
                <a:latin typeface="+mj-lt"/>
              </a:rPr>
              <a:t>Fault Tolerance – RDDs track data lineage information to recover lost data quickly and automatically </a:t>
            </a:r>
            <a:r>
              <a:rPr lang="en-US" altLang="en-US" sz="2000" dirty="0" smtClean="0"/>
              <a:t>on </a:t>
            </a:r>
            <a:r>
              <a:rPr lang="en-US" altLang="en-US" sz="2000" dirty="0"/>
              <a:t>failure </a:t>
            </a:r>
            <a:r>
              <a:rPr lang="en-US" altLang="en-US" sz="2000" dirty="0" smtClean="0">
                <a:latin typeface="+mj-lt"/>
              </a:rPr>
              <a:t>at any point of execution cycle. </a:t>
            </a:r>
            <a:r>
              <a:rPr lang="en-US" altLang="en-US" sz="1400" b="1" dirty="0" smtClean="0">
                <a:latin typeface="+mj-lt"/>
              </a:rPr>
              <a:t>      </a:t>
            </a:r>
          </a:p>
          <a:p>
            <a:pPr marL="457200" lvl="1" indent="0">
              <a:buNone/>
            </a:pPr>
            <a:r>
              <a:rPr lang="en-US" altLang="en-US" sz="2000" dirty="0" smtClean="0">
                <a:solidFill>
                  <a:srgbClr val="FF0000"/>
                </a:solidFill>
              </a:rPr>
              <a:t>D</a:t>
            </a:r>
            <a:r>
              <a:rPr lang="en-US" altLang="en-US" sz="2000" dirty="0" smtClean="0"/>
              <a:t>istributed – </a:t>
            </a:r>
            <a:r>
              <a:rPr lang="en-US" altLang="en-US" sz="2000" dirty="0" smtClean="0">
                <a:latin typeface="+mj-lt"/>
              </a:rPr>
              <a:t>Divided into smaller chucks called Partitions and distributed across multiple nodes across the cluster.</a:t>
            </a:r>
          </a:p>
          <a:p>
            <a:pPr marL="457200" lvl="1" indent="0">
              <a:buNone/>
            </a:pPr>
            <a:r>
              <a:rPr lang="en-US" altLang="en-US" sz="2000" dirty="0" smtClean="0">
                <a:solidFill>
                  <a:srgbClr val="FF0000"/>
                </a:solidFill>
              </a:rPr>
              <a:t>D</a:t>
            </a:r>
            <a:r>
              <a:rPr lang="en-US" altLang="en-US" sz="2000" dirty="0" smtClean="0"/>
              <a:t>atasets – </a:t>
            </a:r>
            <a:r>
              <a:rPr lang="en-US" altLang="en-US" sz="2000" dirty="0" smtClean="0">
                <a:latin typeface="+mj-lt"/>
              </a:rPr>
              <a:t>Holds data.</a:t>
            </a:r>
            <a:endParaRPr lang="en-US" altLang="en-US" sz="2000" dirty="0">
              <a:latin typeface="+mj-lt"/>
            </a:endParaRPr>
          </a:p>
          <a:p>
            <a:pPr lvl="1"/>
            <a:endParaRPr lang="en-US" altLang="en-US" sz="2000"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 Resilient Distributed Datasets</a:t>
            </a:r>
            <a:endParaRPr lang="en-US" sz="4000" dirty="0"/>
          </a:p>
        </p:txBody>
      </p:sp>
    </p:spTree>
    <p:extLst>
      <p:ext uri="{BB962C8B-B14F-4D97-AF65-F5344CB8AC3E}">
        <p14:creationId xmlns="" xmlns:p14="http://schemas.microsoft.com/office/powerpoint/2010/main" val="29227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186309"/>
          </a:xfrm>
          <a:prstGeom prst="rect">
            <a:avLst/>
          </a:prstGeom>
        </p:spPr>
        <p:txBody>
          <a:bodyPr wrap="square">
            <a:spAutoFit/>
          </a:bodyPr>
          <a:lstStyle/>
          <a:p>
            <a:r>
              <a:rPr lang="en-US" dirty="0" smtClean="0"/>
              <a:t>### Create some Dump data for testing</a:t>
            </a:r>
          </a:p>
          <a:p>
            <a:r>
              <a:rPr lang="en-US" dirty="0" err="1" smtClean="0"/>
              <a:t>df</a:t>
            </a:r>
            <a:r>
              <a:rPr lang="en-US" dirty="0" smtClean="0"/>
              <a:t> </a:t>
            </a:r>
            <a:r>
              <a:rPr lang="en-US" dirty="0"/>
              <a:t>= </a:t>
            </a:r>
            <a:r>
              <a:rPr lang="en-US" dirty="0" err="1"/>
              <a:t>spark.range</a:t>
            </a:r>
            <a:r>
              <a:rPr lang="en-US" dirty="0"/>
              <a:t>(1000000)</a:t>
            </a:r>
          </a:p>
          <a:p>
            <a:r>
              <a:rPr lang="en-US" dirty="0" err="1" smtClean="0"/>
              <a:t>df</a:t>
            </a:r>
            <a:r>
              <a:rPr lang="en-US" dirty="0" smtClean="0"/>
              <a:t> </a:t>
            </a:r>
            <a:r>
              <a:rPr lang="en-US" dirty="0"/>
              <a:t>= </a:t>
            </a:r>
            <a:r>
              <a:rPr lang="en-US" dirty="0" err="1" smtClean="0"/>
              <a:t>df.select</a:t>
            </a:r>
            <a:r>
              <a:rPr lang="en-US" dirty="0" smtClean="0"/>
              <a:t>(</a:t>
            </a:r>
            <a:r>
              <a:rPr lang="en-US" dirty="0" err="1" smtClean="0"/>
              <a:t>df.id,df.id</a:t>
            </a:r>
            <a:r>
              <a:rPr lang="en-US" dirty="0" smtClean="0"/>
              <a:t>*2,df.id*3</a:t>
            </a:r>
            <a:r>
              <a:rPr lang="en-US" dirty="0"/>
              <a:t>)</a:t>
            </a:r>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endParaRPr lang="en-US" dirty="0"/>
          </a:p>
          <a:p>
            <a:r>
              <a:rPr lang="en-US" dirty="0" err="1" smtClean="0"/>
              <a:t>df</a:t>
            </a:r>
            <a:r>
              <a:rPr lang="en-US" dirty="0" smtClean="0"/>
              <a:t> </a:t>
            </a:r>
            <a:r>
              <a:rPr lang="en-US" dirty="0"/>
              <a:t>= </a:t>
            </a:r>
            <a:r>
              <a:rPr lang="en-US" dirty="0" err="1" smtClean="0"/>
              <a:t>df.union</a:t>
            </a:r>
            <a:r>
              <a:rPr lang="en-US" dirty="0" smtClean="0"/>
              <a:t>(</a:t>
            </a:r>
            <a:r>
              <a:rPr lang="en-US" dirty="0" err="1" smtClean="0"/>
              <a:t>df</a:t>
            </a:r>
            <a:r>
              <a:rPr lang="en-US" dirty="0" smtClean="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smtClean="0"/>
          </a:p>
          <a:p>
            <a:endParaRPr lang="en-US" dirty="0" smtClean="0"/>
          </a:p>
          <a:p>
            <a:r>
              <a:rPr lang="en-US" dirty="0" smtClean="0"/>
              <a:t>### Save the file at a HDFS Path</a:t>
            </a:r>
          </a:p>
          <a:p>
            <a:r>
              <a:rPr lang="en-US" dirty="0" err="1" smtClean="0"/>
              <a:t>df.write.save</a:t>
            </a:r>
            <a:r>
              <a:rPr lang="en-US" dirty="0" smtClean="0"/>
              <a:t>(‘/user/test/</a:t>
            </a:r>
            <a:r>
              <a:rPr lang="en-US" dirty="0" err="1" smtClean="0"/>
              <a:t>test_data.csv’,format</a:t>
            </a:r>
            <a:r>
              <a:rPr lang="en-US" dirty="0" smtClean="0"/>
              <a:t>=‘csv’)</a:t>
            </a:r>
          </a:p>
          <a:p>
            <a:endParaRPr lang="en-US" dirty="0"/>
          </a:p>
          <a:p>
            <a:r>
              <a:rPr lang="en-US" dirty="0" smtClean="0"/>
              <a:t>### Testing</a:t>
            </a:r>
          </a:p>
          <a:p>
            <a:r>
              <a:rPr lang="en-US" dirty="0" err="1" smtClean="0"/>
              <a:t>df_new</a:t>
            </a:r>
            <a:r>
              <a:rPr lang="en-US" dirty="0" smtClean="0"/>
              <a:t> </a:t>
            </a:r>
            <a:r>
              <a:rPr lang="en-US" dirty="0"/>
              <a:t>= </a:t>
            </a:r>
            <a:r>
              <a:rPr lang="en-US" dirty="0" err="1"/>
              <a:t>spark.read.load</a:t>
            </a:r>
            <a:r>
              <a:rPr lang="en-US" dirty="0"/>
              <a:t>('/user/test/</a:t>
            </a:r>
            <a:r>
              <a:rPr lang="en-US" dirty="0" err="1"/>
              <a:t>test_data.csv',format</a:t>
            </a:r>
            <a:r>
              <a:rPr lang="en-US" dirty="0"/>
              <a:t>='</a:t>
            </a:r>
            <a:r>
              <a:rPr lang="en-US" dirty="0" err="1"/>
              <a:t>csv',schema</a:t>
            </a:r>
            <a:r>
              <a:rPr lang="en-US" dirty="0"/>
              <a:t>=('col1 </a:t>
            </a:r>
            <a:r>
              <a:rPr lang="en-US" dirty="0" err="1"/>
              <a:t>int</a:t>
            </a:r>
            <a:r>
              <a:rPr lang="en-US" dirty="0"/>
              <a:t>, col2 </a:t>
            </a:r>
            <a:r>
              <a:rPr lang="en-US" dirty="0" err="1"/>
              <a:t>int</a:t>
            </a:r>
            <a:r>
              <a:rPr lang="en-US" dirty="0"/>
              <a:t>, col3 </a:t>
            </a:r>
            <a:r>
              <a:rPr lang="en-US" dirty="0" err="1"/>
              <a:t>int</a:t>
            </a:r>
            <a:r>
              <a:rPr lang="en-US" dirty="0" smtClean="0"/>
              <a:t>'))</a:t>
            </a:r>
          </a:p>
          <a:p>
            <a:r>
              <a:rPr lang="en-US" dirty="0" err="1"/>
              <a:t>df_new.rdd.getNumPartitions</a:t>
            </a:r>
            <a:r>
              <a:rPr lang="en-US" dirty="0" smtClean="0"/>
              <a:t>()</a:t>
            </a:r>
          </a:p>
          <a:p>
            <a:r>
              <a:rPr lang="en-US" dirty="0" smtClean="0"/>
              <a:t>--- Apply </a:t>
            </a:r>
            <a:r>
              <a:rPr lang="en-US" dirty="0" err="1" smtClean="0"/>
              <a:t>Fillter</a:t>
            </a:r>
            <a:endParaRPr lang="en-US" dirty="0" smtClean="0"/>
          </a:p>
          <a:p>
            <a:r>
              <a:rPr lang="en-US" dirty="0" err="1"/>
              <a:t>df_filter</a:t>
            </a:r>
            <a:r>
              <a:rPr lang="en-US" dirty="0"/>
              <a:t> = </a:t>
            </a:r>
            <a:r>
              <a:rPr lang="en-US" dirty="0" err="1"/>
              <a:t>df_new.where</a:t>
            </a:r>
            <a:r>
              <a:rPr lang="en-US" dirty="0"/>
              <a:t>(df_new.col1 &lt; 501</a:t>
            </a:r>
            <a:r>
              <a:rPr lang="en-US" dirty="0" smtClean="0"/>
              <a:t>)</a:t>
            </a:r>
          </a:p>
          <a:p>
            <a:r>
              <a:rPr lang="en-US" dirty="0" err="1" smtClean="0"/>
              <a:t>df_filter.rdd.getNumPartitions</a:t>
            </a:r>
            <a:r>
              <a:rPr lang="en-US" dirty="0" smtClean="0"/>
              <a:t>()</a:t>
            </a:r>
          </a:p>
          <a:p>
            <a:endParaRPr lang="en-US" dirty="0"/>
          </a:p>
        </p:txBody>
      </p:sp>
    </p:spTree>
    <p:extLst>
      <p:ext uri="{BB962C8B-B14F-4D97-AF65-F5344CB8AC3E}">
        <p14:creationId xmlns="" xmlns:p14="http://schemas.microsoft.com/office/powerpoint/2010/main" val="902843099"/>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6555641"/>
          </a:xfrm>
          <a:prstGeom prst="rect">
            <a:avLst/>
          </a:prstGeom>
          <a:noFill/>
        </p:spPr>
        <p:txBody>
          <a:bodyPr wrap="square" rtlCol="0">
            <a:spAutoFit/>
          </a:bodyPr>
          <a:lstStyle/>
          <a:p>
            <a:r>
              <a:rPr lang="en-US" sz="1500" b="1" dirty="0" smtClean="0"/>
              <a:t>Repartition(</a:t>
            </a:r>
            <a:r>
              <a:rPr lang="en-US" sz="1500" b="1" dirty="0" err="1" smtClean="0"/>
              <a:t>numPartitions</a:t>
            </a:r>
            <a:r>
              <a:rPr lang="en-US" sz="1500" b="1" dirty="0" smtClean="0"/>
              <a:t>, *cols):</a:t>
            </a:r>
            <a:endParaRPr lang="en-US" sz="1500" b="1" dirty="0"/>
          </a:p>
          <a:p>
            <a:pPr marL="285750" indent="-285750" algn="just">
              <a:buFont typeface="Arial" panose="020B0604020202020204" pitchFamily="34" charset="0"/>
              <a:buChar char="•"/>
            </a:pPr>
            <a:r>
              <a:rPr lang="en-US" sz="1500" dirty="0" smtClean="0"/>
              <a:t>DataFrame is hash partitioned.</a:t>
            </a:r>
          </a:p>
          <a:p>
            <a:pPr marL="285750" indent="-285750" algn="just">
              <a:buFont typeface="Arial" panose="020B0604020202020204" pitchFamily="34" charset="0"/>
              <a:buChar char="•"/>
            </a:pPr>
            <a:r>
              <a:rPr lang="en-US" sz="1500" dirty="0" smtClean="0"/>
              <a:t>Create almost equal sized partitions.</a:t>
            </a:r>
            <a:endParaRPr lang="en-US" sz="1500" dirty="0"/>
          </a:p>
          <a:p>
            <a:pPr marL="285750" indent="-285750" algn="just">
              <a:buFont typeface="Arial" panose="020B0604020202020204" pitchFamily="34" charset="0"/>
              <a:buChar char="•"/>
            </a:pPr>
            <a:r>
              <a:rPr lang="en-US" sz="1500" dirty="0"/>
              <a:t>Can increase or decrease the level of </a:t>
            </a:r>
            <a:r>
              <a:rPr lang="en-US" sz="1500" dirty="0" smtClean="0"/>
              <a:t>parallelism. </a:t>
            </a:r>
          </a:p>
          <a:p>
            <a:pPr marL="285750" indent="-285750" algn="just">
              <a:buFont typeface="Arial" panose="020B0604020202020204" pitchFamily="34" charset="0"/>
              <a:buChar char="•"/>
            </a:pPr>
            <a:r>
              <a:rPr lang="en-US" sz="1500" dirty="0" smtClean="0"/>
              <a:t>Internally</a:t>
            </a:r>
            <a:r>
              <a:rPr lang="en-US" sz="1500" dirty="0"/>
              <a:t>, this uses a shuffle to redistribute </a:t>
            </a:r>
            <a:r>
              <a:rPr lang="en-US" sz="1500" dirty="0" smtClean="0"/>
              <a:t>data</a:t>
            </a:r>
            <a:r>
              <a:rPr lang="en-US" sz="1500" dirty="0"/>
              <a:t> </a:t>
            </a:r>
            <a:r>
              <a:rPr lang="en-US" sz="1500" dirty="0" smtClean="0"/>
              <a:t>from all partitions leading to very expensive operation. So avoid if not required. </a:t>
            </a:r>
          </a:p>
          <a:p>
            <a:pPr marL="285750" indent="-285750" algn="just">
              <a:buFont typeface="Arial" panose="020B0604020202020204" pitchFamily="34" charset="0"/>
              <a:buChar char="•"/>
            </a:pPr>
            <a:r>
              <a:rPr lang="en-US" sz="1500" dirty="0"/>
              <a:t>S</a:t>
            </a:r>
            <a:r>
              <a:rPr lang="en-US" sz="1500" dirty="0" smtClean="0"/>
              <a:t>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smtClean="0"/>
              <a:t>If </a:t>
            </a:r>
            <a:r>
              <a:rPr lang="en-US" sz="1500" dirty="0"/>
              <a:t>you are decreasing the number of </a:t>
            </a:r>
            <a:r>
              <a:rPr lang="en-US" sz="1500" dirty="0" smtClean="0"/>
              <a:t>partitions, </a:t>
            </a:r>
            <a:r>
              <a:rPr lang="en-US" sz="1500" dirty="0"/>
              <a:t>consider using </a:t>
            </a:r>
            <a:r>
              <a:rPr lang="en-US" sz="1500" b="1" i="1" dirty="0"/>
              <a:t>coalesce</a:t>
            </a:r>
            <a:r>
              <a:rPr lang="en-US" sz="1500" dirty="0"/>
              <a:t>, </a:t>
            </a:r>
            <a:r>
              <a:rPr lang="en-US" sz="1500" dirty="0" smtClean="0"/>
              <a:t>where the movement of data across the partitions is lower.</a:t>
            </a:r>
          </a:p>
          <a:p>
            <a:pPr marL="285750" indent="-285750" algn="just">
              <a:buFont typeface="Arial" panose="020B0604020202020204" pitchFamily="34" charset="0"/>
              <a:buChar char="•"/>
            </a:pPr>
            <a:endParaRPr lang="en-US" sz="1500" dirty="0"/>
          </a:p>
          <a:p>
            <a:r>
              <a:rPr lang="en-US" sz="1500" dirty="0" smtClean="0">
                <a:solidFill>
                  <a:schemeClr val="bg1"/>
                </a:solidFill>
              </a:rPr>
              <a:t>Ex-</a:t>
            </a:r>
            <a:r>
              <a:rPr lang="en-US" sz="1500" dirty="0" err="1" smtClean="0">
                <a:solidFill>
                  <a:schemeClr val="bg1"/>
                </a:solidFill>
              </a:rPr>
              <a:t>df_new.rdd.glom</a:t>
            </a:r>
            <a:r>
              <a:rPr lang="en-US" sz="1500" dirty="0">
                <a:solidFill>
                  <a:schemeClr val="bg1"/>
                </a:solidFill>
              </a:rPr>
              <a:t>().map(</a:t>
            </a:r>
            <a:r>
              <a:rPr lang="en-US" sz="1500" dirty="0" err="1">
                <a:solidFill>
                  <a:schemeClr val="bg1"/>
                </a:solidFill>
              </a:rPr>
              <a:t>len</a:t>
            </a:r>
            <a:r>
              <a:rPr lang="en-US" sz="1500" dirty="0">
                <a:solidFill>
                  <a:schemeClr val="bg1"/>
                </a:solidFill>
              </a:rPr>
              <a:t>).collect()</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err="1"/>
              <a:t>df_filter</a:t>
            </a:r>
            <a:r>
              <a:rPr lang="en-US" sz="1500" dirty="0"/>
              <a:t> = </a:t>
            </a:r>
            <a:r>
              <a:rPr lang="en-US" sz="1500" dirty="0" err="1"/>
              <a:t>df_filter.repartition</a:t>
            </a:r>
            <a:r>
              <a:rPr lang="en-US" sz="1500" dirty="0"/>
              <a:t>(5)</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a:t>Ex-</a:t>
            </a:r>
          </a:p>
          <a:p>
            <a:r>
              <a:rPr lang="en-US" sz="1500" dirty="0"/>
              <a:t>data</a:t>
            </a:r>
            <a:r>
              <a:rPr lang="en-US" sz="1500" dirty="0" smtClean="0"/>
              <a:t>=((</a:t>
            </a:r>
            <a:r>
              <a:rPr lang="en-US" sz="1500" dirty="0"/>
              <a:t>'Ram',30),('Raj',25),('James',30),('Joann',25),('Kyle',25),('Robert',30),('Reid',35),('Sam',35</a:t>
            </a:r>
            <a:r>
              <a:rPr lang="en-US" sz="1500" dirty="0" smtClean="0"/>
              <a:t>))</a:t>
            </a:r>
            <a:endParaRPr lang="en-US" sz="1500" dirty="0"/>
          </a:p>
          <a:p>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smtClean="0"/>
              <a:t>=('</a:t>
            </a:r>
            <a:r>
              <a:rPr lang="en-US" sz="1500" dirty="0" err="1" smtClean="0"/>
              <a:t>name</a:t>
            </a:r>
            <a:r>
              <a:rPr lang="en-US" sz="1500" dirty="0" err="1"/>
              <a:t>','age</a:t>
            </a:r>
            <a:r>
              <a:rPr lang="en-US" sz="1500" dirty="0" smtClean="0"/>
              <a:t>'))</a:t>
            </a:r>
            <a:endParaRPr lang="en-US" sz="1500" dirty="0"/>
          </a:p>
          <a:p>
            <a:r>
              <a:rPr lang="en-US" sz="1500" dirty="0" err="1"/>
              <a:t>df</a:t>
            </a:r>
            <a:r>
              <a:rPr lang="en-US" sz="1500" dirty="0"/>
              <a:t> = </a:t>
            </a:r>
            <a:r>
              <a:rPr lang="en-US" sz="1500" dirty="0" err="1"/>
              <a:t>df.repartition</a:t>
            </a:r>
            <a:r>
              <a:rPr lang="en-US" sz="1500" dirty="0"/>
              <a:t>('age')</a:t>
            </a:r>
          </a:p>
          <a:p>
            <a:r>
              <a:rPr lang="en-US" sz="1500" dirty="0" err="1"/>
              <a:t>df.rdd.getNumPartitions</a:t>
            </a:r>
            <a:r>
              <a:rPr lang="en-US" sz="1500" dirty="0"/>
              <a:t>()</a:t>
            </a:r>
          </a:p>
          <a:p>
            <a:r>
              <a:rPr lang="en-US" sz="1500" dirty="0" err="1"/>
              <a:t>spark.conf.get</a:t>
            </a:r>
            <a:r>
              <a:rPr lang="en-US" sz="1500" dirty="0"/>
              <a:t>("</a:t>
            </a:r>
            <a:r>
              <a:rPr lang="en-US" sz="1500" dirty="0" err="1"/>
              <a:t>spark.sql.shuffle.partitions</a:t>
            </a:r>
            <a:r>
              <a:rPr lang="en-US" sz="1500" dirty="0"/>
              <a:t>")</a:t>
            </a:r>
          </a:p>
          <a:p>
            <a:endParaRPr lang="en-US" sz="1500" dirty="0"/>
          </a:p>
          <a:p>
            <a:r>
              <a:rPr lang="en-US" sz="1500" dirty="0" err="1"/>
              <a:t>df</a:t>
            </a:r>
            <a:r>
              <a:rPr lang="en-US" sz="1500" dirty="0"/>
              <a:t> = </a:t>
            </a:r>
            <a:r>
              <a:rPr lang="en-US" sz="1500" dirty="0" err="1"/>
              <a:t>df.repartition</a:t>
            </a:r>
            <a:r>
              <a:rPr lang="en-US" sz="1500" dirty="0"/>
              <a:t>(4,'age')</a:t>
            </a:r>
          </a:p>
          <a:p>
            <a:r>
              <a:rPr lang="en-US" sz="1500" dirty="0" err="1"/>
              <a:t>df.rdd.getNumPartitions</a:t>
            </a:r>
            <a:r>
              <a:rPr lang="en-US" sz="1500" dirty="0"/>
              <a:t>()</a:t>
            </a:r>
          </a:p>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Tree>
    <p:extLst>
      <p:ext uri="{BB962C8B-B14F-4D97-AF65-F5344CB8AC3E}">
        <p14:creationId xmlns="" xmlns:p14="http://schemas.microsoft.com/office/powerpoint/2010/main" val="2086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5" name="Rectangle 4"/>
          <p:cNvSpPr/>
          <p:nvPr/>
        </p:nvSpPr>
        <p:spPr>
          <a:xfrm>
            <a:off x="1581663" y="433119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5</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6</a:t>
            </a:r>
            <a:endParaRPr lang="en-US" dirty="0"/>
          </a:p>
        </p:txBody>
      </p:sp>
      <p:cxnSp>
        <p:nvCxnSpPr>
          <p:cNvPr id="12" name="Straight Arrow Connector 11"/>
          <p:cNvCxnSpPr>
            <a:stCxn id="2" idx="3"/>
            <a:endCxn id="9" idx="1"/>
          </p:cNvCxnSpPr>
          <p:nvPr/>
        </p:nvCxnSpPr>
        <p:spPr>
          <a:xfrm>
            <a:off x="3163330" y="2125362"/>
            <a:ext cx="1775254" cy="56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 idx="3"/>
          </p:cNvCxnSpPr>
          <p:nvPr/>
        </p:nvCxnSpPr>
        <p:spPr>
          <a:xfrm>
            <a:off x="3163330" y="2125362"/>
            <a:ext cx="1775254" cy="1776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p:cNvCxnSpPr>
          <p:nvPr/>
        </p:nvCxnSpPr>
        <p:spPr>
          <a:xfrm>
            <a:off x="3163329" y="2787556"/>
            <a:ext cx="1775255" cy="1114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p:cNvCxnSpPr>
          <p:nvPr/>
        </p:nvCxnSpPr>
        <p:spPr>
          <a:xfrm>
            <a:off x="3171566" y="3323014"/>
            <a:ext cx="1767018" cy="579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p:cNvCxnSpPr>
          <p:nvPr/>
        </p:nvCxnSpPr>
        <p:spPr>
          <a:xfrm>
            <a:off x="3163328" y="3858472"/>
            <a:ext cx="1775256" cy="4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71566" y="2686049"/>
            <a:ext cx="1767018" cy="1834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p:cNvCxnSpPr>
          <p:nvPr/>
        </p:nvCxnSpPr>
        <p:spPr>
          <a:xfrm flipV="1">
            <a:off x="3171566" y="3902037"/>
            <a:ext cx="1767018" cy="618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7</a:t>
            </a:r>
            <a:endParaRPr lang="en-US" dirty="0"/>
          </a:p>
        </p:txBody>
      </p:sp>
      <p:sp>
        <p:nvSpPr>
          <p:cNvPr id="62" name="TextBox 61"/>
          <p:cNvSpPr txBox="1"/>
          <p:nvPr/>
        </p:nvSpPr>
        <p:spPr>
          <a:xfrm>
            <a:off x="3259905" y="1262290"/>
            <a:ext cx="2026509" cy="553998"/>
          </a:xfrm>
          <a:prstGeom prst="rect">
            <a:avLst/>
          </a:prstGeom>
          <a:noFill/>
        </p:spPr>
        <p:txBody>
          <a:bodyPr wrap="square" rtlCol="0">
            <a:spAutoFit/>
          </a:bodyPr>
          <a:lstStyle/>
          <a:p>
            <a:r>
              <a:rPr lang="en-US" sz="1500" dirty="0"/>
              <a:t>r</a:t>
            </a:r>
            <a:r>
              <a:rPr lang="en-US" sz="1500" dirty="0" smtClean="0"/>
              <a:t>epartition(2)</a:t>
            </a:r>
          </a:p>
          <a:p>
            <a:r>
              <a:rPr lang="en-US" sz="1500" dirty="0" smtClean="0"/>
              <a:t>Shuffle in Repartition</a:t>
            </a:r>
            <a:endParaRPr lang="en-US" sz="1500" dirty="0"/>
          </a:p>
        </p:txBody>
      </p:sp>
    </p:spTree>
    <p:extLst>
      <p:ext uri="{BB962C8B-B14F-4D97-AF65-F5344CB8AC3E}">
        <p14:creationId xmlns="" xmlns:p14="http://schemas.microsoft.com/office/powerpoint/2010/main" val="1501727969"/>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14" y="792458"/>
            <a:ext cx="11502189" cy="3693319"/>
          </a:xfrm>
          <a:prstGeom prst="rect">
            <a:avLst/>
          </a:prstGeom>
          <a:noFill/>
        </p:spPr>
        <p:txBody>
          <a:bodyPr wrap="square" rtlCol="0">
            <a:spAutoFit/>
          </a:bodyPr>
          <a:lstStyle/>
          <a:p>
            <a:r>
              <a:rPr lang="en-US" b="1" dirty="0" smtClean="0"/>
              <a:t>coalesce</a:t>
            </a:r>
            <a:r>
              <a:rPr lang="en-US" dirty="0" smtClean="0"/>
              <a:t>(</a:t>
            </a:r>
            <a:r>
              <a:rPr lang="en-US" dirty="0" err="1" smtClean="0"/>
              <a:t>numPartitions</a:t>
            </a:r>
            <a:r>
              <a:rPr lang="en-US" dirty="0" smtClean="0"/>
              <a:t>):</a:t>
            </a:r>
            <a:endParaRPr lang="en-US" dirty="0"/>
          </a:p>
          <a:p>
            <a:pPr marL="285750" indent="-285750">
              <a:buFont typeface="Arial" panose="020B0604020202020204" pitchFamily="34" charset="0"/>
              <a:buChar char="•"/>
            </a:pPr>
            <a:r>
              <a:rPr lang="en-US" dirty="0"/>
              <a:t>Return a new </a:t>
            </a:r>
            <a:r>
              <a:rPr lang="en-US" dirty="0" err="1" smtClean="0"/>
              <a:t>dataframe</a:t>
            </a:r>
            <a:r>
              <a:rPr lang="en-US" dirty="0" smtClean="0"/>
              <a:t> that </a:t>
            </a:r>
            <a:r>
              <a:rPr lang="en-US" dirty="0"/>
              <a:t>is reduced into </a:t>
            </a:r>
            <a:r>
              <a:rPr lang="en-US" dirty="0" err="1"/>
              <a:t>numPartitions</a:t>
            </a:r>
            <a:r>
              <a:rPr lang="en-US" dirty="0"/>
              <a:t> partitions</a:t>
            </a:r>
            <a:r>
              <a:rPr lang="en-US" dirty="0" smtClean="0"/>
              <a:t>.</a:t>
            </a:r>
          </a:p>
          <a:p>
            <a:pPr marL="285750" indent="-285750">
              <a:buFont typeface="Arial" panose="020B0604020202020204" pitchFamily="34" charset="0"/>
              <a:buChar char="•"/>
            </a:pPr>
            <a:r>
              <a:rPr lang="en-US" dirty="0" smtClean="0"/>
              <a:t>Optimized version of repartition().</a:t>
            </a:r>
          </a:p>
          <a:p>
            <a:pPr marL="285750" indent="-285750">
              <a:buFont typeface="Arial" panose="020B0604020202020204" pitchFamily="34" charset="0"/>
              <a:buChar char="•"/>
            </a:pPr>
            <a:r>
              <a:rPr lang="en-US" dirty="0" smtClean="0"/>
              <a:t>No shuffling.</a:t>
            </a:r>
          </a:p>
          <a:p>
            <a:pPr marL="285750" indent="-285750">
              <a:buFont typeface="Arial" panose="020B0604020202020204" pitchFamily="34" charset="0"/>
              <a:buChar char="•"/>
            </a:pPr>
            <a:r>
              <a:rPr lang="en-US" dirty="0" smtClean="0"/>
              <a:t>Results </a:t>
            </a:r>
            <a:r>
              <a:rPr lang="en-US" dirty="0"/>
              <a:t>in </a:t>
            </a:r>
            <a:r>
              <a:rPr lang="en-US" dirty="0" smtClean="0"/>
              <a:t>a </a:t>
            </a:r>
            <a:r>
              <a:rPr lang="en-US" dirty="0"/>
              <a:t>narrow dependency, e.g. if you go from 1000 partitions to 100 partitions</a:t>
            </a:r>
            <a:r>
              <a:rPr lang="en-US" dirty="0" smtClean="0"/>
              <a:t>, </a:t>
            </a:r>
            <a:r>
              <a:rPr lang="en-US" dirty="0"/>
              <a:t>there will not be a shuffle, instead each of the 100 new partitions </a:t>
            </a:r>
            <a:r>
              <a:rPr lang="en-US" dirty="0" smtClean="0"/>
              <a:t>will </a:t>
            </a:r>
            <a:r>
              <a:rPr lang="en-US" dirty="0"/>
              <a:t>claim 10 of the current partitions. </a:t>
            </a:r>
            <a:endParaRPr lang="en-US" dirty="0" smtClean="0"/>
          </a:p>
          <a:p>
            <a:pPr marL="285750" indent="-285750">
              <a:buFont typeface="Arial" panose="020B0604020202020204" pitchFamily="34" charset="0"/>
              <a:buChar char="•"/>
            </a:pPr>
            <a:r>
              <a:rPr lang="en-US" dirty="0" smtClean="0"/>
              <a:t>If </a:t>
            </a:r>
            <a:r>
              <a:rPr lang="en-US" dirty="0"/>
              <a:t>a larger number of partitions is requested</a:t>
            </a:r>
            <a:r>
              <a:rPr lang="en-US" dirty="0" smtClean="0"/>
              <a:t>,  </a:t>
            </a:r>
            <a:r>
              <a:rPr lang="en-US" dirty="0"/>
              <a:t>it will stay at the current number of partitions</a:t>
            </a:r>
            <a:r>
              <a:rPr lang="en-US" dirty="0" smtClean="0"/>
              <a:t>.</a:t>
            </a:r>
          </a:p>
          <a:p>
            <a:endParaRPr lang="en-US" dirty="0"/>
          </a:p>
          <a:p>
            <a:r>
              <a:rPr lang="en-US" dirty="0" err="1" smtClean="0"/>
              <a:t>df_filter.rdd.glom</a:t>
            </a:r>
            <a:r>
              <a:rPr lang="en-US" dirty="0"/>
              <a:t>().map(</a:t>
            </a:r>
            <a:r>
              <a:rPr lang="en-US" dirty="0" err="1"/>
              <a:t>len</a:t>
            </a:r>
            <a:r>
              <a:rPr lang="en-US" dirty="0"/>
              <a:t>).collect()</a:t>
            </a:r>
          </a:p>
          <a:p>
            <a:r>
              <a:rPr lang="en-US" dirty="0" err="1"/>
              <a:t>d</a:t>
            </a:r>
            <a:r>
              <a:rPr lang="en-US" dirty="0" err="1" smtClean="0"/>
              <a:t>f_filter</a:t>
            </a:r>
            <a:r>
              <a:rPr lang="en-US" dirty="0" smtClean="0"/>
              <a:t> </a:t>
            </a:r>
            <a:r>
              <a:rPr lang="en-US" dirty="0"/>
              <a:t>= </a:t>
            </a:r>
            <a:r>
              <a:rPr lang="en-US" dirty="0" err="1"/>
              <a:t>df.coalesce</a:t>
            </a:r>
            <a:r>
              <a:rPr lang="en-US" dirty="0"/>
              <a:t>(5)</a:t>
            </a:r>
          </a:p>
          <a:p>
            <a:r>
              <a:rPr lang="en-US" dirty="0" err="1"/>
              <a:t>d</a:t>
            </a:r>
            <a:r>
              <a:rPr lang="en-US" dirty="0" err="1" smtClean="0"/>
              <a:t>f_filter.rdd.glom</a:t>
            </a:r>
            <a:r>
              <a:rPr lang="en-US" dirty="0"/>
              <a:t>().map(</a:t>
            </a:r>
            <a:r>
              <a:rPr lang="en-US" dirty="0" err="1"/>
              <a:t>len</a:t>
            </a:r>
            <a:r>
              <a:rPr lang="en-US" dirty="0"/>
              <a:t>).collect()</a:t>
            </a:r>
          </a:p>
          <a:p>
            <a:pPr marL="285750" indent="-285750">
              <a:buFont typeface="Arial" panose="020B0604020202020204" pitchFamily="34" charset="0"/>
              <a:buChar char="•"/>
            </a:pPr>
            <a:endParaRPr lang="en-US" dirty="0" smtClean="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Tree>
    <p:extLst>
      <p:ext uri="{BB962C8B-B14F-4D97-AF65-F5344CB8AC3E}">
        <p14:creationId xmlns="" xmlns:p14="http://schemas.microsoft.com/office/powerpoint/2010/main" val="35844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smtClean="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coalesce</a:t>
            </a:r>
            <a:endParaRPr lang="en-US" sz="3500" dirty="0"/>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1</a:t>
            </a:r>
            <a:endParaRPr lang="en-US" dirty="0"/>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4</a:t>
            </a:r>
            <a:endParaRPr lang="en-US" dirty="0"/>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3</a:t>
            </a:r>
            <a:endParaRPr lang="en-US" dirty="0"/>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 2</a:t>
            </a:r>
            <a:endParaRPr lang="en-US" dirty="0"/>
          </a:p>
        </p:txBody>
      </p:sp>
      <p:sp>
        <p:nvSpPr>
          <p:cNvPr id="9" name="Rectangle 8"/>
          <p:cNvSpPr/>
          <p:nvPr/>
        </p:nvSpPr>
        <p:spPr>
          <a:xfrm>
            <a:off x="4856205" y="1935893"/>
            <a:ext cx="2030627" cy="6621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 (= P1 + P2)</a:t>
            </a:r>
            <a:endParaRPr lang="en-US" dirty="0"/>
          </a:p>
        </p:txBody>
      </p:sp>
      <p:cxnSp>
        <p:nvCxnSpPr>
          <p:cNvPr id="16" name="Straight Arrow Connector 15"/>
          <p:cNvCxnSpPr>
            <a:stCxn id="8" idx="3"/>
            <a:endCxn id="9" idx="1"/>
          </p:cNvCxnSpPr>
          <p:nvPr/>
        </p:nvCxnSpPr>
        <p:spPr>
          <a:xfrm flipV="1">
            <a:off x="3163329" y="2266990"/>
            <a:ext cx="1692876" cy="520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flipV="1">
            <a:off x="3163328" y="3508840"/>
            <a:ext cx="1701113" cy="349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864441" y="3180281"/>
            <a:ext cx="2030627" cy="657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 (= P3 + P4)</a:t>
            </a:r>
            <a:endParaRPr lang="en-US" dirty="0"/>
          </a:p>
        </p:txBody>
      </p:sp>
      <p:sp>
        <p:nvSpPr>
          <p:cNvPr id="62" name="TextBox 61"/>
          <p:cNvSpPr txBox="1"/>
          <p:nvPr/>
        </p:nvSpPr>
        <p:spPr>
          <a:xfrm>
            <a:off x="3321838" y="1247396"/>
            <a:ext cx="2026509" cy="553998"/>
          </a:xfrm>
          <a:prstGeom prst="rect">
            <a:avLst/>
          </a:prstGeom>
          <a:noFill/>
        </p:spPr>
        <p:txBody>
          <a:bodyPr wrap="square" rtlCol="0">
            <a:spAutoFit/>
          </a:bodyPr>
          <a:lstStyle/>
          <a:p>
            <a:r>
              <a:rPr lang="en-US" sz="1500" dirty="0"/>
              <a:t>c</a:t>
            </a:r>
            <a:r>
              <a:rPr lang="en-US" sz="1500" dirty="0" smtClean="0"/>
              <a:t>oalesce(2)</a:t>
            </a:r>
          </a:p>
          <a:p>
            <a:r>
              <a:rPr lang="en-US" sz="1500" dirty="0" smtClean="0"/>
              <a:t>No Shuffle in coalesce</a:t>
            </a:r>
            <a:endParaRPr lang="en-US" sz="1500" dirty="0"/>
          </a:p>
        </p:txBody>
      </p:sp>
    </p:spTree>
    <p:extLst>
      <p:ext uri="{BB962C8B-B14F-4D97-AF65-F5344CB8AC3E}">
        <p14:creationId xmlns="" xmlns:p14="http://schemas.microsoft.com/office/powerpoint/2010/main" val="1058785241"/>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Repartition</a:t>
            </a:r>
          </a:p>
          <a:p>
            <a:pPr algn="just"/>
            <a:endParaRPr lang="en-US" sz="1500" b="1" dirty="0" smtClean="0"/>
          </a:p>
          <a:p>
            <a:pPr marL="342900" indent="-342900" algn="just">
              <a:buFont typeface="+mj-lt"/>
              <a:buAutoNum type="arabicPeriod"/>
            </a:pPr>
            <a:r>
              <a:rPr lang="en-US" sz="1500" dirty="0" smtClean="0"/>
              <a:t>Repartitions </a:t>
            </a:r>
            <a:r>
              <a:rPr lang="en-US" sz="1500" dirty="0"/>
              <a:t>does a full shuffle</a:t>
            </a:r>
            <a:r>
              <a:rPr lang="en-US" sz="1500" dirty="0" smtClean="0"/>
              <a:t>.</a:t>
            </a:r>
          </a:p>
          <a:p>
            <a:pPr marL="342900" indent="-342900" algn="just">
              <a:buFont typeface="+mj-lt"/>
              <a:buAutoNum type="arabicPeriod"/>
            </a:pPr>
            <a:r>
              <a:rPr lang="en-US" sz="1500" dirty="0" smtClean="0"/>
              <a:t>Preferable used to increase number of partitions.</a:t>
            </a:r>
            <a:endParaRPr lang="en-US" sz="1500" dirty="0"/>
          </a:p>
          <a:p>
            <a:pPr marL="342900" indent="-342900" algn="just">
              <a:buFont typeface="+mj-lt"/>
              <a:buAutoNum type="arabicPeriod"/>
            </a:pPr>
            <a:r>
              <a:rPr lang="en-US" sz="1500" dirty="0" smtClean="0"/>
              <a:t>Repartition </a:t>
            </a:r>
            <a:r>
              <a:rPr lang="en-US" sz="1500" dirty="0"/>
              <a:t>creates new partitions and does a full shuffle. </a:t>
            </a:r>
            <a:endParaRPr lang="en-US" sz="1500" dirty="0" smtClean="0"/>
          </a:p>
          <a:p>
            <a:pPr marL="342900" indent="-342900" algn="just">
              <a:buFont typeface="+mj-lt"/>
              <a:buAutoNum type="arabicPeriod"/>
            </a:pPr>
            <a:r>
              <a:rPr lang="en-US" sz="1500" dirty="0" smtClean="0"/>
              <a:t>Repartition </a:t>
            </a:r>
            <a:r>
              <a:rPr lang="en-US" sz="1500" dirty="0"/>
              <a:t>results in roughly equal sized partitions.</a:t>
            </a:r>
          </a:p>
          <a:p>
            <a:pPr marL="342900" indent="-342900" algn="just">
              <a:buFont typeface="+mj-l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Font typeface="+mj-l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3" name="TextBox 2"/>
          <p:cNvSpPr txBox="1"/>
          <p:nvPr/>
        </p:nvSpPr>
        <p:spPr>
          <a:xfrm>
            <a:off x="5929899" y="1045493"/>
            <a:ext cx="6011822"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smtClean="0"/>
              <a:t>Coalesce</a:t>
            </a:r>
          </a:p>
          <a:p>
            <a:pPr algn="just"/>
            <a:endParaRPr lang="en-US" sz="1500" b="1" dirty="0"/>
          </a:p>
          <a:p>
            <a:pPr marL="342900" indent="-342900" algn="just">
              <a:buAutoNum type="arabicPeriod"/>
            </a:pPr>
            <a:r>
              <a:rPr lang="en-US" sz="1500" dirty="0"/>
              <a:t>Coalesce avoids full </a:t>
            </a:r>
            <a:r>
              <a:rPr lang="en-US" sz="1500" dirty="0" smtClean="0"/>
              <a:t>shuffle.</a:t>
            </a:r>
          </a:p>
          <a:p>
            <a:pPr marL="342900" indent="-342900" algn="just">
              <a:buFontTx/>
              <a:buAutoNum type="arabicPeriod"/>
            </a:pPr>
            <a:r>
              <a:rPr lang="en-US" sz="1500" dirty="0"/>
              <a:t>Preferable used to </a:t>
            </a:r>
            <a:r>
              <a:rPr lang="en-US" sz="1500" dirty="0" smtClean="0"/>
              <a:t>decrease </a:t>
            </a:r>
            <a:r>
              <a:rPr lang="en-US" sz="1500" dirty="0"/>
              <a:t>number of partitions.</a:t>
            </a:r>
          </a:p>
          <a:p>
            <a:pPr marL="342900" indent="-342900" algn="just">
              <a:buAutoNum type="arabicPeriod"/>
            </a:pPr>
            <a:r>
              <a:rPr lang="en-US" sz="1500" dirty="0" smtClean="0"/>
              <a:t>Coalesce </a:t>
            </a:r>
            <a:r>
              <a:rPr lang="en-US" sz="1500" dirty="0"/>
              <a:t>uses existing partitions to minimize the amount of data that's </a:t>
            </a:r>
            <a:r>
              <a:rPr lang="en-US" sz="1500" dirty="0" smtClean="0"/>
              <a:t>shuffled.</a:t>
            </a:r>
          </a:p>
          <a:p>
            <a:pPr marL="342900" indent="-342900" algn="just">
              <a:buAutoNum type="arabicPeriod"/>
            </a:pPr>
            <a:r>
              <a:rPr lang="en-US" sz="1500" dirty="0" smtClean="0"/>
              <a:t>Coalesce </a:t>
            </a:r>
            <a:r>
              <a:rPr lang="en-US" sz="1500" dirty="0"/>
              <a:t>results in partitions with different </a:t>
            </a:r>
            <a:r>
              <a:rPr lang="en-US" sz="1500" dirty="0" smtClean="0"/>
              <a:t>size </a:t>
            </a:r>
            <a:r>
              <a:rPr lang="en-US" sz="1500" dirty="0"/>
              <a:t>of </a:t>
            </a:r>
            <a:r>
              <a:rPr lang="en-US" sz="1500" dirty="0" smtClean="0"/>
              <a:t>data.</a:t>
            </a:r>
          </a:p>
          <a:p>
            <a:pPr marL="342900" indent="-342900" algn="just">
              <a:buAutoNum type="arabicPeriod"/>
            </a:pPr>
            <a:r>
              <a:rPr lang="en-US" sz="1500" dirty="0" smtClean="0"/>
              <a:t>Coalesce </a:t>
            </a:r>
            <a:r>
              <a:rPr lang="en-US" sz="1500" dirty="0"/>
              <a:t>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AutoNum type="arabicPeriod"/>
            </a:pPr>
            <a:r>
              <a:rPr lang="en-US" sz="1500" dirty="0" smtClean="0"/>
              <a:t>It's </a:t>
            </a:r>
            <a:r>
              <a:rPr lang="en-US" sz="1500" dirty="0"/>
              <a:t>critical to repartition after running filtering queries. The number of partitions does not change after filtering, so if you don't repartition, you'll have way too many memory </a:t>
            </a:r>
            <a:r>
              <a:rPr lang="en-US" sz="1500" dirty="0" smtClean="0"/>
              <a:t>partitions. The </a:t>
            </a:r>
            <a:r>
              <a:rPr lang="en-US" sz="1500" dirty="0"/>
              <a:t>more the filter reduces the dataset size, the bigger the </a:t>
            </a:r>
            <a:r>
              <a:rPr lang="en-US" sz="1500" dirty="0" smtClean="0"/>
              <a:t>problem.</a:t>
            </a:r>
            <a:endParaRPr lang="en-US" sz="1500" dirty="0"/>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smtClean="0"/>
              <a:t>Repartition vs Coalesce</a:t>
            </a:r>
            <a:endParaRPr lang="en-US" sz="3500" dirty="0"/>
          </a:p>
        </p:txBody>
      </p:sp>
    </p:spTree>
    <p:extLst>
      <p:ext uri="{BB962C8B-B14F-4D97-AF65-F5344CB8AC3E}">
        <p14:creationId xmlns="" xmlns:p14="http://schemas.microsoft.com/office/powerpoint/2010/main" val="40877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DataFrame Extraction</a:t>
            </a:r>
            <a:endParaRPr lang="en-US" sz="3100" dirty="0">
              <a:solidFill>
                <a:schemeClr val="tx1"/>
              </a:solidFill>
            </a:endParaRPr>
          </a:p>
        </p:txBody>
      </p:sp>
    </p:spTree>
    <p:extLst>
      <p:ext uri="{BB962C8B-B14F-4D97-AF65-F5344CB8AC3E}">
        <p14:creationId xmlns="" xmlns:p14="http://schemas.microsoft.com/office/powerpoint/2010/main" val="733159508"/>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1410" y="973299"/>
            <a:ext cx="9892632" cy="923330"/>
          </a:xfrm>
          <a:prstGeom prst="rect">
            <a:avLst/>
          </a:prstGeom>
        </p:spPr>
        <p:txBody>
          <a:bodyPr wrap="square">
            <a:spAutoFit/>
          </a:bodyPr>
          <a:lstStyle/>
          <a:p>
            <a:r>
              <a:rPr lang="en-US" dirty="0" smtClean="0"/>
              <a:t>### Prepare Data</a:t>
            </a:r>
          </a:p>
          <a:p>
            <a:r>
              <a:rPr lang="en-US" dirty="0" err="1" smtClean="0"/>
              <a:t>ord</a:t>
            </a:r>
            <a:r>
              <a:rPr lang="en-US" dirty="0" smtClean="0"/>
              <a:t> </a:t>
            </a:r>
            <a:r>
              <a:rPr lang="en-US" dirty="0"/>
              <a:t>=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p:txBody>
      </p:sp>
    </p:spTree>
    <p:extLst>
      <p:ext uri="{BB962C8B-B14F-4D97-AF65-F5344CB8AC3E}">
        <p14:creationId xmlns="" xmlns:p14="http://schemas.microsoft.com/office/powerpoint/2010/main" val="215785192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csv File</a:t>
            </a:r>
            <a:endParaRPr lang="en-US" sz="4000" dirty="0"/>
          </a:p>
        </p:txBody>
      </p:sp>
      <p:sp>
        <p:nvSpPr>
          <p:cNvPr id="4" name="TextBox 3"/>
          <p:cNvSpPr txBox="1"/>
          <p:nvPr/>
        </p:nvSpPr>
        <p:spPr>
          <a:xfrm>
            <a:off x="376031" y="795000"/>
            <a:ext cx="10618157"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c</a:t>
            </a:r>
            <a:r>
              <a:rPr lang="en-US" sz="1500" dirty="0" smtClean="0"/>
              <a:t>sv can take a lot of parameters. For complete list, use help command.</a:t>
            </a:r>
          </a:p>
          <a:p>
            <a:pPr marL="285750" indent="-285750">
              <a:buFont typeface="Arial" panose="020B0604020202020204" pitchFamily="34" charset="0"/>
              <a:buChar char="•"/>
            </a:pPr>
            <a:r>
              <a:rPr lang="en-US" sz="1500" dirty="0"/>
              <a:t>Below are few important parameters. </a:t>
            </a:r>
          </a:p>
          <a:p>
            <a:endParaRPr lang="en-US" sz="1500" dirty="0" smtClean="0"/>
          </a:p>
          <a:p>
            <a:r>
              <a:rPr lang="en-US" sz="1500" dirty="0"/>
              <a:t>c</a:t>
            </a:r>
            <a:r>
              <a:rPr lang="en-US" sz="1500" dirty="0" smtClean="0"/>
              <a:t>sv </a:t>
            </a:r>
            <a:r>
              <a:rPr lang="en-US" sz="1500" dirty="0" err="1" smtClean="0"/>
              <a:t>Params</a:t>
            </a:r>
            <a:r>
              <a:rPr lang="en-US" sz="1500" dirty="0"/>
              <a:t>:</a:t>
            </a:r>
          </a:p>
          <a:p>
            <a:pPr marL="285750" indent="-285750">
              <a:buFont typeface="Arial" panose="020B0604020202020204" pitchFamily="34" charset="0"/>
              <a:buChar char="•"/>
            </a:pPr>
            <a:r>
              <a:rPr lang="en-US" sz="1500" dirty="0" smtClean="0"/>
              <a:t>path</a:t>
            </a:r>
          </a:p>
          <a:p>
            <a:pPr marL="285750" indent="-285750">
              <a:buFont typeface="Arial" panose="020B0604020202020204" pitchFamily="34" charset="0"/>
              <a:buChar char="•"/>
            </a:pPr>
            <a:r>
              <a:rPr lang="en-US" sz="1500" dirty="0"/>
              <a:t>m</a:t>
            </a:r>
            <a:r>
              <a:rPr lang="en-US" sz="1500" dirty="0" smtClean="0"/>
              <a:t>ode : default ‘error’ or ‘</a:t>
            </a:r>
            <a:r>
              <a:rPr lang="en-US" sz="1500" dirty="0" err="1" smtClean="0"/>
              <a:t>errorIfExists</a:t>
            </a:r>
            <a:r>
              <a:rPr lang="en-US" sz="1500" dirty="0" smtClean="0"/>
              <a:t>’ : Throw exception.</a:t>
            </a:r>
          </a:p>
          <a:p>
            <a:r>
              <a:rPr lang="en-US" sz="1500" dirty="0"/>
              <a:t> </a:t>
            </a:r>
            <a:r>
              <a:rPr lang="en-US" sz="1500" dirty="0" smtClean="0"/>
              <a:t>                    ‘append’ :Append contents to existing data.</a:t>
            </a:r>
          </a:p>
          <a:p>
            <a:r>
              <a:rPr lang="en-US" sz="1500" dirty="0"/>
              <a:t> </a:t>
            </a:r>
            <a:r>
              <a:rPr lang="en-US" sz="1500" dirty="0" smtClean="0"/>
              <a:t>                    ‘overwrite’ : Overwrite existing data.</a:t>
            </a:r>
          </a:p>
          <a:p>
            <a:r>
              <a:rPr lang="en-US" sz="1500" dirty="0"/>
              <a:t> </a:t>
            </a:r>
            <a:r>
              <a:rPr lang="en-US" sz="1500" dirty="0" smtClean="0"/>
              <a:t>                    ‘ignore’ : Ignore the operation if data exists.</a:t>
            </a:r>
            <a:endParaRPr lang="en-US" sz="1500" dirty="0"/>
          </a:p>
          <a:p>
            <a:pPr marL="285750" indent="-285750">
              <a:buFont typeface="Arial" panose="020B0604020202020204" pitchFamily="34" charset="0"/>
              <a:buChar char="•"/>
            </a:pPr>
            <a:r>
              <a:rPr lang="en-US" sz="1500" dirty="0"/>
              <a:t>c</a:t>
            </a:r>
            <a:r>
              <a:rPr lang="en-US" sz="1500" dirty="0" smtClean="0"/>
              <a:t>ompression </a:t>
            </a:r>
            <a:r>
              <a:rPr lang="en-US" sz="1500" dirty="0"/>
              <a:t>(none, bzip2, </a:t>
            </a:r>
            <a:r>
              <a:rPr lang="en-US" sz="1500" dirty="0" err="1"/>
              <a:t>gzip</a:t>
            </a:r>
            <a:r>
              <a:rPr lang="en-US" sz="1500" dirty="0"/>
              <a:t>, lz4,snappy and deflate)</a:t>
            </a:r>
          </a:p>
          <a:p>
            <a:pPr marL="285750" indent="-285750">
              <a:buFont typeface="Arial" panose="020B0604020202020204" pitchFamily="34" charset="0"/>
              <a:buChar char="•"/>
            </a:pPr>
            <a:r>
              <a:rPr lang="en-US" sz="1500" dirty="0" err="1"/>
              <a:t>s</a:t>
            </a:r>
            <a:r>
              <a:rPr lang="en-US" sz="1500" dirty="0" err="1" smtClean="0"/>
              <a:t>ep</a:t>
            </a:r>
            <a:r>
              <a:rPr lang="en-US" sz="1500" dirty="0" smtClean="0"/>
              <a:t> (default ‘ , ’)</a:t>
            </a:r>
            <a:endParaRPr lang="en-US" sz="1500" dirty="0"/>
          </a:p>
          <a:p>
            <a:pPr marL="285750" indent="-285750">
              <a:buFont typeface="Arial" panose="020B0604020202020204" pitchFamily="34" charset="0"/>
              <a:buChar char="•"/>
            </a:pPr>
            <a:r>
              <a:rPr lang="en-US" sz="1500" dirty="0" smtClean="0"/>
              <a:t>header </a:t>
            </a:r>
            <a:r>
              <a:rPr lang="en-US" sz="1500" dirty="0"/>
              <a:t>(</a:t>
            </a:r>
            <a:r>
              <a:rPr lang="en-US" sz="1500" dirty="0" smtClean="0"/>
              <a:t>True or False. default – False)</a:t>
            </a:r>
            <a:endParaRPr lang="en-US" sz="1500" dirty="0"/>
          </a:p>
          <a:p>
            <a:pPr marL="285750" indent="-285750">
              <a:buFont typeface="Arial" panose="020B0604020202020204" pitchFamily="34" charset="0"/>
              <a:buChar char="•"/>
            </a:pPr>
            <a:r>
              <a:rPr lang="en-US" sz="1500" dirty="0" err="1" smtClean="0"/>
              <a:t>dateFormat</a:t>
            </a:r>
            <a:r>
              <a:rPr lang="en-US" sz="1500" dirty="0" smtClean="0"/>
              <a:t> (default – ‘yyyy-MM-dd’)</a:t>
            </a:r>
            <a:endParaRPr lang="en-US" sz="1500" dirty="0"/>
          </a:p>
          <a:p>
            <a:pPr marL="285750" indent="-285750">
              <a:buFont typeface="Arial" panose="020B0604020202020204" pitchFamily="34" charset="0"/>
              <a:buChar char="•"/>
            </a:pPr>
            <a:r>
              <a:rPr lang="en-US" sz="1500" dirty="0" err="1" smtClean="0"/>
              <a:t>timestampFormat</a:t>
            </a:r>
            <a:r>
              <a:rPr lang="en-US" sz="1500" dirty="0" smtClean="0"/>
              <a:t> </a:t>
            </a:r>
            <a:r>
              <a:rPr lang="en-US" sz="1500" dirty="0"/>
              <a:t>(Default </a:t>
            </a:r>
            <a:r>
              <a:rPr lang="en-US" sz="1500" dirty="0" smtClean="0"/>
              <a:t>– ‘</a:t>
            </a:r>
            <a:r>
              <a:rPr lang="en-US" sz="1500" dirty="0" err="1" smtClean="0"/>
              <a:t>yyyy-MM-dd'T'HH:mm:ss.SSSXXX</a:t>
            </a:r>
            <a:r>
              <a:rPr lang="en-US" sz="1500" dirty="0" smtClean="0"/>
              <a:t>’)</a:t>
            </a:r>
            <a:endParaRPr lang="en-US" sz="1500" dirty="0"/>
          </a:p>
          <a:p>
            <a:pPr marL="285750" indent="-285750">
              <a:buFont typeface="Arial" panose="020B0604020202020204" pitchFamily="34" charset="0"/>
              <a:buChar char="•"/>
            </a:pPr>
            <a:r>
              <a:rPr lang="en-US" sz="1500" dirty="0" err="1" smtClean="0"/>
              <a:t>ignoreLeadingWhiteSpace</a:t>
            </a:r>
            <a:r>
              <a:rPr lang="en-US" sz="1500" dirty="0" smtClean="0"/>
              <a:t> (</a:t>
            </a:r>
            <a:r>
              <a:rPr lang="en-US" sz="1500" dirty="0" err="1" smtClean="0"/>
              <a:t>Dafault</a:t>
            </a:r>
            <a:r>
              <a:rPr lang="en-US" sz="1500" dirty="0" smtClean="0"/>
              <a:t> – True)</a:t>
            </a:r>
            <a:endParaRPr lang="en-US" sz="1500" dirty="0"/>
          </a:p>
          <a:p>
            <a:pPr marL="285750" indent="-285750">
              <a:buFont typeface="Arial" panose="020B0604020202020204" pitchFamily="34" charset="0"/>
              <a:buChar char="•"/>
            </a:pPr>
            <a:r>
              <a:rPr lang="en-US" sz="1500" dirty="0" err="1" smtClean="0"/>
              <a:t>ignoreTrailingWhiteSpace</a:t>
            </a:r>
            <a:r>
              <a:rPr lang="en-US" sz="1500" dirty="0" smtClean="0"/>
              <a:t> (Default – True )</a:t>
            </a:r>
            <a:endParaRPr lang="en-US" sz="1500" dirty="0"/>
          </a:p>
          <a:p>
            <a:pPr marL="285750" indent="-285750">
              <a:buFont typeface="Arial" panose="020B0604020202020204" pitchFamily="34" charset="0"/>
              <a:buChar char="•"/>
            </a:pPr>
            <a:r>
              <a:rPr lang="en-US" sz="1500" dirty="0"/>
              <a:t>And more </a:t>
            </a:r>
            <a:r>
              <a:rPr lang="en-US" sz="1500" dirty="0" smtClean="0"/>
              <a:t>…</a:t>
            </a:r>
          </a:p>
          <a:p>
            <a:pPr marL="285750" indent="-285750">
              <a:buFont typeface="Arial" panose="020B0604020202020204" pitchFamily="34" charset="0"/>
              <a:buChar char="•"/>
            </a:pPr>
            <a:endParaRPr lang="en-US" sz="1500" dirty="0"/>
          </a:p>
          <a:p>
            <a:r>
              <a:rPr lang="en-US" sz="1500" i="1" dirty="0" smtClean="0"/>
              <a:t>PS -  Calculate number of orders in each status and save into 2 files.</a:t>
            </a:r>
          </a:p>
          <a:p>
            <a:r>
              <a:rPr lang="en-US" sz="1500" i="1" dirty="0" err="1" smtClean="0"/>
              <a:t>ordCountByStatus</a:t>
            </a:r>
            <a:r>
              <a:rPr lang="en-US" sz="1500" i="1" dirty="0" smtClean="0"/>
              <a:t> </a:t>
            </a:r>
            <a:r>
              <a:rPr lang="en-US" sz="1500" i="1" dirty="0"/>
              <a:t>= </a:t>
            </a:r>
            <a:r>
              <a:rPr lang="en-US" sz="1500" i="1" dirty="0" err="1"/>
              <a:t>ord.groupBy</a:t>
            </a:r>
            <a:r>
              <a:rPr lang="en-US" sz="1500" i="1" dirty="0"/>
              <a:t>("</a:t>
            </a:r>
            <a:r>
              <a:rPr lang="en-US" sz="1500" i="1" dirty="0" err="1"/>
              <a:t>order_status</a:t>
            </a:r>
            <a:r>
              <a:rPr lang="en-US" sz="1500" i="1" dirty="0"/>
              <a:t>").count</a:t>
            </a:r>
            <a:r>
              <a:rPr lang="en-US" sz="1500" i="1" dirty="0" smtClean="0"/>
              <a:t>()</a:t>
            </a:r>
          </a:p>
          <a:p>
            <a:r>
              <a:rPr lang="en-US" sz="1500" i="1" dirty="0" err="1"/>
              <a:t>ordCountByStatus.coalesce</a:t>
            </a:r>
            <a:r>
              <a:rPr lang="en-US" sz="1500" i="1" dirty="0"/>
              <a:t>(2).</a:t>
            </a:r>
            <a:r>
              <a:rPr lang="en-US" sz="1500" i="1" dirty="0" err="1"/>
              <a:t>write.save</a:t>
            </a:r>
            <a:r>
              <a:rPr lang="en-US" sz="1500" i="1" dirty="0"/>
              <a:t>('practice/dump/</a:t>
            </a:r>
            <a:r>
              <a:rPr lang="en-US" sz="1500" i="1" dirty="0" err="1"/>
              <a:t>retail_db</a:t>
            </a:r>
            <a:r>
              <a:rPr lang="en-US" sz="1500" i="1" dirty="0"/>
              <a:t>/</a:t>
            </a:r>
            <a:r>
              <a:rPr lang="en-US" sz="1500" i="1" dirty="0" err="1"/>
              <a:t>ordCountByStatus</a:t>
            </a:r>
            <a:r>
              <a:rPr lang="en-US" sz="1500" i="1" dirty="0"/>
              <a:t>',format='csv',</a:t>
            </a:r>
            <a:r>
              <a:rPr lang="en-US" sz="1500" i="1" dirty="0" err="1"/>
              <a:t>sep</a:t>
            </a:r>
            <a:r>
              <a:rPr lang="en-US" sz="1500" i="1" dirty="0"/>
              <a:t>='#',mode='</a:t>
            </a:r>
            <a:r>
              <a:rPr lang="en-US" sz="1500" i="1" dirty="0" err="1"/>
              <a:t>overwrite',</a:t>
            </a:r>
            <a:r>
              <a:rPr lang="en-US" sz="1500" i="1" dirty="0" err="1" smtClean="0"/>
              <a:t>header</a:t>
            </a:r>
            <a:r>
              <a:rPr lang="en-US" sz="1500" i="1" dirty="0" smtClean="0"/>
              <a:t>=True, compression=‘</a:t>
            </a:r>
            <a:r>
              <a:rPr lang="en-US" sz="1500" i="1" dirty="0" err="1" smtClean="0"/>
              <a:t>gzip</a:t>
            </a:r>
            <a:r>
              <a:rPr lang="en-US" sz="1500" i="1" dirty="0" smtClean="0"/>
              <a:t>’)</a:t>
            </a:r>
          </a:p>
          <a:p>
            <a:endParaRPr lang="en-US" sz="1500" dirty="0"/>
          </a:p>
        </p:txBody>
      </p:sp>
    </p:spTree>
    <p:extLst>
      <p:ext uri="{BB962C8B-B14F-4D97-AF65-F5344CB8AC3E}">
        <p14:creationId xmlns="" xmlns:p14="http://schemas.microsoft.com/office/powerpoint/2010/main" val="41177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text </a:t>
            </a:r>
            <a:r>
              <a:rPr lang="en-US" sz="4000" dirty="0"/>
              <a:t>file</a:t>
            </a:r>
          </a:p>
        </p:txBody>
      </p:sp>
      <p:sp>
        <p:nvSpPr>
          <p:cNvPr id="4" name="TextBox 3"/>
          <p:cNvSpPr txBox="1"/>
          <p:nvPr/>
        </p:nvSpPr>
        <p:spPr>
          <a:xfrm>
            <a:off x="322557" y="859168"/>
            <a:ext cx="116874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To save into a text file, make sure to append all columns into a single column with String type. </a:t>
            </a:r>
            <a:endParaRPr lang="en-US" dirty="0" smtClean="0"/>
          </a:p>
          <a:p>
            <a:pPr marL="285750" indent="-285750">
              <a:buFont typeface="Arial" panose="020B0604020202020204" pitchFamily="34" charset="0"/>
              <a:buChar char="•"/>
            </a:pPr>
            <a:r>
              <a:rPr lang="en-US" dirty="0" smtClean="0"/>
              <a:t>Do </a:t>
            </a:r>
            <a:r>
              <a:rPr lang="en-US" dirty="0"/>
              <a:t>not support a header</a:t>
            </a:r>
            <a:r>
              <a:rPr lang="en-US" dirty="0" smtClean="0"/>
              <a:t>.</a:t>
            </a:r>
          </a:p>
          <a:p>
            <a:pPr marL="285750" indent="-285750">
              <a:buFont typeface="Arial" panose="020B0604020202020204" pitchFamily="34" charset="0"/>
              <a:buChar char="•"/>
            </a:pPr>
            <a:r>
              <a:rPr lang="en-US" dirty="0"/>
              <a:t>To create a text file from </a:t>
            </a:r>
            <a:r>
              <a:rPr lang="en-US" dirty="0" err="1"/>
              <a:t>dataframe</a:t>
            </a:r>
            <a:r>
              <a:rPr lang="en-US" dirty="0"/>
              <a:t>, it should have only 1 column. So it is preferred to use a </a:t>
            </a:r>
            <a:r>
              <a:rPr lang="en-US" dirty="0" err="1"/>
              <a:t>rdd</a:t>
            </a:r>
            <a:r>
              <a:rPr lang="en-US" dirty="0"/>
              <a:t> for creating text file.</a:t>
            </a:r>
          </a:p>
          <a:p>
            <a:r>
              <a:rPr lang="en-US" dirty="0" smtClean="0"/>
              <a:t>       </a:t>
            </a:r>
            <a:r>
              <a:rPr lang="en-US" dirty="0" err="1" smtClean="0"/>
              <a:t>ordRDD</a:t>
            </a:r>
            <a:r>
              <a:rPr lang="en-US" dirty="0" smtClean="0"/>
              <a:t> </a:t>
            </a:r>
            <a:r>
              <a:rPr lang="en-US" dirty="0"/>
              <a:t>= </a:t>
            </a:r>
            <a:r>
              <a:rPr lang="en-US" dirty="0" err="1" smtClean="0"/>
              <a:t>ordDF.rdd</a:t>
            </a:r>
            <a:endParaRPr lang="en-US" dirty="0"/>
          </a:p>
          <a:p>
            <a:r>
              <a:rPr lang="en-US" dirty="0" smtClean="0"/>
              <a:t>       </a:t>
            </a:r>
            <a:r>
              <a:rPr lang="en-US" dirty="0" err="1" smtClean="0"/>
              <a:t>ordRDD.saveAsTextFile</a:t>
            </a:r>
            <a:r>
              <a:rPr lang="en-US" dirty="0" smtClean="0"/>
              <a:t>('</a:t>
            </a:r>
            <a:r>
              <a:rPr lang="en-US" dirty="0" err="1" smtClean="0"/>
              <a:t>retail_db</a:t>
            </a:r>
            <a:r>
              <a:rPr lang="en-US" dirty="0" smtClean="0"/>
              <a:t>/orders')</a:t>
            </a:r>
          </a:p>
          <a:p>
            <a:endParaRPr lang="en-US" dirty="0"/>
          </a:p>
          <a:p>
            <a:r>
              <a:rPr lang="en-US" dirty="0" smtClean="0"/>
              <a:t>Text </a:t>
            </a:r>
            <a:r>
              <a:rPr lang="en-US" dirty="0" err="1" smtClean="0"/>
              <a:t>Params</a:t>
            </a:r>
            <a:r>
              <a:rPr lang="en-US"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smtClean="0"/>
              <a:t>compression</a:t>
            </a:r>
            <a:endParaRPr lang="en-US" dirty="0"/>
          </a:p>
          <a:p>
            <a:pPr marL="285750" indent="-285750">
              <a:buFont typeface="Arial" panose="020B0604020202020204" pitchFamily="34" charset="0"/>
              <a:buChar char="•"/>
            </a:pPr>
            <a:r>
              <a:rPr lang="en-US" dirty="0" err="1" smtClean="0"/>
              <a:t>linesep</a:t>
            </a:r>
            <a:r>
              <a:rPr lang="en-US" dirty="0" smtClean="0"/>
              <a:t> (default – ‘\n’)</a:t>
            </a:r>
          </a:p>
          <a:p>
            <a:endParaRPr lang="en-US" dirty="0"/>
          </a:p>
          <a:p>
            <a:r>
              <a:rPr lang="en-US" i="1" dirty="0" smtClean="0"/>
              <a:t>PS: Convert the Order csv file to text file with fixed length of tab and create 10 output files.</a:t>
            </a:r>
            <a:endParaRPr lang="en-US" i="1" dirty="0"/>
          </a:p>
          <a:p>
            <a:r>
              <a:rPr lang="en-US" i="1" dirty="0" smtClean="0"/>
              <a:t>from </a:t>
            </a:r>
            <a:r>
              <a:rPr lang="en-US" i="1" dirty="0" err="1"/>
              <a:t>pyspark.sql.functions</a:t>
            </a:r>
            <a:r>
              <a:rPr lang="en-US" i="1" dirty="0"/>
              <a:t> import </a:t>
            </a:r>
            <a:r>
              <a:rPr lang="en-US" i="1" dirty="0" err="1"/>
              <a:t>concat_ws</a:t>
            </a:r>
            <a:endParaRPr lang="en-US" i="1" dirty="0"/>
          </a:p>
          <a:p>
            <a:r>
              <a:rPr lang="en-US" i="1" dirty="0" err="1"/>
              <a:t>ordText</a:t>
            </a:r>
            <a:r>
              <a:rPr lang="en-US" i="1" dirty="0"/>
              <a:t> = </a:t>
            </a:r>
            <a:r>
              <a:rPr lang="en-US" i="1" dirty="0" err="1"/>
              <a:t>ord.select</a:t>
            </a:r>
            <a:r>
              <a:rPr lang="en-US" i="1" dirty="0"/>
              <a:t>(</a:t>
            </a:r>
            <a:r>
              <a:rPr lang="en-US" i="1" dirty="0" err="1"/>
              <a:t>concat_ws</a:t>
            </a:r>
            <a:r>
              <a:rPr lang="en-US" i="1" dirty="0"/>
              <a:t>('\t',ord.order_id,ord.order_date,ord.order_customer_id,ord.order_status).alias('col1</a:t>
            </a:r>
            <a:r>
              <a:rPr lang="en-US" i="1" dirty="0" smtClean="0"/>
              <a:t>'))</a:t>
            </a:r>
          </a:p>
          <a:p>
            <a:r>
              <a:rPr lang="en-US" i="1" dirty="0" err="1"/>
              <a:t>ordText.repartition</a:t>
            </a:r>
            <a:r>
              <a:rPr lang="en-US" i="1" dirty="0"/>
              <a:t>(10).</a:t>
            </a:r>
            <a:r>
              <a:rPr lang="en-US" i="1" dirty="0" err="1"/>
              <a:t>write.save</a:t>
            </a:r>
            <a:r>
              <a:rPr lang="en-US" i="1" dirty="0"/>
              <a:t>('practice/dump/</a:t>
            </a:r>
            <a:r>
              <a:rPr lang="en-US" i="1" dirty="0" err="1"/>
              <a:t>retail_db</a:t>
            </a:r>
            <a:r>
              <a:rPr lang="en-US" i="1" dirty="0"/>
              <a:t>/</a:t>
            </a:r>
            <a:r>
              <a:rPr lang="en-US" i="1" dirty="0" err="1"/>
              <a:t>orderText</a:t>
            </a:r>
            <a:r>
              <a:rPr lang="en-US" i="1" dirty="0"/>
              <a:t>',format='text')</a:t>
            </a:r>
          </a:p>
          <a:p>
            <a:endParaRPr lang="en-US" dirty="0"/>
          </a:p>
          <a:p>
            <a:endParaRPr lang="en-US" dirty="0"/>
          </a:p>
        </p:txBody>
      </p:sp>
    </p:spTree>
    <p:extLst>
      <p:ext uri="{BB962C8B-B14F-4D97-AF65-F5344CB8AC3E}">
        <p14:creationId xmlns="" xmlns:p14="http://schemas.microsoft.com/office/powerpoint/2010/main" val="33186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10750448" cy="2656687"/>
          </a:xfrm>
        </p:spPr>
        <p:txBody>
          <a:bodyPr>
            <a:noAutofit/>
          </a:bodyPr>
          <a:lstStyle/>
          <a:p>
            <a:pPr marL="914400" lvl="1" indent="-457200">
              <a:buFont typeface="+mj-lt"/>
              <a:buAutoNum type="arabicPeriod"/>
            </a:pPr>
            <a:r>
              <a:rPr lang="en-US" altLang="en-US" sz="2000" dirty="0">
                <a:latin typeface="+mj-lt"/>
              </a:rPr>
              <a:t>Resilience</a:t>
            </a:r>
          </a:p>
          <a:p>
            <a:pPr marL="914400" lvl="1" indent="-457200">
              <a:buFont typeface="+mj-lt"/>
              <a:buAutoNum type="arabicPeriod"/>
            </a:pPr>
            <a:r>
              <a:rPr lang="en-US" altLang="en-US" sz="2000" dirty="0">
                <a:latin typeface="+mj-lt"/>
              </a:rPr>
              <a:t>Distributed </a:t>
            </a:r>
          </a:p>
          <a:p>
            <a:pPr marL="914400" lvl="1" indent="-457200">
              <a:buFont typeface="+mj-lt"/>
              <a:buAutoNum type="arabicPeriod"/>
            </a:pPr>
            <a:r>
              <a:rPr lang="en-US" altLang="en-US" sz="2000" dirty="0">
                <a:latin typeface="+mj-lt"/>
              </a:rPr>
              <a:t>Lazy </a:t>
            </a:r>
            <a:r>
              <a:rPr lang="en-US" altLang="en-US" sz="2000" dirty="0" smtClean="0">
                <a:latin typeface="+mj-lt"/>
              </a:rPr>
              <a:t>Evaluation</a:t>
            </a:r>
          </a:p>
          <a:p>
            <a:pPr marL="914400" lvl="1" indent="-457200">
              <a:buFont typeface="+mj-lt"/>
              <a:buAutoNum type="arabicPeriod"/>
            </a:pPr>
            <a:r>
              <a:rPr lang="en-US" altLang="en-US" sz="2000" dirty="0" smtClean="0">
                <a:latin typeface="+mj-lt"/>
              </a:rPr>
              <a:t>Immutability</a:t>
            </a:r>
            <a:endParaRPr lang="en-US" altLang="en-US" sz="2000" dirty="0">
              <a:latin typeface="+mj-lt"/>
            </a:endParaRPr>
          </a:p>
          <a:p>
            <a:pPr marL="914400" lvl="1" indent="-457200">
              <a:buFont typeface="+mj-lt"/>
              <a:buAutoNum type="arabicPeriod"/>
            </a:pPr>
            <a:r>
              <a:rPr lang="en-US" altLang="en-US" sz="2000" dirty="0">
                <a:latin typeface="+mj-lt"/>
              </a:rPr>
              <a:t>In-memory Computation</a:t>
            </a:r>
          </a:p>
          <a:p>
            <a:pPr marL="914400" lvl="1" indent="-457200">
              <a:buFont typeface="+mj-lt"/>
              <a:buAutoNum type="arabicPeriod"/>
            </a:pPr>
            <a:r>
              <a:rPr lang="en-US" altLang="en-US" sz="2000" dirty="0" smtClean="0">
                <a:latin typeface="+mj-lt"/>
              </a:rPr>
              <a:t>Structured </a:t>
            </a:r>
            <a:r>
              <a:rPr lang="en-US" altLang="en-US" sz="2000" dirty="0">
                <a:latin typeface="+mj-lt"/>
              </a:rPr>
              <a:t>or semi-structured Data</a:t>
            </a: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spTree>
    <p:extLst>
      <p:ext uri="{BB962C8B-B14F-4D97-AF65-F5344CB8AC3E}">
        <p14:creationId xmlns="" xmlns:p14="http://schemas.microsoft.com/office/powerpoint/2010/main" val="3413774513"/>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parquet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p</a:t>
            </a:r>
            <a:r>
              <a:rPr lang="en-US" b="1" dirty="0" smtClean="0"/>
              <a:t>arquet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smtClean="0"/>
              <a:t>Compression (</a:t>
            </a:r>
            <a:r>
              <a:rPr lang="en-US" dirty="0"/>
              <a:t>Default Compression - </a:t>
            </a:r>
            <a:r>
              <a:rPr lang="en-US" dirty="0" err="1" smtClean="0"/>
              <a:t>spark.sql.parquet.compression.codec</a:t>
            </a:r>
            <a:r>
              <a:rPr lang="en-US" dirty="0" smtClean="0"/>
              <a:t>)</a:t>
            </a:r>
          </a:p>
          <a:p>
            <a:endParaRPr lang="en-US" dirty="0"/>
          </a:p>
          <a:p>
            <a:r>
              <a:rPr lang="en-US" i="1" dirty="0"/>
              <a:t>PS: Convert the Order csv file to </a:t>
            </a:r>
            <a:r>
              <a:rPr lang="en-US" i="1" dirty="0" smtClean="0"/>
              <a:t>parquet file. Create one file for each order status category.</a:t>
            </a:r>
            <a:endParaRPr lang="en-US" i="1" dirty="0"/>
          </a:p>
          <a:p>
            <a:r>
              <a:rPr lang="en-US" i="1" dirty="0" err="1" smtClean="0"/>
              <a:t>ord.write.save</a:t>
            </a:r>
            <a:r>
              <a:rPr lang="en-US" i="1" dirty="0"/>
              <a:t>('practice/dump/</a:t>
            </a:r>
            <a:r>
              <a:rPr lang="en-US" i="1" dirty="0" err="1"/>
              <a:t>retail_db</a:t>
            </a:r>
            <a:r>
              <a:rPr lang="en-US" i="1" dirty="0"/>
              <a:t>/</a:t>
            </a:r>
            <a:r>
              <a:rPr lang="en-US" i="1" dirty="0" err="1"/>
              <a:t>orderParquet</a:t>
            </a:r>
            <a:r>
              <a:rPr lang="en-US" i="1" dirty="0"/>
              <a:t>',format='</a:t>
            </a:r>
            <a:r>
              <a:rPr lang="en-US" i="1" dirty="0" err="1"/>
              <a:t>parquet',mode</a:t>
            </a:r>
            <a:r>
              <a:rPr lang="en-US" i="1" dirty="0"/>
              <a:t>='overwrite',</a:t>
            </a:r>
            <a:r>
              <a:rPr lang="en-US" i="1" dirty="0" err="1"/>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 xmlns:p14="http://schemas.microsoft.com/office/powerpoint/2010/main" val="26223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orc File</a:t>
            </a:r>
            <a:endParaRPr lang="en-US" sz="4000" dirty="0"/>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o</a:t>
            </a:r>
            <a:r>
              <a:rPr lang="en-US" b="1" dirty="0" smtClean="0"/>
              <a:t>rc </a:t>
            </a:r>
            <a:r>
              <a:rPr lang="en-US" b="1" dirty="0" err="1" smtClean="0"/>
              <a:t>Params</a:t>
            </a:r>
            <a:r>
              <a:rPr lang="en-US" b="1" dirty="0" smtClean="0"/>
              <a:t>:</a:t>
            </a:r>
            <a:endParaRPr lang="en-US" b="1" dirty="0"/>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 (Same as csv)</a:t>
            </a:r>
          </a:p>
          <a:p>
            <a:pPr marL="285750" indent="-285750">
              <a:buFont typeface="Arial" panose="020B0604020202020204" pitchFamily="34" charset="0"/>
              <a:buChar char="•"/>
            </a:pPr>
            <a:r>
              <a:rPr lang="en-US" dirty="0" err="1" smtClean="0"/>
              <a:t>partitionBy</a:t>
            </a:r>
            <a:r>
              <a:rPr lang="en-US" dirty="0" smtClean="0"/>
              <a:t> (Apply partition as </a:t>
            </a:r>
            <a:r>
              <a:rPr lang="en-US" dirty="0"/>
              <a:t>per the </a:t>
            </a:r>
            <a:r>
              <a:rPr lang="en-US" dirty="0" smtClean="0"/>
              <a:t>column. One file per each partition.)</a:t>
            </a:r>
            <a:endParaRPr lang="en-US" dirty="0"/>
          </a:p>
          <a:p>
            <a:pPr marL="285750" indent="-285750">
              <a:buFont typeface="Arial" panose="020B0604020202020204" pitchFamily="34" charset="0"/>
              <a:buChar char="•"/>
            </a:pPr>
            <a:r>
              <a:rPr lang="en-US" dirty="0"/>
              <a:t>Compression </a:t>
            </a:r>
            <a:r>
              <a:rPr lang="en-US" dirty="0" smtClean="0"/>
              <a:t>(</a:t>
            </a:r>
            <a:r>
              <a:rPr lang="en-US" dirty="0"/>
              <a:t>Default Compression - </a:t>
            </a:r>
            <a:r>
              <a:rPr lang="en-US" dirty="0" err="1"/>
              <a:t>spark.sql.orc.compression.codec</a:t>
            </a:r>
            <a:r>
              <a:rPr lang="en-US" dirty="0"/>
              <a:t>) </a:t>
            </a:r>
            <a:endParaRPr lang="en-US" dirty="0" smtClean="0"/>
          </a:p>
          <a:p>
            <a:pPr marL="285750" indent="-285750">
              <a:buFont typeface="Arial" panose="020B0604020202020204" pitchFamily="34" charset="0"/>
              <a:buChar char="•"/>
            </a:pPr>
            <a:endParaRPr lang="en-US" dirty="0"/>
          </a:p>
          <a:p>
            <a:r>
              <a:rPr lang="en-US" i="1" dirty="0"/>
              <a:t>PS: Convert the Order csv file to </a:t>
            </a:r>
            <a:r>
              <a:rPr lang="en-US" i="1" dirty="0" smtClean="0"/>
              <a:t>orc file. Create one file for each order status category.</a:t>
            </a:r>
            <a:endParaRPr lang="en-US" i="1" dirty="0"/>
          </a:p>
          <a:p>
            <a:r>
              <a:rPr lang="en-US" i="1" dirty="0" err="1" smtClean="0"/>
              <a:t>ord.write.save</a:t>
            </a:r>
            <a:r>
              <a:rPr lang="en-US" i="1" dirty="0"/>
              <a:t>(</a:t>
            </a:r>
            <a:r>
              <a:rPr lang="en-US" i="1" dirty="0" smtClean="0"/>
              <a:t>'practice/dump/</a:t>
            </a:r>
            <a:r>
              <a:rPr lang="en-US" i="1" dirty="0" err="1" smtClean="0"/>
              <a:t>retail_db</a:t>
            </a:r>
            <a:r>
              <a:rPr lang="en-US" i="1" dirty="0" smtClean="0"/>
              <a:t>/</a:t>
            </a:r>
            <a:r>
              <a:rPr lang="en-US" i="1" dirty="0" err="1" smtClean="0"/>
              <a:t>orderOrc</a:t>
            </a:r>
            <a:r>
              <a:rPr lang="en-US" i="1" dirty="0" smtClean="0"/>
              <a:t>',format=</a:t>
            </a:r>
            <a:r>
              <a:rPr lang="en-US" i="1" dirty="0"/>
              <a:t>'</a:t>
            </a:r>
            <a:r>
              <a:rPr lang="en-US" i="1" dirty="0" smtClean="0"/>
              <a:t>orc', </a:t>
            </a:r>
            <a:r>
              <a:rPr lang="en-US" i="1" dirty="0" err="1" smtClean="0"/>
              <a:t>partitionBy</a:t>
            </a:r>
            <a:r>
              <a:rPr lang="en-US" i="1" dirty="0"/>
              <a:t>="</a:t>
            </a:r>
            <a:r>
              <a:rPr lang="en-US" i="1" dirty="0" err="1"/>
              <a:t>order_status</a:t>
            </a:r>
            <a:r>
              <a:rPr lang="en-US" i="1" dirty="0"/>
              <a:t>")</a:t>
            </a:r>
            <a:r>
              <a:rPr lang="en-US" i="1" dirty="0" smtClean="0"/>
              <a:t>         </a:t>
            </a:r>
            <a:endParaRPr lang="en-US" i="1" dirty="0"/>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 xmlns:p14="http://schemas.microsoft.com/office/powerpoint/2010/main" val="2341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json</a:t>
            </a:r>
            <a:r>
              <a:rPr lang="en-US" sz="4000" dirty="0" smtClean="0"/>
              <a:t> File</a:t>
            </a:r>
            <a:endParaRPr lang="en-US" sz="4000" dirty="0"/>
          </a:p>
        </p:txBody>
      </p:sp>
      <p:sp>
        <p:nvSpPr>
          <p:cNvPr id="4" name="TextBox 3"/>
          <p:cNvSpPr txBox="1"/>
          <p:nvPr/>
        </p:nvSpPr>
        <p:spPr>
          <a:xfrm>
            <a:off x="263736" y="795000"/>
            <a:ext cx="11687473" cy="4524315"/>
          </a:xfrm>
          <a:prstGeom prst="rect">
            <a:avLst/>
          </a:prstGeom>
          <a:noFill/>
        </p:spPr>
        <p:txBody>
          <a:bodyPr wrap="square" rtlCol="0">
            <a:spAutoFit/>
          </a:bodyPr>
          <a:lstStyle/>
          <a:p>
            <a:r>
              <a:rPr lang="en-US" b="1" dirty="0" err="1" smtClean="0"/>
              <a:t>json</a:t>
            </a:r>
            <a:r>
              <a:rPr lang="en-US" b="1" dirty="0" smtClean="0"/>
              <a:t> </a:t>
            </a:r>
            <a:r>
              <a:rPr lang="en-US" b="1" dirty="0" err="1"/>
              <a:t>Params</a:t>
            </a:r>
            <a:r>
              <a:rPr lang="en-US" b="1" dirty="0"/>
              <a:t>:</a:t>
            </a:r>
          </a:p>
          <a:p>
            <a:pPr marL="285750" indent="-285750">
              <a:buFont typeface="Arial" panose="020B0604020202020204" pitchFamily="34" charset="0"/>
              <a:buChar char="•"/>
            </a:pPr>
            <a:r>
              <a:rPr lang="en-US" dirty="0" smtClean="0"/>
              <a:t>path</a:t>
            </a:r>
            <a:endParaRPr lang="en-US" dirty="0"/>
          </a:p>
          <a:p>
            <a:pPr marL="285750" indent="-285750">
              <a:buFont typeface="Arial" panose="020B0604020202020204" pitchFamily="34" charset="0"/>
              <a:buChar char="•"/>
            </a:pPr>
            <a:r>
              <a:rPr lang="en-US" dirty="0"/>
              <a:t>m</a:t>
            </a:r>
            <a:r>
              <a:rPr lang="en-US" dirty="0" smtClean="0"/>
              <a:t>ode</a:t>
            </a:r>
          </a:p>
          <a:p>
            <a:pPr marL="285750" indent="-285750">
              <a:buFont typeface="Arial" panose="020B0604020202020204" pitchFamily="34" charset="0"/>
              <a:buChar char="•"/>
            </a:pPr>
            <a:r>
              <a:rPr lang="en-US" dirty="0"/>
              <a:t>compression </a:t>
            </a:r>
            <a:r>
              <a:rPr lang="en-US" dirty="0" smtClean="0"/>
              <a:t>(none</a:t>
            </a:r>
            <a:r>
              <a:rPr lang="en-US" dirty="0"/>
              <a:t>, bzip2, </a:t>
            </a:r>
            <a:r>
              <a:rPr lang="en-US" dirty="0" err="1"/>
              <a:t>gzip</a:t>
            </a:r>
            <a:r>
              <a:rPr lang="en-US" dirty="0"/>
              <a:t>, </a:t>
            </a:r>
            <a:r>
              <a:rPr lang="en-US" dirty="0" smtClean="0"/>
              <a:t>lz4,snappy </a:t>
            </a:r>
            <a:r>
              <a:rPr lang="en-US" dirty="0"/>
              <a:t>and deflate</a:t>
            </a:r>
            <a:r>
              <a:rPr lang="en-US" dirty="0" smtClean="0"/>
              <a:t>)     </a:t>
            </a:r>
            <a:endParaRPr lang="en-US" dirty="0"/>
          </a:p>
          <a:p>
            <a:pPr marL="285750" indent="-285750">
              <a:buFont typeface="Arial" panose="020B0604020202020204" pitchFamily="34" charset="0"/>
              <a:buChar char="•"/>
            </a:pPr>
            <a:r>
              <a:rPr lang="en-US" dirty="0" err="1"/>
              <a:t>dateFormat</a:t>
            </a:r>
            <a:r>
              <a:rPr lang="en-US" dirty="0"/>
              <a:t> (default – yyyy-MM-dd)</a:t>
            </a:r>
          </a:p>
          <a:p>
            <a:pPr marL="285750" indent="-285750">
              <a:buFont typeface="Arial" panose="020B0604020202020204" pitchFamily="34" charset="0"/>
              <a:buChar char="•"/>
            </a:pPr>
            <a:r>
              <a:rPr lang="en-US" dirty="0" err="1"/>
              <a:t>timestampFormat</a:t>
            </a:r>
            <a:r>
              <a:rPr lang="en-US" dirty="0"/>
              <a:t> (default - </a:t>
            </a:r>
            <a:r>
              <a:rPr lang="en-US" dirty="0" err="1"/>
              <a:t>yyyy-MM-dd'T'HH:mm:ss.SSSXXX</a:t>
            </a:r>
            <a:r>
              <a:rPr lang="en-US" dirty="0" smtClean="0"/>
              <a:t>)</a:t>
            </a:r>
          </a:p>
          <a:p>
            <a:pPr marL="285750" indent="-285750">
              <a:buFont typeface="Arial" panose="020B0604020202020204" pitchFamily="34" charset="0"/>
              <a:buChar char="•"/>
            </a:pPr>
            <a:r>
              <a:rPr lang="en-US" dirty="0" err="1" smtClean="0"/>
              <a:t>lineSep</a:t>
            </a:r>
            <a:r>
              <a:rPr lang="en-US" dirty="0" smtClean="0"/>
              <a:t> (default – ‘\n’)</a:t>
            </a:r>
          </a:p>
          <a:p>
            <a:pPr marL="285750" indent="-285750">
              <a:buFont typeface="Arial" panose="020B0604020202020204" pitchFamily="34" charset="0"/>
              <a:buChar char="•"/>
            </a:pPr>
            <a:endParaRPr lang="en-US" dirty="0"/>
          </a:p>
          <a:p>
            <a:r>
              <a:rPr lang="en-US" i="1" dirty="0" smtClean="0"/>
              <a:t>PS: Convert the Order csv file to </a:t>
            </a:r>
            <a:r>
              <a:rPr lang="en-US" i="1" dirty="0" err="1" smtClean="0"/>
              <a:t>json</a:t>
            </a:r>
            <a:r>
              <a:rPr lang="en-US" i="1" dirty="0" smtClean="0"/>
              <a:t> file. File should be bzip2 compressed and total 1 output file.</a:t>
            </a:r>
          </a:p>
          <a:p>
            <a:r>
              <a:rPr lang="en-US" i="1" dirty="0" err="1" smtClean="0"/>
              <a:t>ord.coalesce</a:t>
            </a:r>
            <a:r>
              <a:rPr lang="en-US" i="1" dirty="0" smtClean="0"/>
              <a:t>(1</a:t>
            </a:r>
            <a:r>
              <a:rPr lang="en-US" i="1" dirty="0"/>
              <a:t>).</a:t>
            </a:r>
            <a:r>
              <a:rPr lang="en-US" i="1" dirty="0" err="1"/>
              <a:t>write.save</a:t>
            </a:r>
            <a:r>
              <a:rPr lang="en-US" i="1" dirty="0"/>
              <a:t>('practice/dump/</a:t>
            </a:r>
            <a:r>
              <a:rPr lang="en-US" i="1" dirty="0" err="1"/>
              <a:t>retail_db</a:t>
            </a:r>
            <a:r>
              <a:rPr lang="en-US" i="1" dirty="0"/>
              <a:t>/</a:t>
            </a:r>
            <a:r>
              <a:rPr lang="en-US" i="1" dirty="0" err="1"/>
              <a:t>orderJson</a:t>
            </a:r>
            <a:r>
              <a:rPr lang="en-US" i="1" dirty="0"/>
              <a:t>',format='</a:t>
            </a:r>
            <a:r>
              <a:rPr lang="en-US" i="1" dirty="0" err="1"/>
              <a:t>json</a:t>
            </a:r>
            <a:r>
              <a:rPr lang="en-US" i="1" dirty="0"/>
              <a:t>', compression='bzip2')</a:t>
            </a:r>
            <a:endParaRPr lang="en-US" dirty="0"/>
          </a:p>
          <a:p>
            <a:r>
              <a:rPr lang="en-US" dirty="0"/>
              <a:t>  </a:t>
            </a:r>
          </a:p>
          <a:p>
            <a:pPr marL="285750" indent="-285750">
              <a:buFont typeface="Arial" panose="020B0604020202020204" pitchFamily="34" charset="0"/>
              <a:buChar char="•"/>
            </a:pPr>
            <a:endParaRPr lang="en-US" dirty="0"/>
          </a:p>
          <a:p>
            <a:r>
              <a:rPr lang="en-US" dirty="0" smtClean="0"/>
              <a:t>  </a:t>
            </a:r>
            <a:endParaRPr lang="en-US" dirty="0"/>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 xmlns:p14="http://schemas.microsoft.com/office/powerpoint/2010/main" val="990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smtClean="0"/>
              <a:t>avro</a:t>
            </a:r>
            <a:r>
              <a:rPr lang="en-US" sz="4000" dirty="0" smtClean="0"/>
              <a:t> File</a:t>
            </a:r>
            <a:endParaRPr lang="en-US" sz="4000" dirty="0"/>
          </a:p>
        </p:txBody>
      </p:sp>
      <p:sp>
        <p:nvSpPr>
          <p:cNvPr id="4" name="TextBox 3"/>
          <p:cNvSpPr txBox="1"/>
          <p:nvPr/>
        </p:nvSpPr>
        <p:spPr>
          <a:xfrm>
            <a:off x="269083" y="800347"/>
            <a:ext cx="11687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Avro Is a third party file format. We need to import its package or jar file </a:t>
            </a:r>
            <a:r>
              <a:rPr lang="en-US" dirty="0" smtClean="0"/>
              <a:t> while launching pyspark or spark-submit. </a:t>
            </a:r>
            <a:r>
              <a:rPr lang="en-US" dirty="0"/>
              <a:t>S</a:t>
            </a:r>
            <a:r>
              <a:rPr lang="en-US" dirty="0" smtClean="0"/>
              <a:t>park </a:t>
            </a:r>
            <a:r>
              <a:rPr lang="en-US" dirty="0"/>
              <a:t>by default does not support it.</a:t>
            </a:r>
          </a:p>
          <a:p>
            <a:pPr marL="285750" indent="-285750">
              <a:buFont typeface="Arial" panose="020B0604020202020204" pitchFamily="34" charset="0"/>
              <a:buChar char="•"/>
            </a:pPr>
            <a:r>
              <a:rPr lang="en-US" dirty="0" smtClean="0"/>
              <a:t>pyspark2 --</a:t>
            </a:r>
            <a:r>
              <a:rPr lang="en-US" dirty="0"/>
              <a:t>packages org.apache.spark:spark-avro_2.11:2.4.4</a:t>
            </a:r>
          </a:p>
          <a:p>
            <a:endParaRPr lang="en-US" dirty="0" smtClean="0"/>
          </a:p>
          <a:p>
            <a:r>
              <a:rPr lang="en-US" i="1" dirty="0"/>
              <a:t>PS: Convert the Order csv file to </a:t>
            </a:r>
            <a:r>
              <a:rPr lang="en-US" i="1" dirty="0" err="1" smtClean="0"/>
              <a:t>avro</a:t>
            </a:r>
            <a:r>
              <a:rPr lang="en-US" i="1" dirty="0" smtClean="0"/>
              <a:t> file.</a:t>
            </a:r>
            <a:endParaRPr lang="en-US" dirty="0"/>
          </a:p>
          <a:p>
            <a:r>
              <a:rPr lang="en-US" dirty="0" err="1" smtClean="0"/>
              <a:t>ord.write.save</a:t>
            </a:r>
            <a:r>
              <a:rPr lang="en-US" dirty="0" smtClean="0"/>
              <a:t>('</a:t>
            </a:r>
            <a:r>
              <a:rPr lang="en-US" i="1" dirty="0" smtClean="0"/>
              <a:t>practice/dump/</a:t>
            </a:r>
            <a:r>
              <a:rPr lang="en-US" i="1" dirty="0" err="1" smtClean="0"/>
              <a:t>retail_db</a:t>
            </a:r>
            <a:r>
              <a:rPr lang="en-US" i="1" dirty="0" smtClean="0"/>
              <a:t>/</a:t>
            </a:r>
            <a:r>
              <a:rPr lang="en-US" i="1" dirty="0" err="1" smtClean="0"/>
              <a:t>orderAvro</a:t>
            </a:r>
            <a:r>
              <a:rPr lang="en-US" dirty="0" smtClean="0"/>
              <a:t>',</a:t>
            </a:r>
            <a:r>
              <a:rPr lang="en-US" dirty="0"/>
              <a:t>format='</a:t>
            </a:r>
            <a:r>
              <a:rPr lang="en-US" dirty="0" err="1"/>
              <a:t>avro</a:t>
            </a:r>
            <a:r>
              <a:rPr lang="en-US" dirty="0"/>
              <a:t>')</a:t>
            </a:r>
          </a:p>
        </p:txBody>
      </p:sp>
    </p:spTree>
    <p:extLst>
      <p:ext uri="{BB962C8B-B14F-4D97-AF65-F5344CB8AC3E}">
        <p14:creationId xmlns="" xmlns:p14="http://schemas.microsoft.com/office/powerpoint/2010/main" val="24364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hive Table</a:t>
            </a:r>
            <a:endParaRPr lang="en-US" sz="4000" dirty="0"/>
          </a:p>
        </p:txBody>
      </p:sp>
      <p:sp>
        <p:nvSpPr>
          <p:cNvPr id="4" name="TextBox 3"/>
          <p:cNvSpPr txBox="1"/>
          <p:nvPr/>
        </p:nvSpPr>
        <p:spPr>
          <a:xfrm>
            <a:off x="215610" y="784305"/>
            <a:ext cx="11687473" cy="2585323"/>
          </a:xfrm>
          <a:prstGeom prst="rect">
            <a:avLst/>
          </a:prstGeom>
          <a:noFill/>
        </p:spPr>
        <p:txBody>
          <a:bodyPr wrap="square" rtlCol="0">
            <a:spAutoFit/>
          </a:bodyPr>
          <a:lstStyle/>
          <a:p>
            <a:r>
              <a:rPr lang="en-US" b="1" dirty="0" err="1" smtClean="0"/>
              <a:t>insertInto</a:t>
            </a:r>
            <a:r>
              <a:rPr lang="en-US" b="1" dirty="0" smtClean="0"/>
              <a:t>(</a:t>
            </a:r>
            <a:r>
              <a:rPr lang="en-US" b="1" dirty="0" err="1" smtClean="0"/>
              <a:t>tableName</a:t>
            </a:r>
            <a:r>
              <a:rPr lang="en-US" b="1" dirty="0"/>
              <a:t>, overwrite=False</a:t>
            </a:r>
            <a:r>
              <a:rPr lang="en-US" b="1" dirty="0" smtClean="0"/>
              <a:t>):</a:t>
            </a:r>
          </a:p>
          <a:p>
            <a:pPr marL="742950" lvl="1" indent="-285750">
              <a:buFont typeface="Arial" panose="020B0604020202020204" pitchFamily="34" charset="0"/>
              <a:buChar char="•"/>
            </a:pPr>
            <a:r>
              <a:rPr lang="en-US" dirty="0" smtClean="0"/>
              <a:t>Insert data to a Hive Table.</a:t>
            </a:r>
          </a:p>
          <a:p>
            <a:pPr marL="742950" lvl="1" indent="-285750">
              <a:buFont typeface="Arial" panose="020B0604020202020204" pitchFamily="34" charset="0"/>
              <a:buChar char="•"/>
            </a:pPr>
            <a:r>
              <a:rPr lang="en-US" dirty="0" smtClean="0"/>
              <a:t>By default it will append the data. With overwrite=True, it will overwrite the existing data.</a:t>
            </a:r>
          </a:p>
          <a:p>
            <a:pPr marL="742950" lvl="1" indent="-285750">
              <a:buFont typeface="Arial" panose="020B0604020202020204" pitchFamily="34" charset="0"/>
              <a:buChar char="•"/>
            </a:pPr>
            <a:r>
              <a:rPr lang="en-US" dirty="0" smtClean="0"/>
              <a:t>Table should be available, otherwise throws exception.   </a:t>
            </a:r>
            <a:endParaRPr lang="en-US" dirty="0"/>
          </a:p>
          <a:p>
            <a:endParaRPr lang="en-US" dirty="0" smtClean="0"/>
          </a:p>
          <a:p>
            <a:r>
              <a:rPr lang="en-US" dirty="0" smtClean="0"/>
              <a:t>Ex-</a:t>
            </a:r>
            <a:endParaRPr lang="en-US" dirty="0"/>
          </a:p>
          <a:p>
            <a:r>
              <a:rPr lang="en-US" dirty="0" err="1" smtClean="0"/>
              <a:t>ord.write.insertInto</a:t>
            </a:r>
            <a:r>
              <a:rPr lang="en-US" dirty="0" smtClean="0"/>
              <a:t>('db2.orders')</a:t>
            </a:r>
            <a:endParaRPr lang="en-US" dirty="0">
              <a:sym typeface="Wingdings" panose="05000000000000000000" pitchFamily="2" charset="2"/>
            </a:endParaRPr>
          </a:p>
          <a:p>
            <a:endParaRPr lang="en-US" dirty="0"/>
          </a:p>
          <a:p>
            <a:endParaRPr lang="en-US" dirty="0"/>
          </a:p>
        </p:txBody>
      </p:sp>
    </p:spTree>
    <p:extLst>
      <p:ext uri="{BB962C8B-B14F-4D97-AF65-F5344CB8AC3E}">
        <p14:creationId xmlns="" xmlns:p14="http://schemas.microsoft.com/office/powerpoint/2010/main" val="18949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h</a:t>
            </a:r>
            <a:r>
              <a:rPr lang="en-US" sz="4000" dirty="0" smtClean="0"/>
              <a:t>ive </a:t>
            </a:r>
            <a:r>
              <a:rPr lang="en-US" sz="4000" dirty="0"/>
              <a:t>Table</a:t>
            </a:r>
          </a:p>
        </p:txBody>
      </p:sp>
      <p:sp>
        <p:nvSpPr>
          <p:cNvPr id="4" name="TextBox 3"/>
          <p:cNvSpPr txBox="1"/>
          <p:nvPr/>
        </p:nvSpPr>
        <p:spPr>
          <a:xfrm>
            <a:off x="295820" y="762915"/>
            <a:ext cx="11687473" cy="5632311"/>
          </a:xfrm>
          <a:prstGeom prst="rect">
            <a:avLst/>
          </a:prstGeom>
          <a:noFill/>
        </p:spPr>
        <p:txBody>
          <a:bodyPr wrap="square" rtlCol="0">
            <a:spAutoFit/>
          </a:bodyPr>
          <a:lstStyle/>
          <a:p>
            <a:r>
              <a:rPr lang="en-US" b="1" dirty="0" err="1" smtClean="0"/>
              <a:t>saveAsTable</a:t>
            </a:r>
            <a:r>
              <a:rPr lang="en-US" b="1" dirty="0" smtClean="0"/>
              <a:t>(name</a:t>
            </a:r>
            <a:r>
              <a:rPr lang="en-US" b="1" dirty="0"/>
              <a:t>, format=None, mode=None, </a:t>
            </a:r>
            <a:r>
              <a:rPr lang="en-US" b="1" dirty="0" err="1"/>
              <a:t>partitionBy</a:t>
            </a:r>
            <a:r>
              <a:rPr lang="en-US" b="1" dirty="0"/>
              <a:t>=None, **options)</a:t>
            </a:r>
          </a:p>
          <a:p>
            <a:pPr marL="742950" lvl="1" indent="-285750">
              <a:buFont typeface="Arial" panose="020B0604020202020204" pitchFamily="34" charset="0"/>
              <a:buChar char="•"/>
            </a:pPr>
            <a:r>
              <a:rPr lang="en-US" dirty="0"/>
              <a:t>f</a:t>
            </a:r>
            <a:r>
              <a:rPr lang="en-US" dirty="0" smtClean="0"/>
              <a:t>ormat – File Format</a:t>
            </a:r>
          </a:p>
          <a:p>
            <a:pPr lvl="1"/>
            <a:r>
              <a:rPr lang="en-US" dirty="0"/>
              <a:t> </a:t>
            </a:r>
            <a:r>
              <a:rPr lang="en-US" dirty="0" smtClean="0"/>
              <a:t>                     If </a:t>
            </a:r>
            <a:r>
              <a:rPr lang="en-US" dirty="0"/>
              <a:t>we </a:t>
            </a:r>
            <a:r>
              <a:rPr lang="en-US" dirty="0" smtClean="0"/>
              <a:t>do not </a:t>
            </a:r>
            <a:r>
              <a:rPr lang="en-US" dirty="0"/>
              <a:t>pass any file format or compression, by default it is snappy compressed and parquet </a:t>
            </a:r>
            <a:r>
              <a:rPr lang="en-US" dirty="0" smtClean="0"/>
              <a:t>format.</a:t>
            </a:r>
          </a:p>
          <a:p>
            <a:pPr marL="742950" lvl="1" indent="-285750">
              <a:buFont typeface="Arial" panose="020B0604020202020204" pitchFamily="34" charset="0"/>
              <a:buChar char="•"/>
            </a:pPr>
            <a:r>
              <a:rPr lang="en-US" dirty="0" smtClean="0"/>
              <a:t>mode  </a:t>
            </a:r>
            <a:r>
              <a:rPr lang="en-US" dirty="0"/>
              <a:t>- append, overwrite, </a:t>
            </a:r>
            <a:r>
              <a:rPr lang="en-US" dirty="0" smtClean="0"/>
              <a:t>error, ignore</a:t>
            </a:r>
          </a:p>
          <a:p>
            <a:pPr lvl="1"/>
            <a:r>
              <a:rPr lang="en-US" dirty="0" smtClean="0"/>
              <a:t>                      Table </a:t>
            </a:r>
            <a:r>
              <a:rPr lang="en-US" dirty="0"/>
              <a:t>should not exist if we do not pass a mode</a:t>
            </a:r>
            <a:r>
              <a:rPr lang="en-US" dirty="0" smtClean="0"/>
              <a:t>.</a:t>
            </a:r>
          </a:p>
          <a:p>
            <a:pPr marL="742950" lvl="1" indent="-285750">
              <a:buFont typeface="Arial" panose="020B0604020202020204" pitchFamily="34" charset="0"/>
              <a:buChar char="•"/>
            </a:pPr>
            <a:r>
              <a:rPr lang="en-US" dirty="0" err="1" smtClean="0"/>
              <a:t>partitionBy</a:t>
            </a:r>
            <a:r>
              <a:rPr lang="en-US" dirty="0" smtClean="0"/>
              <a:t> - </a:t>
            </a:r>
            <a:r>
              <a:rPr lang="en-US" dirty="0">
                <a:sym typeface="Wingdings" panose="05000000000000000000" pitchFamily="2" charset="2"/>
              </a:rPr>
              <a:t>Create a partition on the partition column. N</a:t>
            </a:r>
            <a:r>
              <a:rPr lang="en-US" dirty="0" smtClean="0">
                <a:sym typeface="Wingdings" panose="05000000000000000000" pitchFamily="2" charset="2"/>
              </a:rPr>
              <a:t>umber </a:t>
            </a:r>
            <a:r>
              <a:rPr lang="en-US" dirty="0">
                <a:sym typeface="Wingdings" panose="05000000000000000000" pitchFamily="2" charset="2"/>
              </a:rPr>
              <a:t>of files created for the hive table is equal to the number of </a:t>
            </a:r>
            <a:r>
              <a:rPr lang="en-US" dirty="0" smtClean="0">
                <a:sym typeface="Wingdings" panose="05000000000000000000" pitchFamily="2" charset="2"/>
              </a:rPr>
              <a:t>distinct </a:t>
            </a:r>
            <a:r>
              <a:rPr lang="en-US" dirty="0">
                <a:sym typeface="Wingdings" panose="05000000000000000000" pitchFamily="2" charset="2"/>
              </a:rPr>
              <a:t>values in that column</a:t>
            </a:r>
            <a:r>
              <a:rPr lang="en-US" dirty="0" smtClean="0">
                <a:sym typeface="Wingdings" panose="05000000000000000000" pitchFamily="2" charset="2"/>
              </a:rPr>
              <a:t>.</a:t>
            </a:r>
          </a:p>
          <a:p>
            <a:pPr marL="742950" lvl="1" indent="-285750">
              <a:buFont typeface="Arial" panose="020B0604020202020204" pitchFamily="34" charset="0"/>
              <a:buChar char="•"/>
            </a:pPr>
            <a:r>
              <a:rPr lang="en-US" dirty="0" smtClean="0">
                <a:sym typeface="Wingdings" panose="05000000000000000000" pitchFamily="2" charset="2"/>
              </a:rPr>
              <a:t>compression: By default it is snappy compressed.</a:t>
            </a:r>
          </a:p>
          <a:p>
            <a:pPr lvl="1"/>
            <a:r>
              <a:rPr lang="en-US" dirty="0">
                <a:sym typeface="Wingdings" panose="05000000000000000000" pitchFamily="2" charset="2"/>
              </a:rPr>
              <a:t> </a:t>
            </a:r>
            <a:r>
              <a:rPr lang="en-US" dirty="0" smtClean="0">
                <a:sym typeface="Wingdings" panose="05000000000000000000" pitchFamily="2" charset="2"/>
              </a:rPr>
              <a:t>                              </a:t>
            </a:r>
            <a:r>
              <a:rPr lang="en-US" dirty="0"/>
              <a:t>Pass compression=‘none’ to avoid compression. </a:t>
            </a:r>
          </a:p>
          <a:p>
            <a:pPr lvl="1"/>
            <a:endParaRPr lang="en-US" dirty="0"/>
          </a:p>
          <a:p>
            <a:r>
              <a:rPr lang="en-US" dirty="0" smtClean="0"/>
              <a:t>Ex-</a:t>
            </a:r>
            <a:endParaRPr lang="en-US" dirty="0"/>
          </a:p>
          <a:p>
            <a:r>
              <a:rPr lang="en-US" dirty="0" err="1"/>
              <a:t>ord.write.saveAsTable</a:t>
            </a:r>
            <a:r>
              <a:rPr lang="en-US" dirty="0"/>
              <a:t>(name='db2_orders.order_test', format='orc')</a:t>
            </a:r>
            <a:endParaRPr lang="en-US" dirty="0" smtClean="0"/>
          </a:p>
          <a:p>
            <a:endParaRPr lang="en-US" dirty="0"/>
          </a:p>
          <a:p>
            <a:r>
              <a:rPr lang="en-US" dirty="0" smtClean="0"/>
              <a:t>Ex-</a:t>
            </a:r>
          </a:p>
          <a:p>
            <a:r>
              <a:rPr lang="en-US" dirty="0" err="1"/>
              <a:t>ord.write.saveAsTable</a:t>
            </a:r>
            <a:r>
              <a:rPr lang="en-US" dirty="0"/>
              <a:t>(name='db2_orders.order_test', format='orc', mode='overwrite</a:t>
            </a:r>
            <a:r>
              <a:rPr lang="en-US" dirty="0" smtClean="0"/>
              <a:t>')</a:t>
            </a:r>
          </a:p>
          <a:p>
            <a:endParaRPr lang="en-US" dirty="0"/>
          </a:p>
          <a:p>
            <a:r>
              <a:rPr lang="en-US" dirty="0" smtClean="0">
                <a:sym typeface="Wingdings" panose="05000000000000000000" pitchFamily="2" charset="2"/>
              </a:rPr>
              <a:t>Ex-</a:t>
            </a:r>
            <a:endParaRPr lang="en-US" dirty="0">
              <a:sym typeface="Wingdings" panose="05000000000000000000" pitchFamily="2" charset="2"/>
            </a:endParaRPr>
          </a:p>
          <a:p>
            <a:r>
              <a:rPr lang="en-US" dirty="0" err="1">
                <a:sym typeface="Wingdings" panose="05000000000000000000" pitchFamily="2" charset="2"/>
              </a:rPr>
              <a:t>ord.write.saveAsTable</a:t>
            </a:r>
            <a:r>
              <a:rPr lang="en-US" dirty="0">
                <a:sym typeface="Wingdings" panose="05000000000000000000" pitchFamily="2" charset="2"/>
              </a:rPr>
              <a:t>(</a:t>
            </a:r>
            <a:r>
              <a:rPr lang="en-US" dirty="0" smtClean="0">
                <a:sym typeface="Wingdings" panose="05000000000000000000" pitchFamily="2" charset="2"/>
              </a:rPr>
              <a:t>'db2_orders.orders1</a:t>
            </a:r>
            <a:r>
              <a:rPr lang="en-US" dirty="0">
                <a:sym typeface="Wingdings" panose="05000000000000000000" pitchFamily="2" charset="2"/>
              </a:rPr>
              <a:t>',partitionBy='</a:t>
            </a:r>
            <a:r>
              <a:rPr lang="en-US" dirty="0" err="1">
                <a:sym typeface="Wingdings" panose="05000000000000000000" pitchFamily="2" charset="2"/>
              </a:rPr>
              <a:t>order_status',format</a:t>
            </a:r>
            <a:r>
              <a:rPr lang="en-US" dirty="0">
                <a:sym typeface="Wingdings" panose="05000000000000000000" pitchFamily="2" charset="2"/>
              </a:rPr>
              <a:t>='</a:t>
            </a:r>
            <a:r>
              <a:rPr lang="en-US" dirty="0" err="1">
                <a:sym typeface="Wingdings" panose="05000000000000000000" pitchFamily="2" charset="2"/>
              </a:rPr>
              <a:t>orc',mode</a:t>
            </a:r>
            <a:r>
              <a:rPr lang="en-US" dirty="0">
                <a:sym typeface="Wingdings" panose="05000000000000000000" pitchFamily="2" charset="2"/>
              </a:rPr>
              <a:t>='</a:t>
            </a:r>
            <a:r>
              <a:rPr lang="en-US" dirty="0" err="1">
                <a:sym typeface="Wingdings" panose="05000000000000000000" pitchFamily="2" charset="2"/>
              </a:rPr>
              <a:t>overwrite',compression</a:t>
            </a:r>
            <a:r>
              <a:rPr lang="en-US" dirty="0">
                <a:sym typeface="Wingdings" panose="05000000000000000000" pitchFamily="2" charset="2"/>
              </a:rPr>
              <a:t>='none')</a:t>
            </a:r>
          </a:p>
          <a:p>
            <a:endParaRPr lang="en-US" dirty="0"/>
          </a:p>
          <a:p>
            <a:endParaRPr lang="en-US" dirty="0"/>
          </a:p>
        </p:txBody>
      </p:sp>
    </p:spTree>
    <p:extLst>
      <p:ext uri="{BB962C8B-B14F-4D97-AF65-F5344CB8AC3E}">
        <p14:creationId xmlns="" xmlns:p14="http://schemas.microsoft.com/office/powerpoint/2010/main" val="38759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678647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Make sure JDBC jar file is registered using –packages or –jars while launching pyspark or spark-submit</a:t>
            </a:r>
          </a:p>
          <a:p>
            <a:pPr marL="285750" indent="-285750">
              <a:buFont typeface="Arial" panose="020B0604020202020204" pitchFamily="34" charset="0"/>
              <a:buChar char="•"/>
            </a:pPr>
            <a:r>
              <a:rPr lang="en-US" sz="1500" dirty="0">
                <a:latin typeface="+mj-lt"/>
              </a:rPr>
              <a:t>Typical </a:t>
            </a:r>
            <a:r>
              <a:rPr lang="en-US" sz="1500" dirty="0" err="1">
                <a:latin typeface="+mj-lt"/>
              </a:rPr>
              <a:t>jdbc</a:t>
            </a:r>
            <a:r>
              <a:rPr lang="en-US" sz="1500" dirty="0">
                <a:latin typeface="+mj-lt"/>
              </a:rPr>
              <a:t> files are located at /</a:t>
            </a:r>
            <a:r>
              <a:rPr lang="en-US" sz="1500" dirty="0" err="1">
                <a:latin typeface="+mj-lt"/>
              </a:rPr>
              <a:t>usr</a:t>
            </a:r>
            <a:r>
              <a:rPr lang="en-US" sz="1500" dirty="0">
                <a:latin typeface="+mj-lt"/>
              </a:rPr>
              <a:t>/share/java folder. You may keep it there or copy it to your project lib folder.</a:t>
            </a:r>
          </a:p>
          <a:p>
            <a:pPr lvl="1"/>
            <a:r>
              <a:rPr lang="en-US" sz="1500" dirty="0" smtClean="0">
                <a:latin typeface="+mj-lt"/>
              </a:rPr>
              <a:t>pyspark2 --</a:t>
            </a:r>
            <a:r>
              <a:rPr lang="en-US" sz="1500" dirty="0">
                <a:latin typeface="+mj-lt"/>
              </a:rPr>
              <a:t>jars &lt;</a:t>
            </a:r>
            <a:r>
              <a:rPr lang="en-US" sz="1500" dirty="0" err="1">
                <a:latin typeface="+mj-lt"/>
              </a:rPr>
              <a:t>jdbc</a:t>
            </a:r>
            <a:r>
              <a:rPr lang="en-US" sz="1500" dirty="0">
                <a:latin typeface="+mj-lt"/>
              </a:rPr>
              <a:t> driver jar </a:t>
            </a:r>
            <a:r>
              <a:rPr lang="en-US" sz="1500" dirty="0" smtClean="0">
                <a:latin typeface="+mj-lt"/>
              </a:rPr>
              <a:t>file&gt;</a:t>
            </a:r>
          </a:p>
          <a:p>
            <a:pPr marL="285750" indent="-285750">
              <a:buFont typeface="Arial" panose="020B0604020202020204" pitchFamily="34" charset="0"/>
              <a:buChar char="•"/>
            </a:pPr>
            <a:r>
              <a:rPr lang="en-US" sz="1500" dirty="0" smtClean="0">
                <a:latin typeface="+mj-lt"/>
              </a:rPr>
              <a:t>Complete list of properties:</a:t>
            </a:r>
          </a:p>
          <a:p>
            <a:r>
              <a:rPr lang="en-US" sz="1500" dirty="0">
                <a:latin typeface="+mj-lt"/>
              </a:rPr>
              <a:t>      </a:t>
            </a:r>
            <a:r>
              <a:rPr lang="en-US" sz="1500" dirty="0">
                <a:latin typeface="+mj-lt"/>
                <a:hlinkClick r:id="rId2"/>
              </a:rPr>
              <a:t>https://spark.apache.org/docs/latest/sql-data-sources-jdbc.html</a:t>
            </a:r>
            <a:endParaRPr lang="en-US" sz="1500" dirty="0" smtClean="0">
              <a:latin typeface="+mj-lt"/>
            </a:endParaRPr>
          </a:p>
          <a:p>
            <a:pPr lvl="1"/>
            <a:endParaRPr lang="en-US" sz="1500" dirty="0" smtClean="0">
              <a:latin typeface="+mj-lt"/>
            </a:endParaRPr>
          </a:p>
          <a:p>
            <a:pPr lvl="1"/>
            <a:r>
              <a:rPr lang="en-US" sz="1500" i="1" dirty="0"/>
              <a:t>mode: append, </a:t>
            </a:r>
            <a:r>
              <a:rPr lang="en-US" sz="1500" i="1" dirty="0" err="1"/>
              <a:t>overwrite,ignore</a:t>
            </a:r>
            <a:r>
              <a:rPr lang="en-US" sz="1500" i="1" dirty="0"/>
              <a:t>, error or </a:t>
            </a:r>
            <a:r>
              <a:rPr lang="en-US" sz="1500" i="1" dirty="0" err="1"/>
              <a:t>errorifexists</a:t>
            </a:r>
            <a:r>
              <a:rPr lang="en-US" sz="1500" i="1" dirty="0"/>
              <a:t> (default case)</a:t>
            </a:r>
          </a:p>
          <a:p>
            <a:pPr lvl="1"/>
            <a:endParaRPr lang="en-US" sz="1500" dirty="0">
              <a:latin typeface="+mj-lt"/>
            </a:endParaRPr>
          </a:p>
          <a:p>
            <a:pPr lvl="1"/>
            <a:r>
              <a:rPr lang="en-US" sz="1500" dirty="0" smtClean="0">
                <a:latin typeface="+mj-lt"/>
              </a:rPr>
              <a:t>Ex-1 </a:t>
            </a:r>
            <a:r>
              <a:rPr lang="en-US" sz="1500" dirty="0">
                <a:latin typeface="+mj-lt"/>
              </a:rPr>
              <a:t>( Write into a Table. Table should not exist.)</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latin typeface="+mj-lt"/>
              </a:rPr>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latin typeface="+mj-lt"/>
              </a:rPr>
              <a:t>.save()</a:t>
            </a:r>
          </a:p>
          <a:p>
            <a:pPr lvl="1"/>
            <a:endParaRPr lang="en-US" sz="1500" dirty="0">
              <a:latin typeface="+mj-lt"/>
            </a:endParaRPr>
          </a:p>
          <a:p>
            <a:pPr lvl="1"/>
            <a:r>
              <a:rPr lang="en-US" sz="1500" dirty="0">
                <a:latin typeface="+mj-lt"/>
              </a:rPr>
              <a:t>If Table exist, use mode.</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t>someUser</a:t>
            </a:r>
            <a:r>
              <a:rPr lang="en-US" sz="1500" dirty="0" smtClean="0">
                <a:latin typeface="+mj-lt"/>
              </a:rPr>
              <a:t>) </a:t>
            </a:r>
            <a:r>
              <a:rPr lang="en-US" sz="1500" dirty="0">
                <a:latin typeface="+mj-lt"/>
              </a:rPr>
              <a:t>\</a:t>
            </a:r>
          </a:p>
          <a:p>
            <a:pPr lvl="1"/>
            <a:r>
              <a:rPr lang="en-US" sz="1500" dirty="0">
                <a:latin typeface="+mj-lt"/>
              </a:rPr>
              <a:t>.option("password", </a:t>
            </a:r>
            <a:r>
              <a:rPr lang="en-US" sz="1500" dirty="0" err="1" smtClean="0">
                <a:latin typeface="+mj-lt"/>
              </a:rPr>
              <a:t>somePassword</a:t>
            </a:r>
            <a:r>
              <a:rPr lang="en-US" sz="1500" dirty="0" smtClean="0">
                <a:latin typeface="+mj-lt"/>
              </a:rPr>
              <a:t>) </a:t>
            </a:r>
            <a:r>
              <a:rPr lang="en-US" sz="1500" dirty="0">
                <a:latin typeface="+mj-lt"/>
              </a:rPr>
              <a:t>\</a:t>
            </a:r>
          </a:p>
          <a:p>
            <a:pPr lvl="1"/>
            <a:r>
              <a:rPr lang="en-US" sz="1500" dirty="0">
                <a:solidFill>
                  <a:srgbClr val="FF0000"/>
                </a:solidFill>
                <a:latin typeface="+mj-lt"/>
              </a:rPr>
              <a:t>.mode("overwrite") \</a:t>
            </a:r>
          </a:p>
          <a:p>
            <a:pPr lvl="1"/>
            <a:r>
              <a:rPr lang="en-US" sz="1500" dirty="0">
                <a:latin typeface="+mj-lt"/>
              </a:rPr>
              <a:t>.save()</a:t>
            </a:r>
          </a:p>
          <a:p>
            <a:endParaRPr lang="en-US" sz="1500" dirty="0" smtClean="0">
              <a:latin typeface="+mj-lt"/>
            </a:endParaRPr>
          </a:p>
          <a:p>
            <a:endParaRPr lang="en-US" sz="1500" dirty="0">
              <a:latin typeface="+mj-lt"/>
            </a:endParaRPr>
          </a:p>
          <a:p>
            <a:endParaRPr lang="en-US" sz="1500" dirty="0">
              <a:latin typeface="+mj-lt"/>
            </a:endParaRPr>
          </a:p>
        </p:txBody>
      </p:sp>
    </p:spTree>
    <p:extLst>
      <p:ext uri="{BB962C8B-B14F-4D97-AF65-F5344CB8AC3E}">
        <p14:creationId xmlns="" xmlns:p14="http://schemas.microsoft.com/office/powerpoint/2010/main" val="2788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27894" y="746873"/>
            <a:ext cx="11687473" cy="3093154"/>
          </a:xfrm>
          <a:prstGeom prst="rect">
            <a:avLst/>
          </a:prstGeom>
          <a:noFill/>
        </p:spPr>
        <p:txBody>
          <a:bodyPr wrap="square" rtlCol="0">
            <a:spAutoFit/>
          </a:bodyPr>
          <a:lstStyle/>
          <a:p>
            <a:r>
              <a:rPr lang="en-US" sz="1500" i="1" dirty="0" err="1" smtClean="0"/>
              <a:t>createTableColumnTypes</a:t>
            </a:r>
            <a:r>
              <a:rPr lang="en-US" sz="1500" i="1" dirty="0" smtClean="0"/>
              <a:t> : Apply column </a:t>
            </a:r>
            <a:r>
              <a:rPr lang="en-US" sz="1500" i="1" dirty="0" err="1" smtClean="0"/>
              <a:t>datatypes</a:t>
            </a:r>
            <a:r>
              <a:rPr lang="en-US" sz="1500" i="1" dirty="0" smtClean="0"/>
              <a:t> instead of defaults.</a:t>
            </a:r>
          </a:p>
          <a:p>
            <a:endParaRPr lang="en-US" sz="1500" dirty="0"/>
          </a:p>
          <a:p>
            <a:r>
              <a:rPr lang="en-US" sz="1500" dirty="0" smtClean="0"/>
              <a:t>Ex -2 (Using </a:t>
            </a:r>
            <a:r>
              <a:rPr lang="en-US" sz="1500" i="1" dirty="0" err="1"/>
              <a:t>createTableColumnTypes</a:t>
            </a:r>
            <a:r>
              <a:rPr lang="en-US" sz="1500" i="1" dirty="0"/>
              <a:t> </a:t>
            </a:r>
            <a:r>
              <a:rPr lang="en-US" sz="1500" i="1" dirty="0" smtClean="0"/>
              <a:t>)</a:t>
            </a:r>
            <a:endParaRPr lang="en-US" sz="1500" dirty="0" smtClean="0"/>
          </a:p>
          <a:p>
            <a:endParaRPr lang="en-US" sz="1500" dirty="0"/>
          </a:p>
          <a:p>
            <a:r>
              <a:rPr lang="en-US" sz="1500" dirty="0" err="1" smtClean="0"/>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solidFill>
                  <a:srgbClr val="FF0000"/>
                </a:solidFill>
              </a:rPr>
              <a:t>.option("</a:t>
            </a:r>
            <a:r>
              <a:rPr lang="en-US" sz="1500" dirty="0" err="1">
                <a:solidFill>
                  <a:srgbClr val="FF0000"/>
                </a:solidFill>
              </a:rPr>
              <a:t>createTableColumnTypes</a:t>
            </a:r>
            <a:r>
              <a:rPr lang="en-US" sz="1500" dirty="0">
                <a:solidFill>
                  <a:srgbClr val="FF0000"/>
                </a:solidFill>
              </a:rPr>
              <a:t>","</a:t>
            </a:r>
            <a:r>
              <a:rPr lang="en-US" sz="1500" dirty="0" err="1">
                <a:solidFill>
                  <a:srgbClr val="FF0000"/>
                </a:solidFill>
              </a:rPr>
              <a:t>order_id</a:t>
            </a:r>
            <a:r>
              <a:rPr lang="en-US" sz="1500" dirty="0">
                <a:solidFill>
                  <a:srgbClr val="FF0000"/>
                </a:solidFill>
              </a:rPr>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smtClean="0"/>
              <a:t>someUser</a:t>
            </a:r>
            <a:r>
              <a:rPr lang="en-US" sz="1500" dirty="0" smtClean="0"/>
              <a:t>) </a:t>
            </a:r>
            <a:r>
              <a:rPr lang="en-US" sz="1500" dirty="0"/>
              <a:t>\</a:t>
            </a:r>
          </a:p>
          <a:p>
            <a:r>
              <a:rPr lang="en-US" sz="1500" dirty="0"/>
              <a:t>.option("password", </a:t>
            </a:r>
            <a:r>
              <a:rPr lang="en-US" sz="1500" dirty="0" err="1"/>
              <a:t>somePassword</a:t>
            </a:r>
            <a:r>
              <a:rPr lang="en-US" sz="1500" dirty="0" smtClean="0"/>
              <a:t>) </a:t>
            </a:r>
            <a:r>
              <a:rPr lang="en-US" sz="1500" dirty="0"/>
              <a:t>\</a:t>
            </a:r>
          </a:p>
          <a:p>
            <a:r>
              <a:rPr lang="en-US" sz="1500" dirty="0"/>
              <a:t>.mode("overwrite") \</a:t>
            </a:r>
          </a:p>
          <a:p>
            <a:r>
              <a:rPr lang="en-US" sz="1500" dirty="0"/>
              <a:t>.save()</a:t>
            </a:r>
          </a:p>
        </p:txBody>
      </p:sp>
    </p:spTree>
    <p:extLst>
      <p:ext uri="{BB962C8B-B14F-4D97-AF65-F5344CB8AC3E}">
        <p14:creationId xmlns="" xmlns:p14="http://schemas.microsoft.com/office/powerpoint/2010/main" val="23945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dirty="0" err="1" smtClean="0"/>
              <a:t>jdbc</a:t>
            </a:r>
            <a:endParaRPr lang="en-US" sz="4000" dirty="0"/>
          </a:p>
        </p:txBody>
      </p:sp>
      <p:sp>
        <p:nvSpPr>
          <p:cNvPr id="4" name="TextBox 3"/>
          <p:cNvSpPr txBox="1"/>
          <p:nvPr/>
        </p:nvSpPr>
        <p:spPr>
          <a:xfrm>
            <a:off x="269083" y="746873"/>
            <a:ext cx="11687473" cy="3785652"/>
          </a:xfrm>
          <a:prstGeom prst="rect">
            <a:avLst/>
          </a:prstGeom>
          <a:noFill/>
        </p:spPr>
        <p:txBody>
          <a:bodyPr wrap="square" rtlCol="0">
            <a:spAutoFit/>
          </a:bodyPr>
          <a:lstStyle/>
          <a:p>
            <a:r>
              <a:rPr lang="en-US" sz="1500" dirty="0" err="1" smtClean="0"/>
              <a:t>batchsize</a:t>
            </a:r>
            <a:r>
              <a:rPr lang="en-US" sz="1500" dirty="0"/>
              <a:t>: </a:t>
            </a:r>
            <a:r>
              <a:rPr lang="en-US" sz="1500" dirty="0">
                <a:latin typeface="+mj-lt"/>
              </a:rPr>
              <a:t>The JDBC batch size, which determines how many rows to insert per round trip. This can help performance on JDBC drivers. This option applies only to writing. It defaults to 1000</a:t>
            </a:r>
            <a:r>
              <a:rPr lang="en-US" sz="1500" dirty="0" smtClean="0">
                <a:latin typeface="+mj-lt"/>
              </a:rPr>
              <a:t>. </a:t>
            </a:r>
          </a:p>
          <a:p>
            <a:r>
              <a:rPr lang="en-US" sz="1500" dirty="0" err="1"/>
              <a:t>fetchsize</a:t>
            </a:r>
            <a:r>
              <a:rPr lang="en-US" sz="1500" dirty="0"/>
              <a:t>: </a:t>
            </a:r>
            <a:r>
              <a:rPr lang="en-US" sz="1500" dirty="0" smtClean="0">
                <a:latin typeface="+mj-lt"/>
              </a:rPr>
              <a:t>reading.</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.option("batchsize",5000) </a:t>
            </a:r>
            <a:r>
              <a:rPr lang="en-US" sz="1500" dirty="0" smtClean="0">
                <a:solidFill>
                  <a:srgbClr val="FF0000"/>
                </a:solidFill>
              </a:rPr>
              <a:t>\</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Tree>
    <p:extLst>
      <p:ext uri="{BB962C8B-B14F-4D97-AF65-F5344CB8AC3E}">
        <p14:creationId xmlns="" xmlns:p14="http://schemas.microsoft.com/office/powerpoint/2010/main" val="12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Extraction : </a:t>
            </a:r>
            <a:r>
              <a:rPr lang="en-US" sz="4000" smtClean="0"/>
              <a:t>jdbc</a:t>
            </a:r>
            <a:endParaRPr lang="en-US" sz="4000" dirty="0"/>
          </a:p>
        </p:txBody>
      </p:sp>
      <p:sp>
        <p:nvSpPr>
          <p:cNvPr id="4" name="TextBox 3"/>
          <p:cNvSpPr txBox="1"/>
          <p:nvPr/>
        </p:nvSpPr>
        <p:spPr>
          <a:xfrm>
            <a:off x="269083" y="746873"/>
            <a:ext cx="11687473" cy="3554819"/>
          </a:xfrm>
          <a:prstGeom prst="rect">
            <a:avLst/>
          </a:prstGeom>
          <a:noFill/>
        </p:spPr>
        <p:txBody>
          <a:bodyPr wrap="square" rtlCol="0">
            <a:spAutoFit/>
          </a:bodyPr>
          <a:lstStyle/>
          <a:p>
            <a:r>
              <a:rPr lang="en-US" sz="1500" dirty="0" err="1" smtClean="0"/>
              <a:t>queryTimeout</a:t>
            </a:r>
            <a:r>
              <a:rPr lang="en-US" sz="1500" dirty="0" smtClean="0"/>
              <a:t>: </a:t>
            </a:r>
            <a:r>
              <a:rPr lang="en-US" sz="1500" dirty="0">
                <a:latin typeface="+mj-lt"/>
              </a:rPr>
              <a:t>The number of seconds the driver will wait for a Statement object to execute to the given number of seconds. Zero </a:t>
            </a:r>
            <a:r>
              <a:rPr lang="en-US" sz="1500" dirty="0" smtClean="0">
                <a:latin typeface="+mj-lt"/>
              </a:rPr>
              <a:t>is default and means </a:t>
            </a:r>
            <a:r>
              <a:rPr lang="en-US" sz="1500" dirty="0">
                <a:latin typeface="+mj-lt"/>
              </a:rPr>
              <a:t>there is no limit</a:t>
            </a:r>
            <a:r>
              <a:rPr lang="en-US" sz="1500" dirty="0" smtClean="0">
                <a:latin typeface="+mj-lt"/>
              </a:rPr>
              <a:t>.</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r>
              <a:rPr lang="en-US" sz="1500" dirty="0" smtClean="0"/>
              <a:t>\</a:t>
            </a:r>
          </a:p>
          <a:p>
            <a:r>
              <a:rPr lang="en-US" sz="1500" dirty="0">
                <a:solidFill>
                  <a:srgbClr val="FF0000"/>
                </a:solidFill>
              </a:rPr>
              <a:t>.option</a:t>
            </a:r>
            <a:r>
              <a:rPr lang="en-US" sz="1500" dirty="0" smtClean="0">
                <a:solidFill>
                  <a:srgbClr val="FF0000"/>
                </a:solidFill>
              </a:rPr>
              <a:t>("queryTimeout",1) \</a:t>
            </a:r>
          </a:p>
          <a:p>
            <a:r>
              <a:rPr lang="en-US" sz="1500" dirty="0" smtClean="0"/>
              <a:t>.</a:t>
            </a:r>
            <a:r>
              <a:rPr lang="en-US" sz="1500" dirty="0"/>
              <a:t>mode("overwrite") \</a:t>
            </a:r>
          </a:p>
          <a:p>
            <a:r>
              <a:rPr lang="en-US" sz="1500" dirty="0"/>
              <a:t>.save()</a:t>
            </a:r>
          </a:p>
          <a:p>
            <a:endParaRPr lang="en-US" sz="1500" dirty="0">
              <a:latin typeface="+mj-lt"/>
            </a:endParaRPr>
          </a:p>
          <a:p>
            <a:r>
              <a:rPr lang="en-US" sz="1500" dirty="0" smtClean="0"/>
              <a:t> </a:t>
            </a:r>
            <a:endParaRPr lang="en-US" sz="1500" dirty="0"/>
          </a:p>
        </p:txBody>
      </p:sp>
    </p:spTree>
    <p:extLst>
      <p:ext uri="{BB962C8B-B14F-4D97-AF65-F5344CB8AC3E}">
        <p14:creationId xmlns="" xmlns:p14="http://schemas.microsoft.com/office/powerpoint/2010/main" val="1498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5582"/>
            <a:ext cx="11071654" cy="2656687"/>
          </a:xfrm>
        </p:spPr>
        <p:txBody>
          <a:bodyPr>
            <a:noAutofit/>
          </a:bodyPr>
          <a:lstStyle/>
          <a:p>
            <a:pPr marL="914400" lvl="1" indent="-457200">
              <a:buFont typeface="+mj-lt"/>
              <a:buAutoNum type="arabicPeriod"/>
            </a:pPr>
            <a:r>
              <a:rPr lang="en-US" altLang="en-US" sz="2000" b="1" dirty="0" smtClean="0">
                <a:latin typeface="+mj-lt"/>
              </a:rPr>
              <a:t>Resilience</a:t>
            </a:r>
          </a:p>
          <a:p>
            <a:pPr lvl="2"/>
            <a:r>
              <a:rPr lang="en-US" altLang="en-US" sz="1300" dirty="0" smtClean="0"/>
              <a:t>Fault </a:t>
            </a:r>
            <a:r>
              <a:rPr lang="en-US" altLang="en-US" sz="1300" dirty="0"/>
              <a:t>Tolerance – RDDs track data lineage information to recover lost data quickly </a:t>
            </a:r>
            <a:r>
              <a:rPr lang="en-US" altLang="en-US" sz="1300" dirty="0" smtClean="0"/>
              <a:t>and automatically </a:t>
            </a:r>
            <a:r>
              <a:rPr lang="en-US" altLang="en-US" sz="1300" dirty="0"/>
              <a:t>on failure at any point of execution cycle</a:t>
            </a:r>
            <a:r>
              <a:rPr lang="en-US" altLang="en-US" sz="1300" dirty="0" smtClean="0"/>
              <a:t>.</a:t>
            </a:r>
          </a:p>
          <a:p>
            <a:pPr lvl="2"/>
            <a:r>
              <a:rPr lang="en-US" altLang="en-US" sz="1300" dirty="0" smtClean="0"/>
              <a:t>Spark keeps a record of lineage while tracking the transformations that have been performed. If any part of RDD is lost, then spark will utilize this lineage record to quickly and efficiently re-compute the RDD using the identical operations. </a:t>
            </a:r>
            <a:r>
              <a:rPr lang="en-US" altLang="en-US" sz="1300" b="1" dirty="0" smtClean="0"/>
              <a:t>      </a:t>
            </a:r>
            <a:endParaRPr lang="en-US" altLang="en-US" sz="1300" b="1" dirty="0"/>
          </a:p>
          <a:p>
            <a:pPr marL="914400" lvl="1" indent="-457200">
              <a:buFont typeface="+mj-lt"/>
              <a:buAutoNum type="arabicPeriod"/>
            </a:pPr>
            <a:endParaRPr lang="en-US" altLang="en-US" sz="2000" dirty="0">
              <a:latin typeface="+mj-lt"/>
            </a:endParaRPr>
          </a:p>
          <a:p>
            <a:pPr lvl="1"/>
            <a:endParaRPr lang="en-US" altLang="en-US" sz="2000" dirty="0">
              <a:latin typeface="+mj-lt"/>
            </a:endParaRPr>
          </a:p>
          <a:p>
            <a:pPr lvl="1"/>
            <a:endParaRPr lang="en-US" altLang="en-US" sz="2000" dirty="0" smtClean="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smtClean="0">
              <a:latin typeface="+mj-lt"/>
            </a:endParaRPr>
          </a:p>
          <a:p>
            <a:endParaRPr lang="en-US" sz="2000" dirty="0"/>
          </a:p>
          <a:p>
            <a:pPr marL="0" indent="0">
              <a:buNone/>
            </a:pPr>
            <a:r>
              <a:rPr lang="en-US" sz="2000" dirty="0"/>
              <a:t/>
            </a:r>
            <a:br>
              <a:rPr lang="en-US" sz="2000" dirty="0"/>
            </a:br>
            <a:r>
              <a:rPr lang="en-US" sz="2000" dirty="0"/>
              <a:t/>
            </a:r>
            <a:br>
              <a:rPr lang="en-US" sz="2000" dirty="0"/>
            </a:br>
            <a:r>
              <a:rPr lang="en-US" sz="2000" dirty="0"/>
              <a:t/>
            </a:r>
            <a:br>
              <a:rPr lang="en-US" sz="2000" dirty="0"/>
            </a:br>
            <a:endParaRPr lang="en-US" sz="2000" dirty="0"/>
          </a:p>
        </p:txBody>
      </p:sp>
      <p:sp>
        <p:nvSpPr>
          <p:cNvPr id="4" name="Title 1"/>
          <p:cNvSpPr>
            <a:spLocks noGrp="1"/>
          </p:cNvSpPr>
          <p:nvPr>
            <p:ph type="title"/>
          </p:nvPr>
        </p:nvSpPr>
        <p:spPr>
          <a:xfrm>
            <a:off x="166886" y="71668"/>
            <a:ext cx="10515600" cy="641268"/>
          </a:xfrm>
          <a:solidFill>
            <a:schemeClr val="accent2">
              <a:lumMod val="60000"/>
              <a:lumOff val="40000"/>
            </a:schemeClr>
          </a:solidFill>
        </p:spPr>
        <p:txBody>
          <a:bodyPr>
            <a:normAutofit/>
          </a:bodyPr>
          <a:lstStyle/>
          <a:p>
            <a:r>
              <a:rPr lang="en-US" sz="4000" dirty="0" smtClean="0"/>
              <a:t>RDD Main Features </a:t>
            </a:r>
            <a:endParaRPr lang="en-US" sz="4000" dirty="0"/>
          </a:p>
        </p:txBody>
      </p:sp>
      <p:grpSp>
        <p:nvGrpSpPr>
          <p:cNvPr id="46" name="Group 45"/>
          <p:cNvGrpSpPr/>
          <p:nvPr/>
        </p:nvGrpSpPr>
        <p:grpSpPr>
          <a:xfrm>
            <a:off x="1150581" y="2230938"/>
            <a:ext cx="8652515" cy="3929449"/>
            <a:chOff x="1150581" y="2230938"/>
            <a:chExt cx="8652515" cy="3929449"/>
          </a:xfrm>
        </p:grpSpPr>
        <p:sp>
          <p:nvSpPr>
            <p:cNvPr id="2" name="Flowchart: Data 1"/>
            <p:cNvSpPr/>
            <p:nvPr/>
          </p:nvSpPr>
          <p:spPr>
            <a:xfrm>
              <a:off x="3163399" y="29641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Flowchart: Data 4"/>
            <p:cNvSpPr/>
            <p:nvPr/>
          </p:nvSpPr>
          <p:spPr>
            <a:xfrm>
              <a:off x="3315799" y="31165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Data 5"/>
            <p:cNvSpPr/>
            <p:nvPr/>
          </p:nvSpPr>
          <p:spPr>
            <a:xfrm>
              <a:off x="3468199" y="32689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Data 6"/>
            <p:cNvSpPr/>
            <p:nvPr/>
          </p:nvSpPr>
          <p:spPr>
            <a:xfrm>
              <a:off x="3620599" y="34213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RDD</a:t>
              </a:r>
              <a:endParaRPr lang="en-US" b="1" dirty="0">
                <a:solidFill>
                  <a:schemeClr val="tx1"/>
                </a:solidFill>
              </a:endParaRPr>
            </a:p>
          </p:txBody>
        </p:sp>
        <p:cxnSp>
          <p:nvCxnSpPr>
            <p:cNvPr id="9" name="Straight Arrow Connector 8"/>
            <p:cNvCxnSpPr/>
            <p:nvPr/>
          </p:nvCxnSpPr>
          <p:spPr>
            <a:xfrm>
              <a:off x="5056939" y="2892026"/>
              <a:ext cx="477795" cy="551935"/>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930447">
              <a:off x="4998908" y="2945597"/>
              <a:ext cx="922638" cy="292388"/>
            </a:xfrm>
            <a:prstGeom prst="rect">
              <a:avLst/>
            </a:prstGeom>
            <a:noFill/>
            <a:ln>
              <a:solidFill>
                <a:schemeClr val="bg1"/>
              </a:solidFill>
            </a:ln>
          </p:spPr>
          <p:txBody>
            <a:bodyPr wrap="square" rtlCol="0">
              <a:spAutoFit/>
            </a:bodyPr>
            <a:lstStyle/>
            <a:p>
              <a:r>
                <a:rPr lang="en-US" sz="1300" dirty="0" smtClean="0"/>
                <a:t>Lineage</a:t>
              </a:r>
              <a:endParaRPr lang="en-US" sz="1300" dirty="0"/>
            </a:p>
          </p:txBody>
        </p:sp>
        <p:sp>
          <p:nvSpPr>
            <p:cNvPr id="11" name="TextBox 10"/>
            <p:cNvSpPr txBox="1"/>
            <p:nvPr/>
          </p:nvSpPr>
          <p:spPr>
            <a:xfrm>
              <a:off x="1150581" y="3280318"/>
              <a:ext cx="1493444" cy="323165"/>
            </a:xfrm>
            <a:prstGeom prst="rect">
              <a:avLst/>
            </a:prstGeom>
            <a:noFill/>
          </p:spPr>
          <p:txBody>
            <a:bodyPr wrap="square" rtlCol="0">
              <a:spAutoFit/>
            </a:bodyPr>
            <a:lstStyle/>
            <a:p>
              <a:r>
                <a:rPr lang="en-US" sz="1500" b="1" dirty="0" err="1" smtClean="0"/>
                <a:t>sc.parallelize</a:t>
              </a:r>
              <a:endParaRPr lang="en-US" sz="1500" b="1" dirty="0"/>
            </a:p>
          </p:txBody>
        </p:sp>
        <p:cxnSp>
          <p:nvCxnSpPr>
            <p:cNvPr id="13" name="Straight Arrow Connector 12"/>
            <p:cNvCxnSpPr/>
            <p:nvPr/>
          </p:nvCxnSpPr>
          <p:spPr>
            <a:xfrm>
              <a:off x="2301698" y="3536365"/>
              <a:ext cx="1014101" cy="59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5710" y="3091791"/>
              <a:ext cx="961417" cy="292388"/>
            </a:xfrm>
            <a:prstGeom prst="rect">
              <a:avLst/>
            </a:prstGeom>
            <a:noFill/>
          </p:spPr>
          <p:txBody>
            <a:bodyPr wrap="none" rtlCol="0">
              <a:spAutoFit/>
            </a:bodyPr>
            <a:lstStyle/>
            <a:p>
              <a:r>
                <a:rPr lang="en-US" sz="1300" dirty="0" smtClean="0"/>
                <a:t>Create RDD</a:t>
              </a:r>
              <a:endParaRPr lang="en-US" sz="1300" dirty="0"/>
            </a:p>
          </p:txBody>
        </p:sp>
        <p:sp>
          <p:nvSpPr>
            <p:cNvPr id="15" name="Rectangle 14"/>
            <p:cNvSpPr/>
            <p:nvPr/>
          </p:nvSpPr>
          <p:spPr>
            <a:xfrm>
              <a:off x="7035183" y="2230938"/>
              <a:ext cx="2743200" cy="65079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Transformations</a:t>
              </a:r>
              <a:endParaRPr lang="en-US" dirty="0"/>
            </a:p>
          </p:txBody>
        </p:sp>
        <p:sp>
          <p:nvSpPr>
            <p:cNvPr id="16" name="Flowchart: Decision 15"/>
            <p:cNvSpPr/>
            <p:nvPr/>
          </p:nvSpPr>
          <p:spPr>
            <a:xfrm>
              <a:off x="7455312" y="4067976"/>
              <a:ext cx="1754660" cy="774357"/>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Actions</a:t>
              </a:r>
              <a:endParaRPr lang="en-US" dirty="0"/>
            </a:p>
          </p:txBody>
        </p:sp>
        <p:sp>
          <p:nvSpPr>
            <p:cNvPr id="17" name="Rounded Rectangle 16"/>
            <p:cNvSpPr/>
            <p:nvPr/>
          </p:nvSpPr>
          <p:spPr>
            <a:xfrm>
              <a:off x="7199939" y="5501360"/>
              <a:ext cx="2603157" cy="659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Result</a:t>
              </a:r>
              <a:endParaRPr lang="en-US" dirty="0"/>
            </a:p>
          </p:txBody>
        </p:sp>
        <p:cxnSp>
          <p:nvCxnSpPr>
            <p:cNvPr id="19" name="Elbow Connector 18"/>
            <p:cNvCxnSpPr>
              <a:stCxn id="2" idx="0"/>
              <a:endCxn id="15" idx="1"/>
            </p:cNvCxnSpPr>
            <p:nvPr/>
          </p:nvCxnSpPr>
          <p:spPr>
            <a:xfrm rot="5400000" flipH="1" flipV="1">
              <a:off x="5436631" y="1365554"/>
              <a:ext cx="407773" cy="278933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7" idx="5"/>
            </p:cNvCxnSpPr>
            <p:nvPr/>
          </p:nvCxnSpPr>
          <p:spPr>
            <a:xfrm rot="5400000">
              <a:off x="6436292" y="1689713"/>
              <a:ext cx="778476" cy="316250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6" idx="1"/>
            </p:cNvCxnSpPr>
            <p:nvPr/>
          </p:nvCxnSpPr>
          <p:spPr>
            <a:xfrm rot="16200000" flipH="1">
              <a:off x="5620746" y="2620589"/>
              <a:ext cx="556054" cy="3113078"/>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2"/>
            </p:cNvCxnSpPr>
            <p:nvPr/>
          </p:nvCxnSpPr>
          <p:spPr>
            <a:xfrm>
              <a:off x="8332642" y="4842333"/>
              <a:ext cx="0" cy="659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3557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a:t>
            </a:r>
            <a:r>
              <a:rPr lang="en-US" sz="3500" dirty="0" smtClean="0">
                <a:solidFill>
                  <a:schemeClr val="tx1"/>
                </a:solidFill>
              </a:rPr>
              <a:t>Performance &amp; Optimization</a:t>
            </a:r>
            <a:endParaRPr lang="en-US" sz="3500" dirty="0">
              <a:solidFill>
                <a:schemeClr val="tx1"/>
              </a:solidFill>
            </a:endParaRPr>
          </a:p>
        </p:txBody>
      </p:sp>
    </p:spTree>
    <p:extLst>
      <p:ext uri="{BB962C8B-B14F-4D97-AF65-F5344CB8AC3E}">
        <p14:creationId xmlns="" xmlns:p14="http://schemas.microsoft.com/office/powerpoint/2010/main" val="2573700682"/>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7" y="415636"/>
            <a:ext cx="7113319" cy="1477328"/>
          </a:xfrm>
          <a:prstGeom prst="rect">
            <a:avLst/>
          </a:prstGeom>
          <a:noFill/>
        </p:spPr>
        <p:txBody>
          <a:bodyPr wrap="square" rtlCol="0">
            <a:spAutoFit/>
          </a:bodyPr>
          <a:lstStyle/>
          <a:p>
            <a:pPr marL="342900" indent="-342900">
              <a:buAutoNum type="arabicPeriod"/>
            </a:pPr>
            <a:r>
              <a:rPr lang="en-US" dirty="0"/>
              <a:t>Caching Data in Memory</a:t>
            </a:r>
          </a:p>
          <a:p>
            <a:pPr marL="342900" indent="-342900">
              <a:buAutoNum type="arabicPeriod"/>
            </a:pPr>
            <a:r>
              <a:rPr lang="en-US" dirty="0"/>
              <a:t>Configuration Options</a:t>
            </a:r>
          </a:p>
          <a:p>
            <a:pPr marL="342900" indent="-342900">
              <a:buAutoNum type="arabicPeriod"/>
            </a:pPr>
            <a:r>
              <a:rPr lang="en-US" dirty="0"/>
              <a:t>Join Strategy Hints for SQL Queries</a:t>
            </a:r>
          </a:p>
          <a:p>
            <a:pPr marL="342900" indent="-342900">
              <a:buAutoNum type="arabicPeriod"/>
            </a:pPr>
            <a:r>
              <a:rPr lang="en-US" dirty="0"/>
              <a:t>Coalesce Hint for SQL Queries</a:t>
            </a:r>
          </a:p>
          <a:p>
            <a:pPr marL="342900" indent="-342900">
              <a:buAutoNum type="arabicPeriod"/>
            </a:pPr>
            <a:r>
              <a:rPr lang="en-US" dirty="0"/>
              <a:t>Adaptive Query Execution</a:t>
            </a:r>
          </a:p>
        </p:txBody>
      </p:sp>
    </p:spTree>
    <p:extLst>
      <p:ext uri="{BB962C8B-B14F-4D97-AF65-F5344CB8AC3E}">
        <p14:creationId xmlns="" xmlns:p14="http://schemas.microsoft.com/office/powerpoint/2010/main" val="276515811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500" dirty="0" smtClean="0">
                <a:solidFill>
                  <a:schemeClr val="tx1"/>
                </a:solidFill>
              </a:rPr>
              <a:t>Join Strategies</a:t>
            </a:r>
            <a:endParaRPr lang="en-US" sz="4500" dirty="0">
              <a:solidFill>
                <a:schemeClr val="tx1"/>
              </a:solidFill>
            </a:endParaRPr>
          </a:p>
        </p:txBody>
      </p:sp>
    </p:spTree>
    <p:extLst>
      <p:ext uri="{BB962C8B-B14F-4D97-AF65-F5344CB8AC3E}">
        <p14:creationId xmlns="" xmlns:p14="http://schemas.microsoft.com/office/powerpoint/2010/main" val="114230674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smtClean="0"/>
              <a:t>Join Strategies</a:t>
            </a:r>
            <a:endParaRPr lang="en-US" sz="4000" dirty="0"/>
          </a:p>
        </p:txBody>
      </p:sp>
      <p:sp>
        <p:nvSpPr>
          <p:cNvPr id="5" name="Rectangle 4"/>
          <p:cNvSpPr/>
          <p:nvPr/>
        </p:nvSpPr>
        <p:spPr>
          <a:xfrm>
            <a:off x="245423" y="775233"/>
            <a:ext cx="10360724" cy="1754326"/>
          </a:xfrm>
          <a:prstGeom prst="rect">
            <a:avLst/>
          </a:prstGeom>
        </p:spPr>
        <p:txBody>
          <a:bodyPr wrap="square">
            <a:spAutoFit/>
          </a:bodyPr>
          <a:lstStyle/>
          <a:p>
            <a:pPr marL="285750" indent="-285750" algn="just">
              <a:buFont typeface="Arial" panose="020B0604020202020204" pitchFamily="34" charset="0"/>
              <a:buChar char="•"/>
            </a:pPr>
            <a:r>
              <a:rPr lang="en-US" dirty="0" smtClean="0"/>
              <a:t>Spark has below important join strategies. </a:t>
            </a:r>
            <a:endParaRPr lang="en-US" dirty="0"/>
          </a:p>
          <a:p>
            <a:pPr marL="742950" lvl="1" indent="-285750" algn="just">
              <a:buFont typeface="Wingdings" panose="05000000000000000000" pitchFamily="2" charset="2"/>
              <a:buChar char="ü"/>
            </a:pPr>
            <a:r>
              <a:rPr lang="en-US" dirty="0" smtClean="0"/>
              <a:t>Broadcast Join (Hint – BROADCAST)</a:t>
            </a:r>
          </a:p>
          <a:p>
            <a:pPr marL="742950" lvl="1" indent="-285750" algn="just">
              <a:buFont typeface="Wingdings" panose="05000000000000000000" pitchFamily="2" charset="2"/>
              <a:buChar char="ü"/>
            </a:pPr>
            <a:r>
              <a:rPr lang="en-US" dirty="0" smtClean="0"/>
              <a:t>Shuffle Hash Join (Hint - SHUFFLE_HASH)</a:t>
            </a:r>
            <a:endParaRPr lang="en-US" dirty="0"/>
          </a:p>
          <a:p>
            <a:pPr marL="742950" lvl="1" indent="-285750" algn="just">
              <a:buFont typeface="Wingdings" panose="05000000000000000000" pitchFamily="2" charset="2"/>
              <a:buChar char="ü"/>
            </a:pPr>
            <a:r>
              <a:rPr lang="en-US" dirty="0" smtClean="0"/>
              <a:t>Sort Merge Join (Hint - SORT MERGE)</a:t>
            </a:r>
          </a:p>
          <a:p>
            <a:pPr marL="742950" lvl="1" indent="-285750" algn="just">
              <a:buFont typeface="Wingdings" panose="05000000000000000000" pitchFamily="2" charset="2"/>
              <a:buChar char="ü"/>
            </a:pPr>
            <a:r>
              <a:rPr lang="en-US" dirty="0" smtClean="0"/>
              <a:t>Cartesian Product Join (Hint- BROADCAST)</a:t>
            </a:r>
          </a:p>
          <a:p>
            <a:pPr marL="742950" lvl="1" indent="-285750" algn="just">
              <a:buFont typeface="Wingdings" panose="05000000000000000000" pitchFamily="2" charset="2"/>
              <a:buChar char="ü"/>
            </a:pPr>
            <a:r>
              <a:rPr lang="en-US" dirty="0" smtClean="0"/>
              <a:t>Broadcast Nested Loop Join(Hint – SHUFFLE_REPLICATE_NL)</a:t>
            </a:r>
            <a:endParaRPr lang="en-US" dirty="0"/>
          </a:p>
        </p:txBody>
      </p:sp>
    </p:spTree>
    <p:extLst>
      <p:ext uri="{BB962C8B-B14F-4D97-AF65-F5344CB8AC3E}">
        <p14:creationId xmlns="" xmlns:p14="http://schemas.microsoft.com/office/powerpoint/2010/main" val="13533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Join</a:t>
            </a:r>
            <a:endParaRPr lang="en-US" sz="3100" dirty="0">
              <a:solidFill>
                <a:schemeClr val="tx1"/>
              </a:solidFill>
            </a:endParaRPr>
          </a:p>
        </p:txBody>
      </p:sp>
    </p:spTree>
    <p:extLst>
      <p:ext uri="{BB962C8B-B14F-4D97-AF65-F5344CB8AC3E}">
        <p14:creationId xmlns="" xmlns:p14="http://schemas.microsoft.com/office/powerpoint/2010/main" val="50657696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8" y="236007"/>
            <a:ext cx="6880191" cy="1231106"/>
          </a:xfrm>
          <a:prstGeom prst="rect">
            <a:avLst/>
          </a:prstGeom>
          <a:noFill/>
        </p:spPr>
        <p:txBody>
          <a:bodyPr wrap="square" rtlCol="0">
            <a:spAutoFit/>
          </a:bodyPr>
          <a:lstStyle/>
          <a:p>
            <a:r>
              <a:rPr lang="en-US" sz="1700" b="1" dirty="0" smtClean="0"/>
              <a:t>Divided into two Steps:</a:t>
            </a:r>
          </a:p>
          <a:p>
            <a:r>
              <a:rPr lang="en-US" sz="1700" b="1" dirty="0"/>
              <a:t> </a:t>
            </a:r>
            <a:r>
              <a:rPr lang="en-US" sz="1700" dirty="0" smtClean="0"/>
              <a:t> 1. Broadcast the smallest dataset to all executors.</a:t>
            </a:r>
          </a:p>
          <a:p>
            <a:r>
              <a:rPr lang="en-US" sz="1700" dirty="0"/>
              <a:t> </a:t>
            </a:r>
            <a:r>
              <a:rPr lang="en-US" sz="1700" dirty="0" smtClean="0"/>
              <a:t> 2. Perform a hash join</a:t>
            </a:r>
          </a:p>
          <a:p>
            <a:pPr algn="just">
              <a:spcBef>
                <a:spcPts val="600"/>
              </a:spcBef>
            </a:pPr>
            <a:endParaRPr lang="en-US" dirty="0"/>
          </a:p>
        </p:txBody>
      </p:sp>
    </p:spTree>
    <p:extLst>
      <p:ext uri="{BB962C8B-B14F-4D97-AF65-F5344CB8AC3E}">
        <p14:creationId xmlns="" xmlns:p14="http://schemas.microsoft.com/office/powerpoint/2010/main" val="32468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Tree>
    <p:extLst>
      <p:ext uri="{BB962C8B-B14F-4D97-AF65-F5344CB8AC3E}">
        <p14:creationId xmlns="" xmlns:p14="http://schemas.microsoft.com/office/powerpoint/2010/main" val="547243422"/>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smtClean="0">
                <a:solidFill>
                  <a:schemeClr val="tx1"/>
                </a:solidFill>
              </a:rPr>
              <a:t>Broadcast Join in Spark</a:t>
            </a:r>
            <a:endParaRPr lang="en-US" b="1" dirty="0">
              <a:solidFill>
                <a:schemeClr val="tx1"/>
              </a:solidFill>
            </a:endParaRP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Table B</a:t>
            </a:r>
            <a:endParaRPr lang="en-US" dirty="0"/>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smtClean="0"/>
              <a:t>Table B</a:t>
            </a:r>
            <a:endParaRPr lang="en-US" sz="1500" dirty="0"/>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New Table</a:t>
            </a:r>
            <a:endParaRPr lang="en-US" dirty="0"/>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1</a:t>
            </a:r>
            <a:endParaRPr lang="en-US" sz="1300" dirty="0"/>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2</a:t>
            </a:r>
            <a:endParaRPr lang="en-US" sz="1300" dirty="0"/>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Partition n</a:t>
            </a:r>
            <a:endParaRPr lang="en-US" sz="1300" dirty="0"/>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t>…</a:t>
            </a:r>
            <a:endParaRPr lang="en-US" sz="1300" dirty="0"/>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smtClean="0"/>
              <a:t>Hash join</a:t>
            </a:r>
            <a:endParaRPr lang="en-US" sz="1100" dirty="0"/>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5" name="Oval 44"/>
          <p:cNvSpPr/>
          <p:nvPr/>
        </p:nvSpPr>
        <p:spPr>
          <a:xfrm>
            <a:off x="5341543" y="1615491"/>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6" name="Oval 45"/>
          <p:cNvSpPr/>
          <p:nvPr/>
        </p:nvSpPr>
        <p:spPr>
          <a:xfrm>
            <a:off x="5355110" y="247265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7" name="Oval 46"/>
          <p:cNvSpPr/>
          <p:nvPr/>
        </p:nvSpPr>
        <p:spPr>
          <a:xfrm>
            <a:off x="5383426" y="3254229"/>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8" name="Oval 47"/>
          <p:cNvSpPr/>
          <p:nvPr/>
        </p:nvSpPr>
        <p:spPr>
          <a:xfrm>
            <a:off x="5355110" y="4126488"/>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smtClean="0"/>
              <a:t>BitTorrent</a:t>
            </a:r>
            <a:r>
              <a:rPr lang="en-US" dirty="0" smtClean="0"/>
              <a:t> Protocol/</a:t>
            </a:r>
          </a:p>
          <a:p>
            <a:r>
              <a:rPr lang="en-US" dirty="0" smtClean="0"/>
              <a:t>peer to peer protocol.</a:t>
            </a:r>
            <a:endParaRPr lang="en-US" dirty="0"/>
          </a:p>
        </p:txBody>
      </p:sp>
    </p:spTree>
    <p:extLst>
      <p:ext uri="{BB962C8B-B14F-4D97-AF65-F5344CB8AC3E}">
        <p14:creationId xmlns="" xmlns:p14="http://schemas.microsoft.com/office/powerpoint/2010/main" val="2190689805"/>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2425" y="1219200"/>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Create hash table based on the join key of smaller dataset.</a:t>
            </a:r>
            <a:endParaRPr lang="en-US" dirty="0"/>
          </a:p>
        </p:txBody>
      </p:sp>
      <p:sp>
        <p:nvSpPr>
          <p:cNvPr id="29" name="Rectangle 28"/>
          <p:cNvSpPr/>
          <p:nvPr/>
        </p:nvSpPr>
        <p:spPr>
          <a:xfrm>
            <a:off x="4162425" y="3381375"/>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Loop over large dataset and match the hashed join key with the hash table created above.</a:t>
            </a:r>
            <a:endParaRPr lang="en-US" dirty="0"/>
          </a:p>
        </p:txBody>
      </p:sp>
      <p:sp>
        <p:nvSpPr>
          <p:cNvPr id="4" name="TextBox 3"/>
          <p:cNvSpPr txBox="1"/>
          <p:nvPr/>
        </p:nvSpPr>
        <p:spPr>
          <a:xfrm>
            <a:off x="371475" y="152400"/>
            <a:ext cx="5524500" cy="369332"/>
          </a:xfrm>
          <a:prstGeom prst="rect">
            <a:avLst/>
          </a:prstGeom>
          <a:noFill/>
        </p:spPr>
        <p:txBody>
          <a:bodyPr wrap="square" rtlCol="0">
            <a:spAutoFit/>
          </a:bodyPr>
          <a:lstStyle/>
          <a:p>
            <a:r>
              <a:rPr lang="en-US" b="1" dirty="0" smtClean="0"/>
              <a:t>Hash Join: </a:t>
            </a:r>
            <a:r>
              <a:rPr lang="en-US" dirty="0" smtClean="0"/>
              <a:t>Only supported for “=“ join.</a:t>
            </a:r>
            <a:endParaRPr lang="en-US" dirty="0"/>
          </a:p>
        </p:txBody>
      </p:sp>
      <p:cxnSp>
        <p:nvCxnSpPr>
          <p:cNvPr id="6" name="Straight Arrow Connector 5"/>
          <p:cNvCxnSpPr>
            <a:stCxn id="2" idx="2"/>
            <a:endCxn id="29" idx="0"/>
          </p:cNvCxnSpPr>
          <p:nvPr/>
        </p:nvCxnSpPr>
        <p:spPr>
          <a:xfrm>
            <a:off x="5381625" y="2390775"/>
            <a:ext cx="0" cy="99060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 xmlns:p14="http://schemas.microsoft.com/office/powerpoint/2010/main" val="59996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9" y="236007"/>
            <a:ext cx="11561691" cy="5786199"/>
          </a:xfrm>
          <a:prstGeom prst="rect">
            <a:avLst/>
          </a:prstGeom>
          <a:noFill/>
        </p:spPr>
        <p:txBody>
          <a:bodyPr wrap="none" rtlCol="0">
            <a:spAutoFit/>
          </a:bodyPr>
          <a:lstStyle/>
          <a:p>
            <a:r>
              <a:rPr lang="en-US" sz="2500" b="1" dirty="0"/>
              <a:t>Broadcast </a:t>
            </a:r>
            <a:r>
              <a:rPr lang="en-US" sz="2500" b="1" dirty="0" smtClean="0"/>
              <a:t>Join</a:t>
            </a:r>
            <a:r>
              <a:rPr lang="en-US" sz="2500" dirty="0" smtClean="0"/>
              <a:t>:</a:t>
            </a:r>
            <a:endParaRPr lang="en-US" sz="2500" dirty="0"/>
          </a:p>
          <a:p>
            <a:pPr marL="285750" indent="-285750" algn="just">
              <a:spcBef>
                <a:spcPts val="600"/>
              </a:spcBef>
              <a:buFont typeface="Arial" panose="020B0604020202020204" pitchFamily="34" charset="0"/>
              <a:buChar char="•"/>
            </a:pPr>
            <a:r>
              <a:rPr lang="en-US" dirty="0" smtClean="0">
                <a:solidFill>
                  <a:srgbClr val="333333"/>
                </a:solidFill>
                <a:latin typeface="Barlow"/>
              </a:rPr>
              <a:t>One of the most impactful performance Impact optimization techniques we can use.</a:t>
            </a:r>
          </a:p>
          <a:p>
            <a:pPr marL="285750" indent="-285750" algn="just">
              <a:spcBef>
                <a:spcPts val="600"/>
              </a:spcBef>
              <a:buFont typeface="Arial" panose="020B0604020202020204" pitchFamily="34" charset="0"/>
              <a:buChar char="•"/>
            </a:pPr>
            <a:r>
              <a:rPr lang="en-US" dirty="0" smtClean="0">
                <a:solidFill>
                  <a:srgbClr val="333333"/>
                </a:solidFill>
                <a:latin typeface="Barlow"/>
              </a:rPr>
              <a:t>It </a:t>
            </a:r>
            <a:r>
              <a:rPr lang="en-US" dirty="0">
                <a:solidFill>
                  <a:srgbClr val="333333"/>
                </a:solidFill>
                <a:latin typeface="Barlow"/>
              </a:rPr>
              <a:t>performs a join on two </a:t>
            </a:r>
            <a:r>
              <a:rPr lang="en-US" dirty="0" smtClean="0">
                <a:solidFill>
                  <a:srgbClr val="333333"/>
                </a:solidFill>
                <a:latin typeface="Barlow"/>
              </a:rPr>
              <a:t>datasets by </a:t>
            </a:r>
            <a:r>
              <a:rPr lang="en-US" dirty="0">
                <a:solidFill>
                  <a:srgbClr val="333333"/>
                </a:solidFill>
                <a:latin typeface="Barlow"/>
              </a:rPr>
              <a:t>first broadcasting the smaller one to all Spark </a:t>
            </a:r>
            <a:r>
              <a:rPr lang="en-US" dirty="0" smtClean="0">
                <a:solidFill>
                  <a:srgbClr val="333333"/>
                </a:solidFill>
                <a:latin typeface="Barlow"/>
              </a:rPr>
              <a:t>executors using </a:t>
            </a:r>
          </a:p>
          <a:p>
            <a:pPr algn="just">
              <a:spcBef>
                <a:spcPts val="600"/>
              </a:spcBef>
            </a:pPr>
            <a:r>
              <a:rPr lang="en-US" dirty="0">
                <a:solidFill>
                  <a:srgbClr val="333333"/>
                </a:solidFill>
                <a:latin typeface="Barlow"/>
              </a:rPr>
              <a:t> </a:t>
            </a:r>
            <a:r>
              <a:rPr lang="en-US" dirty="0" smtClean="0">
                <a:solidFill>
                  <a:srgbClr val="333333"/>
                </a:solidFill>
                <a:latin typeface="Barlow"/>
              </a:rPr>
              <a:t>    </a:t>
            </a:r>
            <a:r>
              <a:rPr lang="en-US" dirty="0" err="1" smtClean="0">
                <a:solidFill>
                  <a:srgbClr val="333333"/>
                </a:solidFill>
                <a:latin typeface="Barlow"/>
              </a:rPr>
              <a:t>BitTorrent</a:t>
            </a:r>
            <a:r>
              <a:rPr lang="en-US" dirty="0" smtClean="0">
                <a:solidFill>
                  <a:srgbClr val="333333"/>
                </a:solidFill>
                <a:latin typeface="Barlow"/>
              </a:rPr>
              <a:t> peer to peer protocol.</a:t>
            </a:r>
          </a:p>
          <a:p>
            <a:pPr marL="285750" indent="-285750" algn="just">
              <a:spcBef>
                <a:spcPts val="600"/>
              </a:spcBef>
              <a:buFont typeface="Arial" panose="020B0604020202020204" pitchFamily="34" charset="0"/>
              <a:buChar char="•"/>
            </a:pPr>
            <a:r>
              <a:rPr lang="en-US" dirty="0" smtClean="0">
                <a:solidFill>
                  <a:srgbClr val="333333"/>
                </a:solidFill>
                <a:latin typeface="Barlow"/>
              </a:rPr>
              <a:t>In this way, each executor has all the information required to perform the join at its location, with out needing </a:t>
            </a:r>
          </a:p>
          <a:p>
            <a:pPr algn="just">
              <a:spcBef>
                <a:spcPts val="600"/>
              </a:spcBef>
            </a:pPr>
            <a:r>
              <a:rPr lang="en-US" dirty="0">
                <a:solidFill>
                  <a:srgbClr val="333333"/>
                </a:solidFill>
                <a:latin typeface="Barlow"/>
              </a:rPr>
              <a:t> </a:t>
            </a:r>
            <a:r>
              <a:rPr lang="en-US" dirty="0" smtClean="0">
                <a:solidFill>
                  <a:srgbClr val="333333"/>
                </a:solidFill>
                <a:latin typeface="Barlow"/>
              </a:rPr>
              <a:t>    redistributing data and shuffle.</a:t>
            </a:r>
            <a:endParaRPr lang="en-US" dirty="0" smtClean="0"/>
          </a:p>
          <a:p>
            <a:pPr marL="285750" indent="-285750" algn="just">
              <a:spcBef>
                <a:spcPts val="600"/>
              </a:spcBef>
              <a:buFont typeface="Arial" panose="020B0604020202020204" pitchFamily="34" charset="0"/>
              <a:buChar char="•"/>
            </a:pPr>
            <a:r>
              <a:rPr lang="en-US" dirty="0" smtClean="0"/>
              <a:t>Broadcast </a:t>
            </a:r>
            <a:r>
              <a:rPr lang="en-US" dirty="0"/>
              <a:t>join can be very efficient for joins between a large table (fact) with relatively small tables (dimensions) </a:t>
            </a:r>
          </a:p>
          <a:p>
            <a:pPr algn="just">
              <a:spcBef>
                <a:spcPts val="600"/>
              </a:spcBef>
            </a:pPr>
            <a:r>
              <a:rPr lang="en-US" dirty="0"/>
              <a:t>      that could then be used to perform a </a:t>
            </a:r>
            <a:r>
              <a:rPr lang="en-US" b="1" dirty="0"/>
              <a:t>star-schema join</a:t>
            </a:r>
            <a:r>
              <a:rPr lang="en-US" dirty="0"/>
              <a:t>. </a:t>
            </a:r>
          </a:p>
          <a:p>
            <a:pPr marL="285750" indent="-285750" algn="just">
              <a:spcBef>
                <a:spcPts val="600"/>
              </a:spcBef>
              <a:buFont typeface="Arial" panose="020B0604020202020204" pitchFamily="34" charset="0"/>
              <a:buChar char="•"/>
            </a:pPr>
            <a:r>
              <a:rPr lang="en-US" dirty="0" smtClean="0"/>
              <a:t>Size </a:t>
            </a:r>
            <a:r>
              <a:rPr lang="en-US" dirty="0"/>
              <a:t>of the smaller table should be lesser than: </a:t>
            </a:r>
            <a:r>
              <a:rPr lang="en-US" dirty="0" err="1"/>
              <a:t>spark.sql.autoBroadcastJoinThreshold</a:t>
            </a:r>
            <a:r>
              <a:rPr lang="en-US" dirty="0" smtClean="0"/>
              <a:t>. Configurable.</a:t>
            </a:r>
          </a:p>
          <a:p>
            <a:pPr algn="just">
              <a:spcBef>
                <a:spcPts val="600"/>
              </a:spcBef>
            </a:pPr>
            <a:r>
              <a:rPr lang="en-US" dirty="0" smtClean="0"/>
              <a:t>     Default </a:t>
            </a:r>
            <a:r>
              <a:rPr lang="en-US" dirty="0"/>
              <a:t>Size: 10MB</a:t>
            </a:r>
          </a:p>
          <a:p>
            <a:pPr algn="just">
              <a:spcBef>
                <a:spcPts val="600"/>
              </a:spcBef>
            </a:pPr>
            <a:r>
              <a:rPr lang="en-US" dirty="0"/>
              <a:t>    </a:t>
            </a:r>
            <a:r>
              <a:rPr lang="en-US" dirty="0" err="1"/>
              <a:t>int</a:t>
            </a:r>
            <a:r>
              <a:rPr lang="en-US" dirty="0"/>
              <a:t>(</a:t>
            </a:r>
            <a:r>
              <a:rPr lang="en-US" dirty="0" err="1"/>
              <a:t>spark.conf.get</a:t>
            </a:r>
            <a:r>
              <a:rPr lang="en-US" dirty="0"/>
              <a:t>("spark.sql.autoBroadcastJoinThreshold"))/</a:t>
            </a:r>
            <a:r>
              <a:rPr lang="en-US" dirty="0" smtClean="0"/>
              <a:t>1024/1024</a:t>
            </a:r>
          </a:p>
          <a:p>
            <a:pPr marL="285750" indent="-285750" algn="just">
              <a:spcBef>
                <a:spcPts val="600"/>
              </a:spcBef>
              <a:buFont typeface="Arial" panose="020B0604020202020204" pitchFamily="34" charset="0"/>
              <a:buChar char="•"/>
            </a:pPr>
            <a:r>
              <a:rPr lang="en-US" altLang="en-US" dirty="0"/>
              <a:t>Recently Spark has increased the maximum size for the broadcast table from 2GB to 8GB. Thus, it is not possible to </a:t>
            </a:r>
            <a:endParaRPr lang="en-US" altLang="en-US" dirty="0" smtClean="0"/>
          </a:p>
          <a:p>
            <a:pPr algn="just">
              <a:spcBef>
                <a:spcPts val="600"/>
              </a:spcBef>
            </a:pPr>
            <a:r>
              <a:rPr lang="en-US" altLang="en-US" dirty="0"/>
              <a:t> </a:t>
            </a:r>
            <a:r>
              <a:rPr lang="en-US" altLang="en-US" dirty="0" smtClean="0"/>
              <a:t>    broadcast </a:t>
            </a:r>
            <a:r>
              <a:rPr lang="en-US" altLang="en-US" dirty="0"/>
              <a:t>tables which are greater than 8GB.</a:t>
            </a:r>
          </a:p>
          <a:p>
            <a:pPr marL="285750" indent="-285750" algn="just">
              <a:spcBef>
                <a:spcPts val="600"/>
              </a:spcBef>
              <a:buFont typeface="Arial" panose="020B0604020202020204" pitchFamily="34" charset="0"/>
              <a:buChar char="•"/>
            </a:pPr>
            <a:r>
              <a:rPr lang="en-US" dirty="0" smtClean="0"/>
              <a:t>Also </a:t>
            </a:r>
            <a:r>
              <a:rPr lang="en-US" dirty="0"/>
              <a:t>called map-side join or replicated join.</a:t>
            </a:r>
          </a:p>
          <a:p>
            <a:pPr marL="285750" indent="-285750" algn="just">
              <a:spcBef>
                <a:spcPts val="600"/>
              </a:spcBef>
              <a:buFont typeface="Arial" panose="020B0604020202020204" pitchFamily="34" charset="0"/>
              <a:buChar char="•"/>
            </a:pPr>
            <a:r>
              <a:rPr lang="en-US" dirty="0" smtClean="0"/>
              <a:t>Use Hint  BROADCAST to force Spark Optimizer.</a:t>
            </a:r>
          </a:p>
          <a:p>
            <a:pPr algn="just">
              <a:spcBef>
                <a:spcPts val="600"/>
              </a:spcBef>
            </a:pPr>
            <a:endParaRPr lang="en-US" dirty="0"/>
          </a:p>
        </p:txBody>
      </p:sp>
    </p:spTree>
    <p:extLst>
      <p:ext uri="{BB962C8B-B14F-4D97-AF65-F5344CB8AC3E}">
        <p14:creationId xmlns="" xmlns:p14="http://schemas.microsoft.com/office/powerpoint/2010/main" val="2491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600354" y="242331"/>
            <a:ext cx="5455577" cy="6386364"/>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smtClean="0"/>
              <a:t>DataFrame Fundamentals</a:t>
            </a:r>
          </a:p>
          <a:p>
            <a:pPr marL="742950" lvl="1" indent="-285750">
              <a:buFont typeface="Wingdings" panose="05000000000000000000" pitchFamily="2" charset="2"/>
              <a:buChar char="v"/>
            </a:pPr>
            <a:r>
              <a:rPr lang="en-US" sz="1700" i="1" dirty="0" smtClean="0"/>
              <a:t>What </a:t>
            </a:r>
            <a:r>
              <a:rPr lang="en-US" sz="1700" i="1" dirty="0"/>
              <a:t>is a DataFrame</a:t>
            </a:r>
          </a:p>
          <a:p>
            <a:pPr marL="742950" lvl="1" indent="-285750">
              <a:buFont typeface="Wingdings" panose="05000000000000000000" pitchFamily="2" charset="2"/>
              <a:buChar char="v"/>
            </a:pPr>
            <a:r>
              <a:rPr lang="en-US" sz="1700" i="1" dirty="0"/>
              <a:t>Sources</a:t>
            </a:r>
          </a:p>
          <a:p>
            <a:pPr marL="742950" lvl="1" indent="-285750">
              <a:buFont typeface="Wingdings" panose="05000000000000000000" pitchFamily="2" charset="2"/>
              <a:buChar char="v"/>
            </a:pPr>
            <a:r>
              <a:rPr lang="en-US" sz="1700" i="1" dirty="0"/>
              <a:t>Features</a:t>
            </a:r>
          </a:p>
          <a:p>
            <a:pPr marL="742950" lvl="1" indent="-285750">
              <a:buFont typeface="Wingdings" panose="05000000000000000000" pitchFamily="2" charset="2"/>
              <a:buChar char="v"/>
            </a:pPr>
            <a:r>
              <a:rPr lang="en-US" sz="1700" i="1" dirty="0"/>
              <a:t>Organization</a:t>
            </a:r>
          </a:p>
          <a:p>
            <a:pPr marL="285750" indent="-285750">
              <a:buFont typeface="Arial" panose="020B0604020202020204" pitchFamily="34" charset="0"/>
              <a:buChar char="•"/>
            </a:pPr>
            <a:r>
              <a:rPr lang="en-US" b="1" i="1" dirty="0" smtClean="0"/>
              <a:t>SparkSession</a:t>
            </a:r>
          </a:p>
          <a:p>
            <a:pPr marL="742950" lvl="1" indent="-285750">
              <a:buFont typeface="Wingdings" panose="05000000000000000000" pitchFamily="2" charset="2"/>
              <a:buChar char="v"/>
            </a:pPr>
            <a:r>
              <a:rPr lang="en-US" i="1" dirty="0" smtClean="0"/>
              <a:t>Introduction to SparkSession</a:t>
            </a:r>
          </a:p>
          <a:p>
            <a:pPr marL="742950" lvl="1" indent="-285750">
              <a:buFont typeface="Wingdings" panose="05000000000000000000" pitchFamily="2" charset="2"/>
              <a:buChar char="v"/>
            </a:pPr>
            <a:r>
              <a:rPr lang="en-US" i="1" dirty="0" smtClean="0"/>
              <a:t>Spark Object</a:t>
            </a:r>
          </a:p>
          <a:p>
            <a:pPr marL="742950" lvl="1" indent="-285750">
              <a:buFont typeface="Wingdings" panose="05000000000000000000" pitchFamily="2" charset="2"/>
              <a:buChar char="v"/>
            </a:pPr>
            <a:r>
              <a:rPr lang="en-US" i="1" dirty="0" smtClean="0"/>
              <a:t>Spark Submit</a:t>
            </a:r>
          </a:p>
          <a:p>
            <a:pPr marL="742950" lvl="1" indent="-285750">
              <a:buFont typeface="Wingdings" panose="05000000000000000000" pitchFamily="2" charset="2"/>
              <a:buChar char="v"/>
            </a:pPr>
            <a:r>
              <a:rPr lang="en-US" b="1" i="1" dirty="0" smtClean="0"/>
              <a:t>Commonly used Functions</a:t>
            </a:r>
          </a:p>
          <a:p>
            <a:pPr marL="1200150" lvl="2" indent="-285750">
              <a:buFont typeface="Wingdings" panose="05000000000000000000" pitchFamily="2" charset="2"/>
              <a:buChar char="ü"/>
            </a:pPr>
            <a:r>
              <a:rPr lang="en-US" i="1" dirty="0"/>
              <a:t>v</a:t>
            </a:r>
            <a:r>
              <a:rPr lang="en-US" i="1" dirty="0" smtClean="0"/>
              <a:t>ersion</a:t>
            </a:r>
          </a:p>
          <a:p>
            <a:pPr marL="1200150" lvl="2" indent="-285750">
              <a:buFont typeface="Wingdings" panose="05000000000000000000" pitchFamily="2" charset="2"/>
              <a:buChar char="ü"/>
            </a:pPr>
            <a:r>
              <a:rPr lang="en-US" i="1" dirty="0"/>
              <a:t>r</a:t>
            </a:r>
            <a:r>
              <a:rPr lang="en-US" i="1" dirty="0" smtClean="0"/>
              <a:t>ange</a:t>
            </a:r>
          </a:p>
          <a:p>
            <a:pPr marL="1200150" lvl="2" indent="-285750">
              <a:buFont typeface="Wingdings" panose="05000000000000000000" pitchFamily="2" charset="2"/>
              <a:buChar char="ü"/>
            </a:pPr>
            <a:r>
              <a:rPr lang="en-US" i="1" dirty="0" err="1" smtClean="0"/>
              <a:t>createDataFrame</a:t>
            </a:r>
            <a:endParaRPr lang="en-US" i="1" dirty="0" smtClean="0"/>
          </a:p>
          <a:p>
            <a:pPr marL="1200150" lvl="2" indent="-285750">
              <a:buFont typeface="Wingdings" panose="05000000000000000000" pitchFamily="2" charset="2"/>
              <a:buChar char="ü"/>
            </a:pPr>
            <a:r>
              <a:rPr lang="en-US" i="1" dirty="0" err="1"/>
              <a:t>s</a:t>
            </a:r>
            <a:r>
              <a:rPr lang="en-US" i="1" dirty="0" err="1" smtClean="0"/>
              <a:t>ql</a:t>
            </a:r>
            <a:endParaRPr lang="en-US" i="1" dirty="0" smtClean="0"/>
          </a:p>
          <a:p>
            <a:pPr marL="1200150" lvl="2" indent="-285750">
              <a:buFont typeface="Wingdings" panose="05000000000000000000" pitchFamily="2" charset="2"/>
              <a:buChar char="ü"/>
            </a:pPr>
            <a:r>
              <a:rPr lang="en-US" i="1" dirty="0"/>
              <a:t>t</a:t>
            </a:r>
            <a:r>
              <a:rPr lang="en-US" i="1" dirty="0" smtClean="0"/>
              <a:t>able</a:t>
            </a:r>
          </a:p>
          <a:p>
            <a:pPr marL="1200150" lvl="2" indent="-285750">
              <a:buFont typeface="Wingdings" panose="05000000000000000000" pitchFamily="2" charset="2"/>
              <a:buChar char="ü"/>
            </a:pPr>
            <a:r>
              <a:rPr lang="en-US" i="1" dirty="0" err="1" smtClean="0"/>
              <a:t>sparkContext</a:t>
            </a:r>
            <a:endParaRPr lang="en-US" i="1" dirty="0" smtClean="0"/>
          </a:p>
          <a:p>
            <a:pPr marL="1200150" lvl="2" indent="-285750">
              <a:buFont typeface="Wingdings" panose="05000000000000000000" pitchFamily="2" charset="2"/>
              <a:buChar char="ü"/>
            </a:pPr>
            <a:r>
              <a:rPr lang="en-US" i="1" dirty="0"/>
              <a:t>c</a:t>
            </a:r>
            <a:r>
              <a:rPr lang="en-US" i="1" dirty="0" smtClean="0"/>
              <a:t>onf</a:t>
            </a:r>
          </a:p>
          <a:p>
            <a:pPr marL="1200150" lvl="2" indent="-285750">
              <a:buFont typeface="Wingdings" panose="05000000000000000000" pitchFamily="2" charset="2"/>
              <a:buChar char="ü"/>
            </a:pPr>
            <a:r>
              <a:rPr lang="en-US" i="1" dirty="0"/>
              <a:t>r</a:t>
            </a:r>
            <a:r>
              <a:rPr lang="en-US" i="1" dirty="0" smtClean="0"/>
              <a:t>ead (csv, text, orc, </a:t>
            </a:r>
            <a:r>
              <a:rPr lang="en-US" i="1" dirty="0" err="1" smtClean="0"/>
              <a:t>parquet,json,avro,hive,jdbc</a:t>
            </a:r>
            <a:r>
              <a:rPr lang="en-US" i="1" dirty="0" smtClean="0"/>
              <a:t>)</a:t>
            </a:r>
          </a:p>
          <a:p>
            <a:pPr marL="1200150" lvl="2" indent="-285750">
              <a:buFont typeface="Wingdings" panose="05000000000000000000" pitchFamily="2" charset="2"/>
              <a:buChar char="ü"/>
            </a:pPr>
            <a:r>
              <a:rPr lang="en-US" i="1" dirty="0" err="1"/>
              <a:t>udf</a:t>
            </a:r>
            <a:endParaRPr lang="en-US" i="1" dirty="0"/>
          </a:p>
          <a:p>
            <a:pPr marL="1200150" lvl="2" indent="-285750">
              <a:buFont typeface="Wingdings" panose="05000000000000000000" pitchFamily="2" charset="2"/>
              <a:buChar char="ü"/>
            </a:pPr>
            <a:r>
              <a:rPr lang="en-US" i="1" dirty="0" err="1"/>
              <a:t>newSession</a:t>
            </a:r>
            <a:endParaRPr lang="en-US" i="1" dirty="0"/>
          </a:p>
          <a:p>
            <a:pPr marL="1200150" lvl="2" indent="-285750">
              <a:buFont typeface="Wingdings" panose="05000000000000000000" pitchFamily="2" charset="2"/>
              <a:buChar char="ü"/>
            </a:pPr>
            <a:r>
              <a:rPr lang="en-US" i="1" dirty="0"/>
              <a:t>stop</a:t>
            </a:r>
          </a:p>
          <a:p>
            <a:pPr marL="1200150" lvl="2" indent="-285750">
              <a:buFont typeface="Wingdings" panose="05000000000000000000" pitchFamily="2" charset="2"/>
              <a:buChar char="ü"/>
            </a:pPr>
            <a:r>
              <a:rPr lang="en-US" i="1" dirty="0" smtClean="0"/>
              <a:t>catalog</a:t>
            </a:r>
            <a:endParaRPr lang="en-US" i="1" dirty="0"/>
          </a:p>
        </p:txBody>
      </p:sp>
    </p:spTree>
    <p:extLst>
      <p:ext uri="{BB962C8B-B14F-4D97-AF65-F5344CB8AC3E}">
        <p14:creationId xmlns="" xmlns:p14="http://schemas.microsoft.com/office/powerpoint/2010/main" val="18097676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400" y="368757"/>
            <a:ext cx="11204384" cy="1369606"/>
          </a:xfrm>
          <a:prstGeom prst="rect">
            <a:avLst/>
          </a:prstGeom>
        </p:spPr>
        <p:txBody>
          <a:bodyPr wrap="square">
            <a:spAutoFit/>
          </a:bodyPr>
          <a:lstStyle/>
          <a:p>
            <a:r>
              <a:rPr lang="en-US" b="1" dirty="0"/>
              <a:t>2</a:t>
            </a:r>
            <a:r>
              <a:rPr lang="en-US" b="1" dirty="0" smtClean="0"/>
              <a:t>. Distributed</a:t>
            </a:r>
          </a:p>
          <a:p>
            <a:pPr marL="742950" lvl="1" indent="-285750" algn="just">
              <a:buFont typeface="Arial" panose="020B0604020202020204" pitchFamily="34" charset="0"/>
              <a:buChar char="•"/>
            </a:pPr>
            <a:r>
              <a:rPr lang="en-US" sz="1300" dirty="0"/>
              <a:t>RDD will be divided into partitions while data being processed. Each partition will be processed by one task.</a:t>
            </a:r>
          </a:p>
          <a:p>
            <a:pPr marL="742950" lvl="1" indent="-285750" algn="just">
              <a:buFont typeface="Arial" panose="020B0604020202020204" pitchFamily="34" charset="0"/>
              <a:buChar char="•"/>
            </a:pPr>
            <a:r>
              <a:rPr lang="en-US" sz="1300" dirty="0"/>
              <a:t>If spark is running in YARN cluster, the number of RDD partitions is typically based on HDFS block size which is 128MB by default. We can control the number of minimum partitions by using additional arguments while invoking APIs such as </a:t>
            </a:r>
            <a:r>
              <a:rPr lang="en-US" sz="1300" dirty="0" err="1"/>
              <a:t>textFile</a:t>
            </a:r>
            <a:r>
              <a:rPr lang="en-US" sz="1300" dirty="0"/>
              <a:t>.</a:t>
            </a:r>
          </a:p>
          <a:p>
            <a:r>
              <a:rPr lang="en-US" sz="1300" dirty="0" smtClean="0">
                <a:solidFill>
                  <a:srgbClr val="212121"/>
                </a:solidFill>
              </a:rPr>
              <a:t>                                                                                                         </a:t>
            </a:r>
          </a:p>
          <a:p>
            <a:pPr marL="285750" indent="-285750">
              <a:buFont typeface="Arial" panose="020B0604020202020204" pitchFamily="34" charset="0"/>
              <a:buChar char="•"/>
            </a:pPr>
            <a:endParaRPr lang="en-US" sz="1300" dirty="0" smtClean="0">
              <a:solidFill>
                <a:srgbClr val="212121"/>
              </a:solidFill>
            </a:endParaRPr>
          </a:p>
        </p:txBody>
      </p:sp>
      <p:sp>
        <p:nvSpPr>
          <p:cNvPr id="10" name="Rectangle 9"/>
          <p:cNvSpPr/>
          <p:nvPr/>
        </p:nvSpPr>
        <p:spPr>
          <a:xfrm>
            <a:off x="8003392" y="2362222"/>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211803" y="27499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40" name="Rectangle 39"/>
          <p:cNvSpPr/>
          <p:nvPr/>
        </p:nvSpPr>
        <p:spPr>
          <a:xfrm>
            <a:off x="8374664"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a:t>
            </a:r>
            <a:r>
              <a:rPr lang="en-US" sz="1300" dirty="0">
                <a:solidFill>
                  <a:schemeClr val="tx1"/>
                </a:solidFill>
              </a:rPr>
              <a:t>1</a:t>
            </a:r>
          </a:p>
        </p:txBody>
      </p:sp>
      <p:sp>
        <p:nvSpPr>
          <p:cNvPr id="42" name="Rectangle 41"/>
          <p:cNvSpPr/>
          <p:nvPr/>
        </p:nvSpPr>
        <p:spPr>
          <a:xfrm>
            <a:off x="9210237"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2</a:t>
            </a:r>
            <a:endParaRPr lang="en-US" sz="1300" dirty="0">
              <a:solidFill>
                <a:schemeClr val="tx1"/>
              </a:solidFill>
            </a:endParaRPr>
          </a:p>
        </p:txBody>
      </p:sp>
      <p:sp>
        <p:nvSpPr>
          <p:cNvPr id="43" name="TextBox 42"/>
          <p:cNvSpPr txBox="1"/>
          <p:nvPr/>
        </p:nvSpPr>
        <p:spPr>
          <a:xfrm>
            <a:off x="8222362" y="2337065"/>
            <a:ext cx="1537138" cy="292388"/>
          </a:xfrm>
          <a:prstGeom prst="rect">
            <a:avLst/>
          </a:prstGeom>
          <a:noFill/>
        </p:spPr>
        <p:txBody>
          <a:bodyPr wrap="square" rtlCol="0">
            <a:spAutoFit/>
          </a:bodyPr>
          <a:lstStyle/>
          <a:p>
            <a:r>
              <a:rPr lang="en-US" sz="1300" dirty="0" smtClean="0"/>
              <a:t>Worker Node 1</a:t>
            </a:r>
            <a:endParaRPr lang="en-US" sz="1300" dirty="0"/>
          </a:p>
        </p:txBody>
      </p:sp>
      <p:sp>
        <p:nvSpPr>
          <p:cNvPr id="46" name="Rectangle 45"/>
          <p:cNvSpPr/>
          <p:nvPr/>
        </p:nvSpPr>
        <p:spPr>
          <a:xfrm>
            <a:off x="8010592" y="4066330"/>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231309" y="44087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381864" y="47038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 3</a:t>
            </a:r>
            <a:endParaRPr lang="en-US" sz="1300" dirty="0">
              <a:solidFill>
                <a:schemeClr val="tx1"/>
              </a:solidFill>
            </a:endParaRPr>
          </a:p>
        </p:txBody>
      </p:sp>
      <p:sp>
        <p:nvSpPr>
          <p:cNvPr id="50" name="TextBox 49"/>
          <p:cNvSpPr txBox="1"/>
          <p:nvPr/>
        </p:nvSpPr>
        <p:spPr>
          <a:xfrm>
            <a:off x="8329843" y="4050832"/>
            <a:ext cx="1537138" cy="292388"/>
          </a:xfrm>
          <a:prstGeom prst="rect">
            <a:avLst/>
          </a:prstGeom>
          <a:noFill/>
        </p:spPr>
        <p:txBody>
          <a:bodyPr wrap="square" rtlCol="0">
            <a:spAutoFit/>
          </a:bodyPr>
          <a:lstStyle/>
          <a:p>
            <a:r>
              <a:rPr lang="en-US" sz="1300" dirty="0" smtClean="0"/>
              <a:t>Worker Node 2</a:t>
            </a:r>
            <a:endParaRPr lang="en-US" sz="1300" dirty="0"/>
          </a:p>
        </p:txBody>
      </p:sp>
      <p:sp>
        <p:nvSpPr>
          <p:cNvPr id="73" name="TextBox 72"/>
          <p:cNvSpPr txBox="1"/>
          <p:nvPr/>
        </p:nvSpPr>
        <p:spPr>
          <a:xfrm>
            <a:off x="8203422" y="2668044"/>
            <a:ext cx="1161536" cy="323165"/>
          </a:xfrm>
          <a:prstGeom prst="rect">
            <a:avLst/>
          </a:prstGeom>
          <a:noFill/>
        </p:spPr>
        <p:txBody>
          <a:bodyPr wrap="square" rtlCol="0">
            <a:spAutoFit/>
          </a:bodyPr>
          <a:lstStyle/>
          <a:p>
            <a:r>
              <a:rPr lang="en-US" sz="1500" dirty="0" smtClean="0"/>
              <a:t>Executor</a:t>
            </a:r>
            <a:endParaRPr lang="en-US" sz="1500" dirty="0"/>
          </a:p>
        </p:txBody>
      </p:sp>
      <p:sp>
        <p:nvSpPr>
          <p:cNvPr id="74" name="TextBox 73"/>
          <p:cNvSpPr txBox="1"/>
          <p:nvPr/>
        </p:nvSpPr>
        <p:spPr>
          <a:xfrm>
            <a:off x="8194333" y="4344082"/>
            <a:ext cx="1161536" cy="323165"/>
          </a:xfrm>
          <a:prstGeom prst="rect">
            <a:avLst/>
          </a:prstGeom>
          <a:noFill/>
        </p:spPr>
        <p:txBody>
          <a:bodyPr wrap="square" rtlCol="0">
            <a:spAutoFit/>
          </a:bodyPr>
          <a:lstStyle/>
          <a:p>
            <a:r>
              <a:rPr lang="en-US" sz="1500" dirty="0" smtClean="0"/>
              <a:t>Executor</a:t>
            </a:r>
            <a:endParaRPr lang="en-US" sz="1500" dirty="0"/>
          </a:p>
        </p:txBody>
      </p:sp>
      <p:sp>
        <p:nvSpPr>
          <p:cNvPr id="35" name="Rounded Rectangle 34"/>
          <p:cNvSpPr/>
          <p:nvPr/>
        </p:nvSpPr>
        <p:spPr>
          <a:xfrm>
            <a:off x="924130" y="3175515"/>
            <a:ext cx="1615045" cy="7362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sp>
        <p:nvSpPr>
          <p:cNvPr id="36" name="Rectangle 35"/>
          <p:cNvSpPr/>
          <p:nvPr/>
        </p:nvSpPr>
        <p:spPr>
          <a:xfrm>
            <a:off x="3449937" y="2720722"/>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37" name="Rectangle 36"/>
          <p:cNvSpPr/>
          <p:nvPr/>
        </p:nvSpPr>
        <p:spPr>
          <a:xfrm>
            <a:off x="3479625" y="3288758"/>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38" name="Rectangle 37"/>
          <p:cNvSpPr/>
          <p:nvPr/>
        </p:nvSpPr>
        <p:spPr>
          <a:xfrm>
            <a:off x="3479624" y="3856794"/>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1" name="Rectangle 40"/>
          <p:cNvSpPr/>
          <p:nvPr/>
        </p:nvSpPr>
        <p:spPr>
          <a:xfrm>
            <a:off x="5633017" y="2720722"/>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44" name="Rectangle 43"/>
          <p:cNvSpPr/>
          <p:nvPr/>
        </p:nvSpPr>
        <p:spPr>
          <a:xfrm>
            <a:off x="5633015" y="3288758"/>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45" name="Rectangle 44"/>
          <p:cNvSpPr/>
          <p:nvPr/>
        </p:nvSpPr>
        <p:spPr>
          <a:xfrm>
            <a:off x="5633016" y="3856794"/>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cxnSp>
        <p:nvCxnSpPr>
          <p:cNvPr id="49" name="Straight Arrow Connector 48"/>
          <p:cNvCxnSpPr>
            <a:stCxn id="35" idx="3"/>
            <a:endCxn id="36" idx="1"/>
          </p:cNvCxnSpPr>
          <p:nvPr/>
        </p:nvCxnSpPr>
        <p:spPr>
          <a:xfrm flipV="1">
            <a:off x="2539175" y="2946353"/>
            <a:ext cx="910762" cy="597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3"/>
            <a:endCxn id="37" idx="1"/>
          </p:cNvCxnSpPr>
          <p:nvPr/>
        </p:nvCxnSpPr>
        <p:spPr>
          <a:xfrm flipV="1">
            <a:off x="2539175" y="3514389"/>
            <a:ext cx="940450" cy="292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3"/>
            <a:endCxn id="38" idx="1"/>
          </p:cNvCxnSpPr>
          <p:nvPr/>
        </p:nvCxnSpPr>
        <p:spPr>
          <a:xfrm>
            <a:off x="2539175" y="3543650"/>
            <a:ext cx="940449" cy="5387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3"/>
            <a:endCxn id="41" idx="1"/>
          </p:cNvCxnSpPr>
          <p:nvPr/>
        </p:nvCxnSpPr>
        <p:spPr>
          <a:xfrm>
            <a:off x="5029356" y="2946353"/>
            <a:ext cx="60366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3"/>
            <a:endCxn id="44" idx="1"/>
          </p:cNvCxnSpPr>
          <p:nvPr/>
        </p:nvCxnSpPr>
        <p:spPr>
          <a:xfrm>
            <a:off x="5059044" y="3514389"/>
            <a:ext cx="57397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8" idx="3"/>
            <a:endCxn id="45" idx="1"/>
          </p:cNvCxnSpPr>
          <p:nvPr/>
        </p:nvCxnSpPr>
        <p:spPr>
          <a:xfrm>
            <a:off x="5059043" y="4082425"/>
            <a:ext cx="57397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7" idx="1"/>
          </p:cNvCxnSpPr>
          <p:nvPr/>
        </p:nvCxnSpPr>
        <p:spPr>
          <a:xfrm>
            <a:off x="7212434" y="4083001"/>
            <a:ext cx="1018875" cy="72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557" y="3321639"/>
            <a:ext cx="976776" cy="2379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01082" y="2939171"/>
            <a:ext cx="993251" cy="301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148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2" grpId="0" animBg="1"/>
      <p:bldP spid="43" grpId="0"/>
      <p:bldP spid="46" grpId="0" animBg="1"/>
      <p:bldP spid="47" grpId="0" animBg="1"/>
      <p:bldP spid="48" grpId="0" animBg="1"/>
      <p:bldP spid="50" grpId="0"/>
      <p:bldP spid="73" grpId="0"/>
      <p:bldP spid="74" grpId="0"/>
      <p:bldP spid="35" grpId="0" animBg="1"/>
      <p:bldP spid="36" grpId="0" animBg="1"/>
      <p:bldP spid="37" grpId="0" animBg="1"/>
      <p:bldP spid="38" grpId="0" animBg="1"/>
      <p:bldP spid="41" grpId="0" animBg="1"/>
      <p:bldP spid="44" grpId="0" animBg="1"/>
      <p:bldP spid="45"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71" y="309601"/>
            <a:ext cx="11747156" cy="5632311"/>
          </a:xfrm>
          <a:prstGeom prst="rect">
            <a:avLst/>
          </a:prstGeom>
        </p:spPr>
        <p:txBody>
          <a:bodyPr wrap="square">
            <a:spAutoFit/>
          </a:bodyPr>
          <a:lstStyle/>
          <a:p>
            <a:pPr algn="just"/>
            <a:r>
              <a:rPr lang="en-US" b="1" dirty="0"/>
              <a:t>Auto Detection:</a:t>
            </a:r>
          </a:p>
          <a:p>
            <a:pPr marL="285750" indent="-285750" algn="just">
              <a:buFont typeface="Arial" panose="020B0604020202020204" pitchFamily="34" charset="0"/>
              <a:buChar char="•"/>
            </a:pPr>
            <a:r>
              <a:rPr lang="en-US" dirty="0"/>
              <a:t>In many cases, Spark can automatically detect whether to use a broadcast join or not, depending on the size of the data. If Spark can detect that one of the joined DataFrames is small (10 MB by default), Spark will automatically broadcast it for us.</a:t>
            </a:r>
          </a:p>
          <a:p>
            <a:pPr marL="285750" indent="-285750" algn="just">
              <a:buFont typeface="Arial" panose="020B0604020202020204" pitchFamily="34" charset="0"/>
              <a:buChar char="•"/>
            </a:pPr>
            <a:r>
              <a:rPr lang="en-US" dirty="0"/>
              <a:t>Spark will perform auto-detection when</a:t>
            </a:r>
          </a:p>
          <a:p>
            <a:pPr marL="1200150" lvl="2" indent="-285750" algn="just">
              <a:buFont typeface="Wingdings" panose="05000000000000000000" pitchFamily="2" charset="2"/>
              <a:buChar char="ü"/>
            </a:pPr>
            <a:r>
              <a:rPr lang="en-US" dirty="0"/>
              <a:t> Constructs a DataFrame from scratch, e.g. </a:t>
            </a:r>
            <a:r>
              <a:rPr lang="en-US" dirty="0" err="1"/>
              <a:t>spark.range</a:t>
            </a:r>
            <a:r>
              <a:rPr lang="en-US" dirty="0"/>
              <a:t>.</a:t>
            </a:r>
          </a:p>
          <a:p>
            <a:pPr marL="1200150" lvl="2" indent="-285750" algn="just">
              <a:buFont typeface="Wingdings" panose="05000000000000000000" pitchFamily="2" charset="2"/>
              <a:buChar char="ü"/>
            </a:pPr>
            <a:r>
              <a:rPr lang="en-US" dirty="0"/>
              <a:t>It reads from files with schema and/or size information, e.g. Parquet</a:t>
            </a:r>
            <a:r>
              <a:rPr lang="en-US" dirty="0" smtClean="0"/>
              <a:t>, Avro</a:t>
            </a:r>
            <a:endParaRPr lang="en-US" dirty="0"/>
          </a:p>
          <a:p>
            <a:pPr marL="285750" indent="-285750" algn="just">
              <a:buFont typeface="Arial" panose="020B0604020202020204" pitchFamily="34" charset="0"/>
              <a:buChar char="•"/>
            </a:pPr>
            <a:endParaRPr lang="en-US" dirty="0"/>
          </a:p>
          <a:p>
            <a:pPr algn="just"/>
            <a:r>
              <a:rPr lang="en-US" dirty="0"/>
              <a:t>Ex – Lets join orders and </a:t>
            </a:r>
            <a:r>
              <a:rPr lang="en-US" dirty="0" err="1"/>
              <a:t>orderItems</a:t>
            </a:r>
            <a:r>
              <a:rPr lang="en-US" dirty="0"/>
              <a:t> files.</a:t>
            </a:r>
          </a:p>
          <a:p>
            <a:pPr algn="just"/>
            <a:endParaRPr lang="en-US" dirty="0"/>
          </a:p>
          <a:p>
            <a:pPr algn="just"/>
            <a:r>
              <a:rPr lang="en-US" dirty="0" err="1"/>
              <a:t>ordDF</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smtClean="0"/>
              <a:t>\</a:t>
            </a:r>
            <a:endParaRPr lang="en-US" dirty="0"/>
          </a:p>
          <a:p>
            <a:pPr algn="just"/>
            <a:r>
              <a:rPr lang="en-US" dirty="0" err="1"/>
              <a:t>order_customer_id</a:t>
            </a:r>
            <a:r>
              <a:rPr lang="en-US" dirty="0"/>
              <a:t> </a:t>
            </a:r>
            <a:r>
              <a:rPr lang="en-US" dirty="0" err="1"/>
              <a:t>int,order_status</a:t>
            </a:r>
            <a:r>
              <a:rPr lang="en-US" dirty="0"/>
              <a:t> string'))</a:t>
            </a:r>
          </a:p>
          <a:p>
            <a:pPr algn="just"/>
            <a:endParaRPr lang="en-US" dirty="0"/>
          </a:p>
          <a:p>
            <a:pPr algn="just"/>
            <a:r>
              <a:rPr lang="en-US" dirty="0" err="1"/>
              <a:t>ordItemsDF</a:t>
            </a:r>
            <a:r>
              <a:rPr lang="en-US" dirty="0"/>
              <a:t>=</a:t>
            </a:r>
            <a:r>
              <a:rPr lang="en-US" dirty="0" err="1"/>
              <a:t>spark.read.load</a:t>
            </a:r>
            <a:r>
              <a:rPr lang="en-US" dirty="0"/>
              <a:t>('practice/</a:t>
            </a:r>
            <a:r>
              <a:rPr lang="en-US" dirty="0" err="1"/>
              <a:t>retail_db</a:t>
            </a:r>
            <a:r>
              <a:rPr lang="en-US" dirty="0"/>
              <a:t>/order_items',</a:t>
            </a:r>
            <a:r>
              <a:rPr lang="en-US" dirty="0" err="1"/>
              <a:t>sep</a:t>
            </a:r>
            <a:r>
              <a:rPr lang="en-US" dirty="0"/>
              <a:t>=',',format='</a:t>
            </a:r>
            <a:r>
              <a:rPr lang="en-US" dirty="0" err="1"/>
              <a:t>csv',schema</a:t>
            </a:r>
            <a:r>
              <a:rPr lang="en-US" dirty="0"/>
              <a:t>=('</a:t>
            </a:r>
            <a:r>
              <a:rPr lang="en-US" dirty="0" err="1"/>
              <a:t>order_item_id</a:t>
            </a:r>
            <a:r>
              <a:rPr lang="en-US" dirty="0"/>
              <a:t> </a:t>
            </a:r>
            <a:r>
              <a:rPr lang="en-US" dirty="0" err="1"/>
              <a:t>int</a:t>
            </a:r>
            <a:r>
              <a:rPr lang="en-US" dirty="0" smtClean="0"/>
              <a:t>,\</a:t>
            </a:r>
            <a:endParaRPr lang="en-US" dirty="0"/>
          </a:p>
          <a:p>
            <a:pPr algn="just"/>
            <a:r>
              <a:rPr lang="en-US" dirty="0" err="1"/>
              <a:t>order_item_order_id</a:t>
            </a:r>
            <a:r>
              <a:rPr lang="en-US" dirty="0"/>
              <a:t> </a:t>
            </a:r>
            <a:r>
              <a:rPr lang="en-US" dirty="0" err="1"/>
              <a:t>int,order_item_product_id</a:t>
            </a:r>
            <a:r>
              <a:rPr lang="en-US" dirty="0"/>
              <a:t> </a:t>
            </a:r>
            <a:r>
              <a:rPr lang="en-US" dirty="0" err="1"/>
              <a:t>int,quantity</a:t>
            </a:r>
            <a:r>
              <a:rPr lang="en-US" dirty="0"/>
              <a:t> </a:t>
            </a:r>
            <a:r>
              <a:rPr lang="en-US" dirty="0" err="1"/>
              <a:t>tinyint,subtotal</a:t>
            </a:r>
            <a:r>
              <a:rPr lang="en-US" dirty="0"/>
              <a:t> </a:t>
            </a:r>
            <a:r>
              <a:rPr lang="en-US" dirty="0" err="1"/>
              <a:t>float,price</a:t>
            </a:r>
            <a:r>
              <a:rPr lang="en-US" dirty="0"/>
              <a:t> float'))</a:t>
            </a:r>
          </a:p>
          <a:p>
            <a:pPr algn="just"/>
            <a:endParaRPr lang="en-US" dirty="0"/>
          </a:p>
          <a:p>
            <a:pPr algn="just"/>
            <a:r>
              <a:rPr lang="en-US" dirty="0"/>
              <a:t>joined= </a:t>
            </a:r>
            <a:r>
              <a:rPr lang="en-US" dirty="0" err="1"/>
              <a:t>ordDF.join</a:t>
            </a:r>
            <a:r>
              <a:rPr lang="en-US" dirty="0"/>
              <a:t>(</a:t>
            </a:r>
            <a:r>
              <a:rPr lang="en-US" dirty="0" err="1"/>
              <a:t>ordItemsDF,ordDF.order_id</a:t>
            </a:r>
            <a:r>
              <a:rPr lang="en-US" dirty="0"/>
              <a:t> == </a:t>
            </a:r>
            <a:r>
              <a:rPr lang="en-US" dirty="0" err="1"/>
              <a:t>ordItemsDF.order_item_order_id</a:t>
            </a:r>
            <a:r>
              <a:rPr lang="en-US" dirty="0"/>
              <a:t>)</a:t>
            </a:r>
          </a:p>
          <a:p>
            <a:pPr algn="just"/>
            <a:endParaRPr lang="en-US" dirty="0"/>
          </a:p>
          <a:p>
            <a:pPr algn="just"/>
            <a:r>
              <a:rPr lang="en-US" dirty="0" err="1"/>
              <a:t>Joined.explain</a:t>
            </a:r>
            <a:r>
              <a:rPr lang="en-US" dirty="0"/>
              <a:t>()</a:t>
            </a:r>
          </a:p>
          <a:p>
            <a:pPr algn="just"/>
            <a:endParaRPr lang="en-US" dirty="0"/>
          </a:p>
        </p:txBody>
      </p:sp>
    </p:spTree>
    <p:extLst>
      <p:ext uri="{BB962C8B-B14F-4D97-AF65-F5344CB8AC3E}">
        <p14:creationId xmlns="" xmlns:p14="http://schemas.microsoft.com/office/powerpoint/2010/main" val="24206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74" y="74443"/>
            <a:ext cx="11645426" cy="6186309"/>
          </a:xfrm>
          <a:prstGeom prst="rect">
            <a:avLst/>
          </a:prstGeom>
          <a:noFill/>
        </p:spPr>
        <p:txBody>
          <a:bodyPr wrap="square" rtlCol="0">
            <a:spAutoFit/>
          </a:bodyPr>
          <a:lstStyle/>
          <a:p>
            <a:pPr algn="just">
              <a:spcBef>
                <a:spcPts val="600"/>
              </a:spcBef>
            </a:pPr>
            <a:endParaRPr lang="en-US" dirty="0"/>
          </a:p>
          <a:p>
            <a:pPr algn="just"/>
            <a:r>
              <a:rPr lang="en-US" b="1" dirty="0" smtClean="0"/>
              <a:t>Sometimes Not:</a:t>
            </a:r>
          </a:p>
          <a:p>
            <a:pPr marL="285750" indent="-285750" algn="just">
              <a:buFont typeface="Arial" panose="020B0604020202020204" pitchFamily="34" charset="0"/>
              <a:buChar char="•"/>
            </a:pPr>
            <a:r>
              <a:rPr lang="en-US" dirty="0" smtClean="0"/>
              <a:t>But not always, Spark can do auto </a:t>
            </a:r>
            <a:r>
              <a:rPr lang="en-US" dirty="0"/>
              <a:t>detection. </a:t>
            </a:r>
            <a:r>
              <a:rPr lang="en-US" dirty="0" smtClean="0"/>
              <a:t>For Ex- Local Collection.</a:t>
            </a:r>
          </a:p>
          <a:p>
            <a:pPr marL="285750" indent="-285750" algn="just">
              <a:buFont typeface="Arial" panose="020B0604020202020204" pitchFamily="34" charset="0"/>
              <a:buChar char="•"/>
            </a:pPr>
            <a:r>
              <a:rPr lang="en-US" dirty="0" smtClean="0"/>
              <a:t>The </a:t>
            </a:r>
            <a:r>
              <a:rPr lang="en-US" dirty="0"/>
              <a:t>reason is that Spark will not determine the size of a local collection because it might be </a:t>
            </a:r>
            <a:r>
              <a:rPr lang="en-US" dirty="0" smtClean="0"/>
              <a:t>big.</a:t>
            </a:r>
          </a:p>
          <a:p>
            <a:pPr marL="285750" indent="-285750" algn="just">
              <a:buFont typeface="Arial" panose="020B0604020202020204" pitchFamily="34" charset="0"/>
              <a:buChar char="•"/>
            </a:pPr>
            <a:r>
              <a:rPr lang="en-US" dirty="0" smtClean="0"/>
              <a:t>In this case, we can force optimizer to use BROADCAST Hint.</a:t>
            </a:r>
            <a:endParaRPr lang="en-US" dirty="0"/>
          </a:p>
          <a:p>
            <a:pPr marL="285750" indent="-285750" algn="just">
              <a:buFont typeface="Arial" panose="020B0604020202020204" pitchFamily="34" charset="0"/>
              <a:buChar char="•"/>
            </a:pPr>
            <a:endParaRPr lang="en-US" dirty="0" smtClean="0"/>
          </a:p>
          <a:p>
            <a:pPr algn="just"/>
            <a:r>
              <a:rPr lang="en-US" dirty="0" smtClean="0"/>
              <a:t>Ex – </a:t>
            </a:r>
          </a:p>
          <a:p>
            <a:pPr algn="just"/>
            <a:r>
              <a:rPr lang="en-US" dirty="0" err="1" smtClean="0"/>
              <a:t>largeDF</a:t>
            </a:r>
            <a:r>
              <a:rPr lang="en-US" dirty="0" smtClean="0"/>
              <a:t> = </a:t>
            </a:r>
            <a:r>
              <a:rPr lang="en-US" dirty="0" err="1" smtClean="0"/>
              <a:t>spark.range</a:t>
            </a:r>
            <a:r>
              <a:rPr lang="en-US" dirty="0" smtClean="0"/>
              <a:t>(1,1000000000)</a:t>
            </a:r>
          </a:p>
          <a:p>
            <a:pPr algn="just"/>
            <a:endParaRPr lang="en-US" dirty="0"/>
          </a:p>
          <a:p>
            <a:pPr algn="just"/>
            <a:r>
              <a:rPr lang="en-US" dirty="0" smtClean="0"/>
              <a:t>data </a:t>
            </a:r>
            <a:r>
              <a:rPr lang="en-US" dirty="0"/>
              <a:t>= [(1, 'a'),(2, 'b'),(3, 'c</a:t>
            </a:r>
            <a:r>
              <a:rPr lang="en-US" dirty="0" smtClean="0"/>
              <a:t>')]</a:t>
            </a:r>
          </a:p>
          <a:p>
            <a:pPr algn="just"/>
            <a:r>
              <a:rPr lang="en-US" dirty="0"/>
              <a:t>s</a:t>
            </a:r>
            <a:r>
              <a:rPr lang="en-US" dirty="0" smtClean="0"/>
              <a:t>chema</a:t>
            </a:r>
            <a:r>
              <a:rPr lang="en-US" dirty="0"/>
              <a:t>= ['</a:t>
            </a:r>
            <a:r>
              <a:rPr lang="en-US" dirty="0" smtClean="0"/>
              <a:t>id</a:t>
            </a:r>
            <a:r>
              <a:rPr lang="en-US" dirty="0"/>
              <a:t>', 'col2</a:t>
            </a:r>
            <a:r>
              <a:rPr lang="en-US" dirty="0" smtClean="0"/>
              <a:t>']</a:t>
            </a:r>
          </a:p>
          <a:p>
            <a:pPr algn="just"/>
            <a:r>
              <a:rPr lang="en-US" dirty="0" err="1" smtClean="0"/>
              <a:t>smallDF</a:t>
            </a:r>
            <a:r>
              <a:rPr lang="en-US" dirty="0" smtClean="0"/>
              <a:t>=</a:t>
            </a:r>
            <a:r>
              <a:rPr lang="en-US" dirty="0" err="1" smtClean="0"/>
              <a:t>spark.createDataFrame</a:t>
            </a:r>
            <a:r>
              <a:rPr lang="en-US" dirty="0" smtClean="0"/>
              <a:t>(</a:t>
            </a:r>
            <a:r>
              <a:rPr lang="en-US" dirty="0" err="1" smtClean="0"/>
              <a:t>data,schema</a:t>
            </a:r>
            <a:r>
              <a:rPr lang="en-US" dirty="0" smtClean="0"/>
              <a:t>)</a:t>
            </a:r>
          </a:p>
          <a:p>
            <a:pPr algn="just"/>
            <a:endParaRPr lang="en-US" dirty="0" smtClean="0"/>
          </a:p>
          <a:p>
            <a:pPr algn="just"/>
            <a:r>
              <a:rPr lang="en-US" dirty="0"/>
              <a:t>joined = </a:t>
            </a:r>
            <a:r>
              <a:rPr lang="en-US" dirty="0" err="1" smtClean="0"/>
              <a:t>largeDF.join</a:t>
            </a:r>
            <a:r>
              <a:rPr lang="en-US" dirty="0" smtClean="0"/>
              <a:t>(</a:t>
            </a:r>
            <a:r>
              <a:rPr lang="en-US" dirty="0" err="1" smtClean="0"/>
              <a:t>smallDF</a:t>
            </a:r>
            <a:r>
              <a:rPr lang="en-US" dirty="0" smtClean="0"/>
              <a:t>, </a:t>
            </a:r>
            <a:r>
              <a:rPr lang="en-US" dirty="0"/>
              <a:t>"id</a:t>
            </a:r>
            <a:r>
              <a:rPr lang="en-US" dirty="0" smtClean="0"/>
              <a:t>")</a:t>
            </a:r>
          </a:p>
          <a:p>
            <a:pPr algn="just"/>
            <a:endParaRPr lang="en-US" dirty="0"/>
          </a:p>
          <a:p>
            <a:pPr algn="just"/>
            <a:r>
              <a:rPr lang="en-US" dirty="0" err="1" smtClean="0"/>
              <a:t>joined.explain</a:t>
            </a:r>
            <a:r>
              <a:rPr lang="en-US" dirty="0" smtClean="0"/>
              <a:t>()</a:t>
            </a:r>
          </a:p>
          <a:p>
            <a:pPr algn="just"/>
            <a:endParaRPr lang="en-US" dirty="0"/>
          </a:p>
          <a:p>
            <a:pPr algn="just"/>
            <a:r>
              <a:rPr lang="en-US" dirty="0" smtClean="0"/>
              <a:t>Ex- Use hint.</a:t>
            </a:r>
          </a:p>
          <a:p>
            <a:pPr algn="just"/>
            <a:r>
              <a:rPr lang="en-US" dirty="0"/>
              <a:t>from </a:t>
            </a:r>
            <a:r>
              <a:rPr lang="en-US" dirty="0" err="1"/>
              <a:t>pyspark.sql.functions</a:t>
            </a:r>
            <a:r>
              <a:rPr lang="en-US" dirty="0"/>
              <a:t> import </a:t>
            </a:r>
            <a:r>
              <a:rPr lang="en-US" dirty="0" smtClean="0"/>
              <a:t>broadcast</a:t>
            </a:r>
          </a:p>
          <a:p>
            <a:pPr algn="just"/>
            <a:r>
              <a:rPr lang="en-US" dirty="0"/>
              <a:t>joined = </a:t>
            </a:r>
            <a:r>
              <a:rPr lang="en-US" dirty="0" err="1"/>
              <a:t>smallDF.hint</a:t>
            </a:r>
            <a:r>
              <a:rPr lang="en-US" dirty="0"/>
              <a:t>('broadcast').join(broadcast(</a:t>
            </a:r>
            <a:r>
              <a:rPr lang="en-US" dirty="0" err="1"/>
              <a:t>largeDF</a:t>
            </a:r>
            <a:r>
              <a:rPr lang="en-US" dirty="0"/>
              <a:t>), "id</a:t>
            </a:r>
            <a:r>
              <a:rPr lang="en-US" dirty="0" smtClean="0"/>
              <a:t>")</a:t>
            </a:r>
          </a:p>
          <a:p>
            <a:pPr algn="just"/>
            <a:r>
              <a:rPr lang="en-US" dirty="0" err="1"/>
              <a:t>joined.explain</a:t>
            </a:r>
            <a:r>
              <a:rPr lang="en-US" dirty="0"/>
              <a:t>()</a:t>
            </a:r>
          </a:p>
          <a:p>
            <a:pPr algn="just"/>
            <a:endParaRPr lang="en-US" dirty="0"/>
          </a:p>
        </p:txBody>
      </p:sp>
    </p:spTree>
    <p:extLst>
      <p:ext uri="{BB962C8B-B14F-4D97-AF65-F5344CB8AC3E}">
        <p14:creationId xmlns="" xmlns:p14="http://schemas.microsoft.com/office/powerpoint/2010/main" val="1651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53" y="205946"/>
            <a:ext cx="11867848" cy="1708160"/>
          </a:xfrm>
          <a:prstGeom prst="rect">
            <a:avLst/>
          </a:prstGeom>
          <a:noFill/>
        </p:spPr>
        <p:txBody>
          <a:bodyPr wrap="square" rtlCol="0">
            <a:spAutoFit/>
          </a:bodyPr>
          <a:lstStyle/>
          <a:p>
            <a:pPr algn="just">
              <a:spcBef>
                <a:spcPts val="600"/>
              </a:spcBef>
            </a:pPr>
            <a:r>
              <a:rPr lang="en-US" b="1" dirty="0" smtClean="0"/>
              <a:t>Testing:</a:t>
            </a:r>
          </a:p>
          <a:p>
            <a:pPr marL="285750" indent="-285750" algn="just">
              <a:spcBef>
                <a:spcPts val="600"/>
              </a:spcBef>
              <a:buFont typeface="Arial" panose="020B0604020202020204" pitchFamily="34" charset="0"/>
              <a:buChar char="•"/>
            </a:pPr>
            <a:r>
              <a:rPr lang="en-US" dirty="0" smtClean="0"/>
              <a:t>If you want to test the joins with out presence of </a:t>
            </a:r>
            <a:r>
              <a:rPr lang="en-US" dirty="0"/>
              <a:t>automatic optimization, set </a:t>
            </a:r>
            <a:r>
              <a:rPr lang="en-US" dirty="0" err="1" smtClean="0"/>
              <a:t>spark.sql.autoBroadcastJoinThreshold</a:t>
            </a:r>
            <a:r>
              <a:rPr lang="en-US" dirty="0" smtClean="0"/>
              <a:t> to -1.</a:t>
            </a:r>
          </a:p>
          <a:p>
            <a:pPr marL="285750" indent="-285750" algn="just">
              <a:spcBef>
                <a:spcPts val="600"/>
              </a:spcBef>
              <a:buFont typeface="Arial" panose="020B0604020202020204" pitchFamily="34" charset="0"/>
              <a:buChar char="•"/>
            </a:pPr>
            <a:r>
              <a:rPr lang="en-US" dirty="0" smtClean="0"/>
              <a:t>This will disable the automatic </a:t>
            </a:r>
            <a:r>
              <a:rPr lang="en-US" dirty="0"/>
              <a:t>broadcast join </a:t>
            </a:r>
            <a:r>
              <a:rPr lang="en-US" dirty="0" smtClean="0"/>
              <a:t>detection.</a:t>
            </a:r>
          </a:p>
          <a:p>
            <a:pPr algn="just">
              <a:spcBef>
                <a:spcPts val="600"/>
              </a:spcBef>
            </a:pPr>
            <a:r>
              <a:rPr lang="en-US" dirty="0" smtClean="0"/>
              <a:t>      </a:t>
            </a:r>
            <a:r>
              <a:rPr lang="en-US" dirty="0" err="1" smtClean="0"/>
              <a:t>spark.conf.set</a:t>
            </a:r>
            <a:r>
              <a:rPr lang="en-US" dirty="0"/>
              <a:t>("</a:t>
            </a:r>
            <a:r>
              <a:rPr lang="en-US" dirty="0" err="1"/>
              <a:t>spark.sql.autoBroadcastJoinThreshold</a:t>
            </a:r>
            <a:r>
              <a:rPr lang="en-US" dirty="0"/>
              <a:t>", -1)</a:t>
            </a:r>
          </a:p>
          <a:p>
            <a:pPr algn="just"/>
            <a:endParaRPr lang="en-US" dirty="0"/>
          </a:p>
        </p:txBody>
      </p:sp>
    </p:spTree>
    <p:extLst>
      <p:ext uri="{BB962C8B-B14F-4D97-AF65-F5344CB8AC3E}">
        <p14:creationId xmlns="" xmlns:p14="http://schemas.microsoft.com/office/powerpoint/2010/main" val="206491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597" y="-4173"/>
            <a:ext cx="10847672" cy="213904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Notes</a:t>
            </a:r>
            <a:r>
              <a:rPr kumimoji="0" lang="en-US" altLang="en-US" sz="1900" b="1" i="0" u="none" strike="noStrike" cap="none" normalizeH="0" baseline="0" dirty="0" smtClean="0">
                <a:ln>
                  <a:noFill/>
                </a:ln>
                <a:solidFill>
                  <a:schemeClr val="tx1"/>
                </a:solidFill>
                <a:effectLst/>
                <a:latin typeface="+mj-lt"/>
              </a:rPr>
              <a:t>:</a:t>
            </a:r>
            <a:endParaRPr kumimoji="0" lang="en-US" altLang="en-US" sz="1900" b="1" i="0" u="none" strike="noStrike" cap="none" normalizeH="0" baseline="0" dirty="0">
              <a:ln>
                <a:noFill/>
              </a:ln>
              <a:solidFill>
                <a:schemeClr val="tx1"/>
              </a:solidFill>
              <a:effectLst/>
              <a:latin typeface="+mj-lt"/>
            </a:endParaRPr>
          </a:p>
          <a:p>
            <a:pPr marL="342900" lvl="0" indent="-342900" algn="just">
              <a:buFont typeface="Arial" panose="020B0604020202020204" pitchFamily="34" charset="0"/>
              <a:buChar char="•"/>
            </a:pPr>
            <a:r>
              <a:rPr lang="en-US" altLang="en-US" sz="1900" dirty="0">
                <a:latin typeface="+mj-lt"/>
              </a:rPr>
              <a:t>Table</a:t>
            </a:r>
            <a:r>
              <a:rPr lang="en-US" altLang="en-US" sz="1900" dirty="0">
                <a:solidFill>
                  <a:srgbClr val="FF0000"/>
                </a:solidFill>
                <a:latin typeface="+mj-lt"/>
              </a:rPr>
              <a:t> </a:t>
            </a:r>
            <a:r>
              <a:rPr lang="en-US" altLang="en-US" sz="1900" dirty="0">
                <a:latin typeface="+mj-lt"/>
              </a:rPr>
              <a:t>needs to be broadcast less than  spark.sql.autoBroadcastJoinThreshold the configured value, default 10M (or add a broadcast join the hint</a:t>
            </a:r>
            <a:r>
              <a:rPr lang="en-US" altLang="en-US" sz="1900" dirty="0" smtClean="0">
                <a:latin typeface="+mj-lt"/>
              </a:rPr>
              <a:t>).</a:t>
            </a:r>
            <a:endParaRPr lang="en-US" altLang="en-US" sz="1900" dirty="0">
              <a:latin typeface="+mj-lt"/>
            </a:endParaRPr>
          </a:p>
          <a:p>
            <a:pPr marL="342900" lvl="0" indent="-342900" algn="just">
              <a:buFont typeface="Arial" panose="020B0604020202020204" pitchFamily="34" charset="0"/>
              <a:buChar char="•"/>
            </a:pPr>
            <a:r>
              <a:rPr lang="en-US" altLang="en-US" sz="1900" dirty="0" smtClean="0">
                <a:latin typeface="+mj-lt"/>
              </a:rPr>
              <a:t>Only supported for ‘=’ join.</a:t>
            </a:r>
          </a:p>
          <a:p>
            <a:pPr marL="342900" lvl="0" indent="-342900" algn="just">
              <a:buFont typeface="Arial" panose="020B0604020202020204" pitchFamily="34" charset="0"/>
              <a:buChar char="•"/>
            </a:pPr>
            <a:r>
              <a:rPr lang="en-US" altLang="en-US" sz="1900" dirty="0" smtClean="0">
                <a:latin typeface="+mj-lt"/>
              </a:rPr>
              <a:t>Supported for all join types (inner, left, right) except full outer join.</a:t>
            </a:r>
          </a:p>
          <a:p>
            <a:pPr marL="342900" lvl="0" indent="-342900" algn="just">
              <a:buFont typeface="Arial" panose="020B0604020202020204" pitchFamily="34" charset="0"/>
              <a:buChar char="•"/>
            </a:pPr>
            <a:r>
              <a:rPr lang="en-US" altLang="en-US" sz="1900" dirty="0" smtClean="0">
                <a:latin typeface="+mj-lt"/>
              </a:rPr>
              <a:t>Faster than any other join strategies.</a:t>
            </a:r>
            <a:endParaRPr lang="en-US" altLang="en-US" sz="1900" dirty="0">
              <a:latin typeface="+mj-l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 xmlns:p14="http://schemas.microsoft.com/office/powerpoint/2010/main" val="3790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Hash Join</a:t>
            </a:r>
            <a:endParaRPr lang="en-US" sz="3100" dirty="0">
              <a:solidFill>
                <a:schemeClr val="tx1"/>
              </a:solidFill>
            </a:endParaRPr>
          </a:p>
        </p:txBody>
      </p:sp>
    </p:spTree>
    <p:extLst>
      <p:ext uri="{BB962C8B-B14F-4D97-AF65-F5344CB8AC3E}">
        <p14:creationId xmlns="" xmlns:p14="http://schemas.microsoft.com/office/powerpoint/2010/main" val="2928127295"/>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8180124" cy="614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Shuffle Hash Join is divided into two steps:</a:t>
            </a:r>
          </a:p>
          <a:p>
            <a:pPr lvl="1"/>
            <a:r>
              <a:rPr lang="en-US" altLang="en-US" sz="1900" b="1" dirty="0" smtClean="0">
                <a:latin typeface="+mj-lt"/>
              </a:rPr>
              <a:t>Step#1 : (Shuffle Phase): </a:t>
            </a:r>
          </a:p>
          <a:p>
            <a:pPr marL="1257300" lvl="2" indent="-342900">
              <a:buFont typeface="Arial" panose="020B0604020202020204" pitchFamily="34" charset="0"/>
              <a:buChar char="•"/>
            </a:pPr>
            <a:r>
              <a:rPr lang="en-US" altLang="en-US" sz="1900" dirty="0" smtClean="0">
                <a:latin typeface="+mj-lt"/>
              </a:rPr>
              <a:t>Both datasets are read and shuffled. </a:t>
            </a:r>
          </a:p>
          <a:p>
            <a:pPr marL="1257300" lvl="2" indent="-342900">
              <a:buFont typeface="Arial" panose="020B0604020202020204" pitchFamily="34" charset="0"/>
              <a:buChar char="•"/>
            </a:pPr>
            <a:r>
              <a:rPr lang="en-US" altLang="en-US" sz="1900" dirty="0" smtClean="0">
                <a:latin typeface="+mj-lt"/>
              </a:rPr>
              <a:t>So the same keys from both sides end up in the same partition or task.</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56" name="Rectangle 55"/>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r>
              <a:rPr lang="en-US" dirty="0" smtClean="0"/>
              <a:t>40</a:t>
            </a:r>
          </a:p>
          <a:p>
            <a:pPr algn="ctr"/>
            <a:endParaRPr lang="en-US" dirty="0"/>
          </a:p>
        </p:txBody>
      </p:sp>
      <p:sp>
        <p:nvSpPr>
          <p:cNvPr id="57" name="Rectangle 56"/>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58" name="Rectangle 57"/>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59" name="Rectangle 58"/>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60" name="Rectangle 59"/>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61" name="Rectangle 60"/>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62" name="Straight Arrow Connector 61"/>
          <p:cNvCxnSpPr>
            <a:stCxn id="56" idx="3"/>
            <a:endCxn id="60"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64" name="Straight Arrow Connector 63"/>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66" name="Rectangle 65"/>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67" name="Rectangle 66"/>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68" name="Straight Arrow Connector 67"/>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70" name="Straight Arrow Connector 69"/>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1" name="TextBox 70"/>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72" name="TextBox 71"/>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3" name="TextBox 72"/>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74" name="TextBox 73"/>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75" name="TextBox 74"/>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76" name="TextBox 75"/>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77" name="TextBox 76"/>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78" name="TextBox 77"/>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79" name="Frame 7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a:off x="829476" y="3658037"/>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81" name="Frame 8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82" name="Rectangle 8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83" name="Straight Arrow Connector 82"/>
          <p:cNvCxnSpPr>
            <a:stCxn id="81" idx="1"/>
            <a:endCxn id="66"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stCxn id="81" idx="1"/>
            <a:endCxn id="67"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a:endCxn id="56"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113" name="Rounded Rectangle 112"/>
          <p:cNvSpPr/>
          <p:nvPr/>
        </p:nvSpPr>
        <p:spPr>
          <a:xfrm>
            <a:off x="3707027" y="1631092"/>
            <a:ext cx="1326292" cy="41024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7017367" y="2273643"/>
            <a:ext cx="1325832" cy="3013665"/>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5296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3" grpId="0"/>
      <p:bldP spid="65" grpId="0"/>
      <p:bldP spid="66" grpId="0" animBg="1"/>
      <p:bldP spid="67" grpId="0" animBg="1"/>
      <p:bldP spid="69" grpId="0"/>
      <p:bldP spid="71" grpId="0"/>
      <p:bldP spid="72" grpId="0"/>
      <p:bldP spid="73" grpId="0"/>
      <p:bldP spid="74" grpId="0"/>
      <p:bldP spid="75" grpId="0"/>
      <p:bldP spid="76" grpId="0"/>
      <p:bldP spid="77" grpId="0"/>
      <p:bldP spid="78" grpId="0"/>
      <p:bldP spid="79" grpId="0" animBg="1"/>
      <p:bldP spid="80" grpId="0" animBg="1"/>
      <p:bldP spid="81" grpId="0" animBg="1"/>
      <p:bldP spid="82" grpId="0" animBg="1"/>
      <p:bldP spid="88" grpId="0"/>
      <p:bldP spid="113" grpId="0" animBg="1"/>
      <p:bldP spid="114" grpId="0" animBg="1"/>
    </p:bld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10611238" cy="61401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lang="en-US" altLang="en-US" sz="1900" b="1" dirty="0" smtClean="0">
                <a:latin typeface="+mj-lt"/>
              </a:rPr>
              <a:t>Step#2 : (Hash Join Phase): </a:t>
            </a:r>
          </a:p>
          <a:p>
            <a:pPr marL="1257300" lvl="2" indent="-342900">
              <a:buFont typeface="Arial" panose="020B0604020202020204" pitchFamily="34" charset="0"/>
              <a:buChar char="•"/>
            </a:pPr>
            <a:r>
              <a:rPr lang="en-US" altLang="en-US" sz="1900" dirty="0" smtClean="0">
                <a:latin typeface="+mj-lt"/>
              </a:rPr>
              <a:t>After Shuffle phase, spark picks one side based on statistics(generally the smaller dataset) and it</a:t>
            </a:r>
          </a:p>
          <a:p>
            <a:pPr lvl="2"/>
            <a:r>
              <a:rPr lang="en-US" altLang="en-US" sz="1900" dirty="0">
                <a:latin typeface="+mj-lt"/>
              </a:rPr>
              <a:t> </a:t>
            </a:r>
            <a:r>
              <a:rPr lang="en-US" altLang="en-US" sz="1900" dirty="0" smtClean="0">
                <a:latin typeface="+mj-lt"/>
              </a:rPr>
              <a:t>      will be hashed  into buckets. </a:t>
            </a:r>
          </a:p>
          <a:p>
            <a:pPr marL="1257300" lvl="2" indent="-342900">
              <a:buFont typeface="Arial" panose="020B0604020202020204" pitchFamily="34" charset="0"/>
              <a:buChar char="•"/>
            </a:pPr>
            <a:r>
              <a:rPr lang="en-US" altLang="en-US" sz="1900" dirty="0" smtClean="0">
                <a:latin typeface="+mj-lt"/>
              </a:rPr>
              <a:t>Then hash join is performed.</a:t>
            </a:r>
          </a:p>
          <a:p>
            <a:pPr lvl="1"/>
            <a:endParaRPr lang="en-US" altLang="en-US" sz="1900" dirty="0">
              <a:latin typeface="+mj-lt"/>
            </a:endParaRPr>
          </a:p>
          <a:p>
            <a:pPr lvl="1"/>
            <a:endParaRPr lang="en-US" altLang="en-US" sz="1900" dirty="0" smtClean="0">
              <a:latin typeface="+mj-lt"/>
            </a:endParaRPr>
          </a:p>
          <a:p>
            <a:pPr lvl="1"/>
            <a:endParaRPr lang="en-US" altLang="en-US" sz="1900" dirty="0">
              <a:latin typeface="+mj-lt"/>
            </a:endParaRPr>
          </a:p>
          <a:p>
            <a:pPr lvl="1"/>
            <a:endParaRPr lang="en-US" altLang="en-US" sz="1900"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smtClean="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2" name="Rectangle 1"/>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20</a:t>
            </a:r>
          </a:p>
          <a:p>
            <a:pPr algn="ctr"/>
            <a:r>
              <a:rPr lang="en-US" dirty="0" smtClean="0"/>
              <a:t>30</a:t>
            </a:r>
          </a:p>
          <a:p>
            <a:pPr algn="ctr"/>
            <a:endParaRPr lang="en-US" dirty="0" smtClean="0"/>
          </a:p>
          <a:p>
            <a:pPr algn="ctr"/>
            <a:r>
              <a:rPr lang="en-US" dirty="0" smtClean="0"/>
              <a:t>40</a:t>
            </a:r>
          </a:p>
          <a:p>
            <a:pPr algn="ctr"/>
            <a:endParaRPr lang="en-US" dirty="0"/>
          </a:p>
        </p:txBody>
      </p:sp>
      <p:sp>
        <p:nvSpPr>
          <p:cNvPr id="4" name="Rectangle 3"/>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30</a:t>
            </a:r>
          </a:p>
          <a:p>
            <a:pPr algn="ctr"/>
            <a:r>
              <a:rPr lang="en-US" dirty="0" smtClean="0"/>
              <a:t>40</a:t>
            </a:r>
          </a:p>
          <a:p>
            <a:pPr algn="ctr"/>
            <a:r>
              <a:rPr lang="en-US" dirty="0" smtClean="0"/>
              <a:t>10</a:t>
            </a:r>
          </a:p>
          <a:p>
            <a:pPr algn="ctr"/>
            <a:r>
              <a:rPr lang="en-US" dirty="0" smtClean="0"/>
              <a:t>20</a:t>
            </a:r>
            <a:endParaRPr lang="en-US" dirty="0"/>
          </a:p>
        </p:txBody>
      </p:sp>
      <p:sp>
        <p:nvSpPr>
          <p:cNvPr id="6" name="Rectangle 5"/>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endParaRPr lang="en-US" dirty="0"/>
          </a:p>
        </p:txBody>
      </p:sp>
      <p:sp>
        <p:nvSpPr>
          <p:cNvPr id="7" name="Rectangle 6"/>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a:t>
            </a:r>
          </a:p>
          <a:p>
            <a:pPr algn="ctr"/>
            <a:r>
              <a:rPr lang="en-US" dirty="0" smtClean="0"/>
              <a:t>35</a:t>
            </a:r>
          </a:p>
          <a:p>
            <a:pPr algn="ctr"/>
            <a:r>
              <a:rPr lang="en-US" dirty="0" smtClean="0"/>
              <a:t>40</a:t>
            </a:r>
            <a:endParaRPr lang="en-US" dirty="0"/>
          </a:p>
        </p:txBody>
      </p:sp>
      <p:sp>
        <p:nvSpPr>
          <p:cNvPr id="8" name="Rectangle 7"/>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10</a:t>
            </a:r>
          </a:p>
          <a:p>
            <a:pPr algn="ctr"/>
            <a:r>
              <a:rPr lang="en-US" dirty="0" smtClean="0"/>
              <a:t>10</a:t>
            </a:r>
          </a:p>
          <a:p>
            <a:pPr algn="ctr"/>
            <a:r>
              <a:rPr lang="en-US" dirty="0"/>
              <a:t>3</a:t>
            </a:r>
            <a:r>
              <a:rPr lang="en-US" dirty="0" smtClean="0"/>
              <a:t>0</a:t>
            </a:r>
          </a:p>
          <a:p>
            <a:pPr algn="ctr"/>
            <a:r>
              <a:rPr lang="en-US" dirty="0"/>
              <a:t>3</a:t>
            </a:r>
            <a:r>
              <a:rPr lang="en-US" dirty="0" smtClean="0"/>
              <a:t>0</a:t>
            </a:r>
          </a:p>
          <a:p>
            <a:pPr algn="ctr"/>
            <a:endParaRPr lang="en-US" dirty="0" smtClean="0"/>
          </a:p>
          <a:p>
            <a:pPr algn="ctr"/>
            <a:endParaRPr lang="en-US" dirty="0"/>
          </a:p>
        </p:txBody>
      </p:sp>
      <p:sp>
        <p:nvSpPr>
          <p:cNvPr id="9" name="Rectangle 8"/>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a:t>2</a:t>
            </a:r>
            <a:r>
              <a:rPr lang="en-US" dirty="0" smtClean="0"/>
              <a:t>0</a:t>
            </a:r>
          </a:p>
          <a:p>
            <a:pPr algn="ctr"/>
            <a:r>
              <a:rPr lang="en-US" dirty="0" smtClean="0"/>
              <a:t>20</a:t>
            </a:r>
          </a:p>
          <a:p>
            <a:pPr algn="ctr"/>
            <a:r>
              <a:rPr lang="en-US" dirty="0" smtClean="0"/>
              <a:t>40</a:t>
            </a:r>
          </a:p>
          <a:p>
            <a:pPr algn="ctr"/>
            <a:r>
              <a:rPr lang="en-US" dirty="0" smtClean="0"/>
              <a:t>40</a:t>
            </a:r>
          </a:p>
          <a:p>
            <a:pPr algn="ctr"/>
            <a:endParaRPr lang="en-US" dirty="0"/>
          </a:p>
        </p:txBody>
      </p:sp>
      <p:cxnSp>
        <p:nvCxnSpPr>
          <p:cNvPr id="11" name="Straight Arrow Connector 10"/>
          <p:cNvCxnSpPr>
            <a:stCxn id="2" idx="3"/>
            <a:endCxn id="8"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2850" y="251263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15" name="Straight Arrow Connector 14"/>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37701" y="4411780"/>
            <a:ext cx="741405" cy="261610"/>
          </a:xfrm>
          <a:prstGeom prst="rect">
            <a:avLst/>
          </a:prstGeom>
          <a:noFill/>
        </p:spPr>
        <p:txBody>
          <a:bodyPr wrap="square" rtlCol="0">
            <a:spAutoFit/>
          </a:bodyPr>
          <a:lstStyle/>
          <a:p>
            <a:r>
              <a:rPr lang="en-US" sz="1100" dirty="0" smtClean="0"/>
              <a:t>Shuffle</a:t>
            </a:r>
            <a:endParaRPr lang="en-US" sz="1100" dirty="0"/>
          </a:p>
        </p:txBody>
      </p:sp>
      <p:sp>
        <p:nvSpPr>
          <p:cNvPr id="17" name="Rectangle 16"/>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smtClean="0"/>
          </a:p>
          <a:p>
            <a:pPr algn="ctr"/>
            <a:endParaRPr lang="en-US" dirty="0" smtClean="0"/>
          </a:p>
          <a:p>
            <a:pPr algn="ctr"/>
            <a:endParaRPr lang="en-US" dirty="0" smtClean="0"/>
          </a:p>
          <a:p>
            <a:pPr algn="ctr"/>
            <a:r>
              <a:rPr lang="en-US" dirty="0" smtClean="0"/>
              <a:t>10</a:t>
            </a:r>
          </a:p>
          <a:p>
            <a:pPr algn="ctr"/>
            <a:r>
              <a:rPr lang="en-US" dirty="0" smtClean="0"/>
              <a:t>15</a:t>
            </a:r>
          </a:p>
          <a:p>
            <a:pPr algn="ctr"/>
            <a:endParaRPr lang="en-US" dirty="0" smtClean="0"/>
          </a:p>
          <a:p>
            <a:pPr algn="ctr"/>
            <a:endParaRPr lang="en-US" dirty="0" smtClean="0"/>
          </a:p>
          <a:p>
            <a:pPr algn="ctr"/>
            <a:r>
              <a:rPr lang="en-US" dirty="0"/>
              <a:t>4</a:t>
            </a:r>
            <a:endParaRPr lang="en-US" dirty="0" smtClean="0"/>
          </a:p>
          <a:p>
            <a:pPr algn="ctr"/>
            <a:endParaRPr lang="en-US" dirty="0"/>
          </a:p>
        </p:txBody>
      </p:sp>
      <p:sp>
        <p:nvSpPr>
          <p:cNvPr id="18" name="Rectangle 17"/>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40</a:t>
            </a:r>
          </a:p>
          <a:p>
            <a:pPr algn="ctr"/>
            <a:r>
              <a:rPr lang="en-US" dirty="0" smtClean="0"/>
              <a:t>35</a:t>
            </a:r>
            <a:endParaRPr lang="en-US" dirty="0"/>
          </a:p>
        </p:txBody>
      </p:sp>
      <p:cxnSp>
        <p:nvCxnSpPr>
          <p:cNvPr id="19" name="Straight Arrow Connector 18"/>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8343199" y="2793525"/>
            <a:ext cx="741405" cy="261610"/>
          </a:xfrm>
          <a:prstGeom prst="rect">
            <a:avLst/>
          </a:prstGeom>
          <a:noFill/>
        </p:spPr>
        <p:txBody>
          <a:bodyPr wrap="square" rtlCol="0">
            <a:spAutoFit/>
          </a:bodyPr>
          <a:lstStyle/>
          <a:p>
            <a:r>
              <a:rPr lang="en-US" sz="1100" dirty="0" smtClean="0"/>
              <a:t>Shuffle</a:t>
            </a:r>
            <a:endParaRPr lang="en-US" sz="1100" dirty="0"/>
          </a:p>
        </p:txBody>
      </p:sp>
      <p:cxnSp>
        <p:nvCxnSpPr>
          <p:cNvPr id="25" name="Straight Arrow Connector 24"/>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8336265" y="4177453"/>
            <a:ext cx="741405" cy="261610"/>
          </a:xfrm>
          <a:prstGeom prst="rect">
            <a:avLst/>
          </a:prstGeom>
          <a:noFill/>
        </p:spPr>
        <p:txBody>
          <a:bodyPr wrap="square" rtlCol="0">
            <a:spAutoFit/>
          </a:bodyPr>
          <a:lstStyle/>
          <a:p>
            <a:r>
              <a:rPr lang="en-US" sz="1100" dirty="0" smtClean="0"/>
              <a:t>Shuffle</a:t>
            </a:r>
            <a:endParaRPr lang="en-US" sz="1100" dirty="0"/>
          </a:p>
        </p:txBody>
      </p:sp>
      <p:sp>
        <p:nvSpPr>
          <p:cNvPr id="28" name="TextBox 27"/>
          <p:cNvSpPr txBox="1"/>
          <p:nvPr/>
        </p:nvSpPr>
        <p:spPr>
          <a:xfrm>
            <a:off x="245281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29" name="TextBox 28"/>
          <p:cNvSpPr txBox="1"/>
          <p:nvPr/>
        </p:nvSpPr>
        <p:spPr>
          <a:xfrm>
            <a:off x="2433251" y="3811119"/>
            <a:ext cx="741405" cy="261610"/>
          </a:xfrm>
          <a:prstGeom prst="rect">
            <a:avLst/>
          </a:prstGeom>
          <a:noFill/>
        </p:spPr>
        <p:txBody>
          <a:bodyPr wrap="square" rtlCol="0">
            <a:spAutoFit/>
          </a:bodyPr>
          <a:lstStyle/>
          <a:p>
            <a:r>
              <a:rPr lang="en-US" sz="1100" dirty="0" smtClean="0"/>
              <a:t>P 2</a:t>
            </a:r>
            <a:endParaRPr lang="en-US" sz="1100" dirty="0"/>
          </a:p>
        </p:txBody>
      </p:sp>
      <p:sp>
        <p:nvSpPr>
          <p:cNvPr id="30" name="TextBox 29"/>
          <p:cNvSpPr txBox="1"/>
          <p:nvPr/>
        </p:nvSpPr>
        <p:spPr>
          <a:xfrm>
            <a:off x="4084756" y="1769087"/>
            <a:ext cx="741405" cy="261610"/>
          </a:xfrm>
          <a:prstGeom prst="rect">
            <a:avLst/>
          </a:prstGeom>
          <a:noFill/>
        </p:spPr>
        <p:txBody>
          <a:bodyPr wrap="square" rtlCol="0">
            <a:spAutoFit/>
          </a:bodyPr>
          <a:lstStyle/>
          <a:p>
            <a:r>
              <a:rPr lang="en-US" sz="1100" dirty="0" smtClean="0"/>
              <a:t>P 1</a:t>
            </a:r>
            <a:endParaRPr lang="en-US" sz="1100" dirty="0"/>
          </a:p>
        </p:txBody>
      </p:sp>
      <p:sp>
        <p:nvSpPr>
          <p:cNvPr id="31" name="TextBox 30"/>
          <p:cNvSpPr txBox="1"/>
          <p:nvPr/>
        </p:nvSpPr>
        <p:spPr>
          <a:xfrm>
            <a:off x="4125096" y="3833803"/>
            <a:ext cx="741405" cy="261610"/>
          </a:xfrm>
          <a:prstGeom prst="rect">
            <a:avLst/>
          </a:prstGeom>
          <a:noFill/>
        </p:spPr>
        <p:txBody>
          <a:bodyPr wrap="square" rtlCol="0">
            <a:spAutoFit/>
          </a:bodyPr>
          <a:lstStyle/>
          <a:p>
            <a:r>
              <a:rPr lang="en-US" sz="1100" dirty="0" smtClean="0"/>
              <a:t>P 2</a:t>
            </a:r>
            <a:endParaRPr lang="en-US" sz="1100" dirty="0"/>
          </a:p>
        </p:txBody>
      </p:sp>
      <p:sp>
        <p:nvSpPr>
          <p:cNvPr id="32" name="TextBox 31"/>
          <p:cNvSpPr txBox="1"/>
          <p:nvPr/>
        </p:nvSpPr>
        <p:spPr>
          <a:xfrm>
            <a:off x="7507380" y="2485476"/>
            <a:ext cx="741405" cy="261610"/>
          </a:xfrm>
          <a:prstGeom prst="rect">
            <a:avLst/>
          </a:prstGeom>
          <a:noFill/>
        </p:spPr>
        <p:txBody>
          <a:bodyPr wrap="square" rtlCol="0">
            <a:spAutoFit/>
          </a:bodyPr>
          <a:lstStyle/>
          <a:p>
            <a:r>
              <a:rPr lang="en-US" sz="1100" dirty="0" smtClean="0"/>
              <a:t>P 1</a:t>
            </a:r>
            <a:endParaRPr lang="en-US" sz="1100" dirty="0"/>
          </a:p>
        </p:txBody>
      </p:sp>
      <p:sp>
        <p:nvSpPr>
          <p:cNvPr id="34" name="TextBox 33"/>
          <p:cNvSpPr txBox="1"/>
          <p:nvPr/>
        </p:nvSpPr>
        <p:spPr>
          <a:xfrm>
            <a:off x="7475372" y="3698988"/>
            <a:ext cx="741405" cy="261610"/>
          </a:xfrm>
          <a:prstGeom prst="rect">
            <a:avLst/>
          </a:prstGeom>
          <a:noFill/>
        </p:spPr>
        <p:txBody>
          <a:bodyPr wrap="square" rtlCol="0">
            <a:spAutoFit/>
          </a:bodyPr>
          <a:lstStyle/>
          <a:p>
            <a:r>
              <a:rPr lang="en-US" sz="1100" dirty="0" smtClean="0"/>
              <a:t>P 2</a:t>
            </a:r>
            <a:endParaRPr lang="en-US" sz="1100" dirty="0"/>
          </a:p>
        </p:txBody>
      </p:sp>
      <p:sp>
        <p:nvSpPr>
          <p:cNvPr id="35" name="TextBox 34"/>
          <p:cNvSpPr txBox="1"/>
          <p:nvPr/>
        </p:nvSpPr>
        <p:spPr>
          <a:xfrm>
            <a:off x="9190684" y="3742850"/>
            <a:ext cx="741405" cy="261610"/>
          </a:xfrm>
          <a:prstGeom prst="rect">
            <a:avLst/>
          </a:prstGeom>
          <a:noFill/>
        </p:spPr>
        <p:txBody>
          <a:bodyPr wrap="square" rtlCol="0">
            <a:spAutoFit/>
          </a:bodyPr>
          <a:lstStyle/>
          <a:p>
            <a:r>
              <a:rPr lang="en-US" sz="1100" dirty="0" smtClean="0"/>
              <a:t>P 2</a:t>
            </a:r>
            <a:endParaRPr lang="en-US" sz="1100" dirty="0"/>
          </a:p>
        </p:txBody>
      </p:sp>
      <p:sp>
        <p:nvSpPr>
          <p:cNvPr id="39" name="Frame 3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40531" y="3658469"/>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DataFrame A</a:t>
            </a:r>
            <a:endParaRPr lang="en-US" sz="1100" b="1" dirty="0"/>
          </a:p>
        </p:txBody>
      </p:sp>
      <p:sp>
        <p:nvSpPr>
          <p:cNvPr id="41" name="Frame 4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;00000</a:t>
            </a:r>
            <a:endParaRPr lang="en-US" dirty="0">
              <a:solidFill>
                <a:schemeClr val="tx1"/>
              </a:solidFill>
            </a:endParaRPr>
          </a:p>
        </p:txBody>
      </p:sp>
      <p:sp>
        <p:nvSpPr>
          <p:cNvPr id="42" name="Rectangle 4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t>
            </a:r>
            <a:r>
              <a:rPr lang="en-US" sz="1100" b="1" dirty="0" smtClean="0"/>
              <a:t>B</a:t>
            </a:r>
            <a:endParaRPr lang="en-US" sz="1100" b="1" dirty="0"/>
          </a:p>
        </p:txBody>
      </p:sp>
      <p:cxnSp>
        <p:nvCxnSpPr>
          <p:cNvPr id="44" name="Straight Arrow Connector 43"/>
          <p:cNvCxnSpPr>
            <a:stCxn id="41" idx="1"/>
            <a:endCxn id="17"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a:stCxn id="41" idx="1"/>
            <a:endCxn id="18"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endCxn id="2"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14551" y="2334544"/>
            <a:ext cx="1568632" cy="1207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00" dirty="0" smtClean="0"/>
              <a:t>10</a:t>
            </a:r>
            <a:r>
              <a:rPr lang="en-US" sz="1100" dirty="0" smtClean="0"/>
              <a:t>                     </a:t>
            </a:r>
            <a:r>
              <a:rPr lang="en-US" sz="1100" i="1" dirty="0" smtClean="0">
                <a:solidFill>
                  <a:srgbClr val="FF0000"/>
                </a:solidFill>
              </a:rPr>
              <a:t>Bucket 1  </a:t>
            </a:r>
          </a:p>
          <a:p>
            <a:r>
              <a:rPr lang="en-US" sz="1500" dirty="0" smtClean="0"/>
              <a:t>10</a:t>
            </a:r>
            <a:r>
              <a:rPr lang="en-US" dirty="0" smtClean="0"/>
              <a:t>                 10</a:t>
            </a:r>
          </a:p>
          <a:p>
            <a:r>
              <a:rPr lang="en-US" sz="1500" dirty="0" smtClean="0"/>
              <a:t>30</a:t>
            </a:r>
          </a:p>
          <a:p>
            <a:r>
              <a:rPr lang="en-US" sz="1500" dirty="0" smtClean="0"/>
              <a:t>30</a:t>
            </a:r>
            <a:endParaRPr lang="en-US" sz="1500" dirty="0"/>
          </a:p>
        </p:txBody>
      </p:sp>
      <p:sp>
        <p:nvSpPr>
          <p:cNvPr id="48" name="TextBox 47"/>
          <p:cNvSpPr txBox="1"/>
          <p:nvPr/>
        </p:nvSpPr>
        <p:spPr>
          <a:xfrm>
            <a:off x="9161552" y="2485476"/>
            <a:ext cx="741405" cy="261610"/>
          </a:xfrm>
          <a:prstGeom prst="rect">
            <a:avLst/>
          </a:prstGeom>
          <a:noFill/>
        </p:spPr>
        <p:txBody>
          <a:bodyPr wrap="square" rtlCol="0">
            <a:spAutoFit/>
          </a:bodyPr>
          <a:lstStyle/>
          <a:p>
            <a:r>
              <a:rPr lang="en-US" sz="1100" dirty="0" smtClean="0"/>
              <a:t>P 1</a:t>
            </a:r>
            <a:endParaRPr lang="en-US" sz="1100" dirty="0"/>
          </a:p>
        </p:txBody>
      </p:sp>
      <p:sp>
        <p:nvSpPr>
          <p:cNvPr id="54" name="Rectangle 53"/>
          <p:cNvSpPr/>
          <p:nvPr/>
        </p:nvSpPr>
        <p:spPr>
          <a:xfrm>
            <a:off x="5208870" y="4022040"/>
            <a:ext cx="1568632" cy="14725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smtClean="0"/>
              <a:t>                </a:t>
            </a:r>
            <a:r>
              <a:rPr lang="en-US" sz="1100" i="1" dirty="0" smtClean="0">
                <a:solidFill>
                  <a:srgbClr val="FF0000"/>
                </a:solidFill>
              </a:rPr>
              <a:t>Bucket 1</a:t>
            </a:r>
            <a:endParaRPr lang="en-US" dirty="0" smtClean="0"/>
          </a:p>
          <a:p>
            <a:r>
              <a:rPr lang="en-US" dirty="0" smtClean="0"/>
              <a:t>20                15</a:t>
            </a:r>
          </a:p>
          <a:p>
            <a:r>
              <a:rPr lang="en-US" dirty="0"/>
              <a:t>2</a:t>
            </a:r>
            <a:r>
              <a:rPr lang="en-US" dirty="0" smtClean="0"/>
              <a:t>0                35</a:t>
            </a:r>
          </a:p>
          <a:p>
            <a:r>
              <a:rPr lang="en-US" dirty="0" smtClean="0"/>
              <a:t>40           </a:t>
            </a:r>
            <a:r>
              <a:rPr lang="en-US" sz="1100" i="1" dirty="0" smtClean="0">
                <a:solidFill>
                  <a:srgbClr val="FF0000"/>
                </a:solidFill>
              </a:rPr>
              <a:t>Bucket 2</a:t>
            </a:r>
            <a:endParaRPr lang="en-US" dirty="0" smtClean="0"/>
          </a:p>
          <a:p>
            <a:r>
              <a:rPr lang="en-US" dirty="0" smtClean="0"/>
              <a:t>40                40</a:t>
            </a:r>
            <a:endParaRPr lang="en-US" dirty="0"/>
          </a:p>
        </p:txBody>
      </p:sp>
      <p:sp>
        <p:nvSpPr>
          <p:cNvPr id="55" name="TextBox 54"/>
          <p:cNvSpPr txBox="1"/>
          <p:nvPr/>
        </p:nvSpPr>
        <p:spPr>
          <a:xfrm>
            <a:off x="5844473" y="2072934"/>
            <a:ext cx="741405" cy="261610"/>
          </a:xfrm>
          <a:prstGeom prst="rect">
            <a:avLst/>
          </a:prstGeom>
          <a:noFill/>
        </p:spPr>
        <p:txBody>
          <a:bodyPr wrap="square" rtlCol="0">
            <a:spAutoFit/>
          </a:bodyPr>
          <a:lstStyle/>
          <a:p>
            <a:r>
              <a:rPr lang="en-US" sz="1100" dirty="0" smtClean="0"/>
              <a:t>P 1</a:t>
            </a:r>
            <a:endParaRPr lang="en-US" sz="1100" dirty="0"/>
          </a:p>
        </p:txBody>
      </p:sp>
      <p:sp>
        <p:nvSpPr>
          <p:cNvPr id="56" name="TextBox 55"/>
          <p:cNvSpPr txBox="1"/>
          <p:nvPr/>
        </p:nvSpPr>
        <p:spPr>
          <a:xfrm>
            <a:off x="5811357" y="3760431"/>
            <a:ext cx="741405" cy="261610"/>
          </a:xfrm>
          <a:prstGeom prst="rect">
            <a:avLst/>
          </a:prstGeom>
          <a:noFill/>
        </p:spPr>
        <p:txBody>
          <a:bodyPr wrap="square" rtlCol="0">
            <a:spAutoFit/>
          </a:bodyPr>
          <a:lstStyle/>
          <a:p>
            <a:r>
              <a:rPr lang="en-US" sz="1100" dirty="0" smtClean="0"/>
              <a:t>P 2</a:t>
            </a:r>
            <a:endParaRPr lang="en-US" sz="1100" dirty="0"/>
          </a:p>
        </p:txBody>
      </p:sp>
      <p:sp>
        <p:nvSpPr>
          <p:cNvPr id="57" name="Rounded Rectangle 56"/>
          <p:cNvSpPr/>
          <p:nvPr/>
        </p:nvSpPr>
        <p:spPr>
          <a:xfrm>
            <a:off x="5025389" y="1820761"/>
            <a:ext cx="2092411" cy="3756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TextBox 57"/>
          <p:cNvSpPr txBox="1"/>
          <p:nvPr/>
        </p:nvSpPr>
        <p:spPr>
          <a:xfrm>
            <a:off x="5473007" y="1482110"/>
            <a:ext cx="1222881" cy="369332"/>
          </a:xfrm>
          <a:prstGeom prst="rect">
            <a:avLst/>
          </a:prstGeom>
          <a:noFill/>
        </p:spPr>
        <p:txBody>
          <a:bodyPr wrap="square" rtlCol="0">
            <a:spAutoFit/>
          </a:bodyPr>
          <a:lstStyle/>
          <a:p>
            <a:r>
              <a:rPr lang="en-US" dirty="0" smtClean="0"/>
              <a:t>Hash Join</a:t>
            </a:r>
            <a:endParaRPr lang="en-US" dirty="0"/>
          </a:p>
        </p:txBody>
      </p:sp>
      <p:cxnSp>
        <p:nvCxnSpPr>
          <p:cNvPr id="60" name="Curved Connector 59"/>
          <p:cNvCxnSpPr/>
          <p:nvPr/>
        </p:nvCxnSpPr>
        <p:spPr>
          <a:xfrm rot="10800000">
            <a:off x="6672650" y="2793525"/>
            <a:ext cx="930875" cy="2925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urved Connector 61"/>
          <p:cNvCxnSpPr/>
          <p:nvPr/>
        </p:nvCxnSpPr>
        <p:spPr>
          <a:xfrm rot="10800000" flipV="1">
            <a:off x="6585879" y="4177453"/>
            <a:ext cx="1017647" cy="33688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Curved Connector 63"/>
          <p:cNvCxnSpPr/>
          <p:nvPr/>
        </p:nvCxnSpPr>
        <p:spPr>
          <a:xfrm rot="10800000" flipV="1">
            <a:off x="6552763" y="4411780"/>
            <a:ext cx="1050763" cy="28479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Curved Connector 65"/>
          <p:cNvCxnSpPr/>
          <p:nvPr/>
        </p:nvCxnSpPr>
        <p:spPr>
          <a:xfrm rot="10800000" flipV="1">
            <a:off x="6585879" y="4725746"/>
            <a:ext cx="1017647" cy="56156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Curved Connector 67"/>
          <p:cNvCxnSpPr/>
          <p:nvPr/>
        </p:nvCxnSpPr>
        <p:spPr>
          <a:xfrm>
            <a:off x="4539049" y="2274060"/>
            <a:ext cx="790832" cy="271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a:off x="4563762" y="2544480"/>
            <a:ext cx="766119" cy="280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a:off x="4539049" y="2807565"/>
            <a:ext cx="790832" cy="247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a:off x="4563762" y="3095135"/>
            <a:ext cx="645108" cy="209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a:off x="4563762" y="4292784"/>
            <a:ext cx="766119" cy="221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54" idx="1"/>
          </p:cNvCxnSpPr>
          <p:nvPr/>
        </p:nvCxnSpPr>
        <p:spPr>
          <a:xfrm>
            <a:off x="4563762" y="4571090"/>
            <a:ext cx="645108" cy="187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a:off x="4539049" y="4911728"/>
            <a:ext cx="790832" cy="17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a:off x="4621427" y="5124312"/>
            <a:ext cx="587443" cy="2087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5400000">
            <a:off x="5565214" y="3316283"/>
            <a:ext cx="236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a:off x="5570666" y="2568871"/>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8" name="Curved Connector 87"/>
          <p:cNvCxnSpPr/>
          <p:nvPr/>
        </p:nvCxnSpPr>
        <p:spPr>
          <a:xfrm>
            <a:off x="5570666" y="2814310"/>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6" name="Curved Connector 95"/>
          <p:cNvCxnSpPr/>
          <p:nvPr/>
        </p:nvCxnSpPr>
        <p:spPr>
          <a:xfrm>
            <a:off x="5558862" y="5040845"/>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urved Connector 97"/>
          <p:cNvCxnSpPr/>
          <p:nvPr/>
        </p:nvCxnSpPr>
        <p:spPr>
          <a:xfrm>
            <a:off x="5549126" y="5333062"/>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9" name="Curved Connector 98"/>
          <p:cNvCxnSpPr/>
          <p:nvPr/>
        </p:nvCxnSpPr>
        <p:spPr>
          <a:xfrm flipV="1">
            <a:off x="5627974" y="2861088"/>
            <a:ext cx="739875" cy="4221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urved Connector 101"/>
          <p:cNvCxnSpPr/>
          <p:nvPr/>
        </p:nvCxnSpPr>
        <p:spPr>
          <a:xfrm flipV="1">
            <a:off x="5570666" y="2837699"/>
            <a:ext cx="744412" cy="24342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07" name="Picture 106"/>
          <p:cNvPicPr>
            <a:picLocks noChangeAspect="1"/>
          </p:cNvPicPr>
          <p:nvPr/>
        </p:nvPicPr>
        <p:blipFill>
          <a:blip r:embed="rId2" cstate="print"/>
          <a:stretch>
            <a:fillRect/>
          </a:stretch>
        </p:blipFill>
        <p:spPr>
          <a:xfrm>
            <a:off x="5719461" y="2459088"/>
            <a:ext cx="218462" cy="225509"/>
          </a:xfrm>
          <a:prstGeom prst="rect">
            <a:avLst/>
          </a:prstGeom>
        </p:spPr>
      </p:pic>
      <p:pic>
        <p:nvPicPr>
          <p:cNvPr id="109" name="Picture 108"/>
          <p:cNvPicPr>
            <a:picLocks noChangeAspect="1"/>
          </p:cNvPicPr>
          <p:nvPr/>
        </p:nvPicPr>
        <p:blipFill>
          <a:blip r:embed="rId2" cstate="print"/>
          <a:stretch>
            <a:fillRect/>
          </a:stretch>
        </p:blipFill>
        <p:spPr>
          <a:xfrm>
            <a:off x="5650652" y="2715370"/>
            <a:ext cx="218462" cy="225509"/>
          </a:xfrm>
          <a:prstGeom prst="rect">
            <a:avLst/>
          </a:prstGeom>
        </p:spPr>
      </p:pic>
      <p:pic>
        <p:nvPicPr>
          <p:cNvPr id="110" name="Picture 109"/>
          <p:cNvPicPr>
            <a:picLocks noChangeAspect="1"/>
          </p:cNvPicPr>
          <p:nvPr/>
        </p:nvPicPr>
        <p:blipFill rotWithShape="1">
          <a:blip r:embed="rId3" cstate="print"/>
          <a:srcRect t="14425"/>
          <a:stretch/>
        </p:blipFill>
        <p:spPr>
          <a:xfrm>
            <a:off x="5759433" y="3155310"/>
            <a:ext cx="183439" cy="187608"/>
          </a:xfrm>
          <a:prstGeom prst="rect">
            <a:avLst/>
          </a:prstGeom>
        </p:spPr>
      </p:pic>
      <p:pic>
        <p:nvPicPr>
          <p:cNvPr id="111" name="Picture 110"/>
          <p:cNvPicPr>
            <a:picLocks noChangeAspect="1"/>
          </p:cNvPicPr>
          <p:nvPr/>
        </p:nvPicPr>
        <p:blipFill rotWithShape="1">
          <a:blip r:embed="rId3" cstate="print"/>
          <a:srcRect t="14425"/>
          <a:stretch/>
        </p:blipFill>
        <p:spPr>
          <a:xfrm>
            <a:off x="5675169" y="2964652"/>
            <a:ext cx="183439" cy="187608"/>
          </a:xfrm>
          <a:prstGeom prst="rect">
            <a:avLst/>
          </a:prstGeom>
        </p:spPr>
      </p:pic>
      <p:pic>
        <p:nvPicPr>
          <p:cNvPr id="112" name="Picture 111"/>
          <p:cNvPicPr>
            <a:picLocks noChangeAspect="1"/>
          </p:cNvPicPr>
          <p:nvPr/>
        </p:nvPicPr>
        <p:blipFill>
          <a:blip r:embed="rId2" cstate="print"/>
          <a:stretch>
            <a:fillRect/>
          </a:stretch>
        </p:blipFill>
        <p:spPr>
          <a:xfrm>
            <a:off x="5729255" y="4956383"/>
            <a:ext cx="218462" cy="225509"/>
          </a:xfrm>
          <a:prstGeom prst="rect">
            <a:avLst/>
          </a:prstGeom>
        </p:spPr>
      </p:pic>
      <p:pic>
        <p:nvPicPr>
          <p:cNvPr id="113" name="Picture 112"/>
          <p:cNvPicPr>
            <a:picLocks noChangeAspect="1"/>
          </p:cNvPicPr>
          <p:nvPr/>
        </p:nvPicPr>
        <p:blipFill>
          <a:blip r:embed="rId2" cstate="print"/>
          <a:stretch>
            <a:fillRect/>
          </a:stretch>
        </p:blipFill>
        <p:spPr>
          <a:xfrm>
            <a:off x="5747877" y="5253783"/>
            <a:ext cx="218462" cy="225509"/>
          </a:xfrm>
          <a:prstGeom prst="rect">
            <a:avLst/>
          </a:prstGeom>
        </p:spPr>
      </p:pic>
    </p:spTree>
    <p:extLst>
      <p:ext uri="{BB962C8B-B14F-4D97-AF65-F5344CB8AC3E}">
        <p14:creationId xmlns="" xmlns:p14="http://schemas.microsoft.com/office/powerpoint/2010/main" val="25536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P spid="13" grpId="0"/>
      <p:bldP spid="16" grpId="0"/>
      <p:bldP spid="17" grpId="0" animBg="1"/>
      <p:bldP spid="18" grpId="0" animBg="1"/>
      <p:bldP spid="20" grpId="0"/>
      <p:bldP spid="26" grpId="0"/>
      <p:bldP spid="28" grpId="0"/>
      <p:bldP spid="29" grpId="0"/>
      <p:bldP spid="30" grpId="0"/>
      <p:bldP spid="31" grpId="0"/>
      <p:bldP spid="32" grpId="0"/>
      <p:bldP spid="34" grpId="0"/>
      <p:bldP spid="35" grpId="0"/>
      <p:bldP spid="39" grpId="0" animBg="1"/>
      <p:bldP spid="40" grpId="0" animBg="1"/>
      <p:bldP spid="41" grpId="0" animBg="1"/>
      <p:bldP spid="42" grpId="0" animBg="1"/>
      <p:bldP spid="5" grpId="0" animBg="1"/>
      <p:bldP spid="48" grpId="0"/>
      <p:bldP spid="54" grpId="0" animBg="1"/>
      <p:bldP spid="55" grpId="0"/>
      <p:bldP spid="56" grpId="0"/>
      <p:bldP spid="57" grpId="0" animBg="1"/>
      <p:bldP spid="58" grpId="0"/>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69"/>
          <a:stretch/>
        </p:blipFill>
        <p:spPr>
          <a:xfrm>
            <a:off x="692364" y="634314"/>
            <a:ext cx="6638925" cy="5086736"/>
          </a:xfrm>
          <a:prstGeom prst="rect">
            <a:avLst/>
          </a:prstGeom>
        </p:spPr>
      </p:pic>
      <p:sp>
        <p:nvSpPr>
          <p:cNvPr id="5" name="TextBox 4"/>
          <p:cNvSpPr txBox="1"/>
          <p:nvPr/>
        </p:nvSpPr>
        <p:spPr>
          <a:xfrm>
            <a:off x="255373" y="222422"/>
            <a:ext cx="2619632" cy="369332"/>
          </a:xfrm>
          <a:prstGeom prst="rect">
            <a:avLst/>
          </a:prstGeom>
          <a:noFill/>
        </p:spPr>
        <p:txBody>
          <a:bodyPr wrap="square" rtlCol="0">
            <a:spAutoFit/>
          </a:bodyPr>
          <a:lstStyle/>
          <a:p>
            <a:r>
              <a:rPr lang="en-US" dirty="0" smtClean="0"/>
              <a:t>DAG Visualization:</a:t>
            </a:r>
            <a:endParaRPr lang="en-US" dirty="0"/>
          </a:p>
        </p:txBody>
      </p:sp>
    </p:spTree>
    <p:extLst>
      <p:ext uri="{BB962C8B-B14F-4D97-AF65-F5344CB8AC3E}">
        <p14:creationId xmlns="" xmlns:p14="http://schemas.microsoft.com/office/powerpoint/2010/main" val="3304872267"/>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52533" y="349483"/>
            <a:ext cx="12031242" cy="32316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When does shuffle hash join work:</a:t>
            </a:r>
          </a:p>
          <a:p>
            <a:pPr marL="800100" lvl="1" indent="-342900">
              <a:buFont typeface="Arial" panose="020B0604020202020204" pitchFamily="34" charset="0"/>
              <a:buChar char="•"/>
            </a:pPr>
            <a:r>
              <a:rPr lang="en-US" altLang="en-US" sz="1900" dirty="0" smtClean="0">
                <a:latin typeface="+mj-lt"/>
              </a:rPr>
              <a:t>Only for </a:t>
            </a:r>
            <a:r>
              <a:rPr lang="en-US" altLang="en-US" sz="1900" dirty="0" err="1" smtClean="0">
                <a:latin typeface="+mj-lt"/>
              </a:rPr>
              <a:t>equi</a:t>
            </a:r>
            <a:r>
              <a:rPr lang="en-US" altLang="en-US" sz="1900" dirty="0" smtClean="0">
                <a:latin typeface="+mj-lt"/>
              </a:rPr>
              <a:t> joins (‘=‘).</a:t>
            </a:r>
          </a:p>
          <a:p>
            <a:pPr marL="800100" lvl="1" indent="-342900">
              <a:buFont typeface="Arial" panose="020B0604020202020204" pitchFamily="34" charset="0"/>
              <a:buChar char="•"/>
            </a:pPr>
            <a:r>
              <a:rPr lang="en-US" altLang="en-US" sz="1900" dirty="0" smtClean="0">
                <a:latin typeface="+mj-lt"/>
              </a:rPr>
              <a:t>Works well when a dataset can not be broadcasted but one side of the partitioned data after shuffling will be small </a:t>
            </a:r>
          </a:p>
          <a:p>
            <a:pPr lvl="1"/>
            <a:r>
              <a:rPr lang="en-US" altLang="en-US" sz="1900" dirty="0" smtClean="0">
                <a:latin typeface="+mj-lt"/>
              </a:rPr>
              <a:t>       enough for hash join.  </a:t>
            </a:r>
          </a:p>
          <a:p>
            <a:r>
              <a:rPr lang="en-US" altLang="en-US" sz="1900" b="1" dirty="0" smtClean="0">
                <a:latin typeface="+mj-lt"/>
              </a:rPr>
              <a:t>When </a:t>
            </a:r>
            <a:r>
              <a:rPr lang="en-US" altLang="en-US" sz="1900" b="1" dirty="0">
                <a:latin typeface="+mj-lt"/>
              </a:rPr>
              <a:t>does shuffle hash join </a:t>
            </a:r>
            <a:r>
              <a:rPr lang="en-US" altLang="en-US" sz="1900" b="1" dirty="0" smtClean="0">
                <a:latin typeface="+mj-lt"/>
              </a:rPr>
              <a:t>not work:</a:t>
            </a:r>
          </a:p>
          <a:p>
            <a:pPr marL="800100" lvl="1" indent="-342900">
              <a:buFont typeface="Arial" panose="020B0604020202020204" pitchFamily="34" charset="0"/>
              <a:buChar char="•"/>
            </a:pPr>
            <a:r>
              <a:rPr lang="en-US" altLang="en-US" sz="1900" dirty="0">
                <a:latin typeface="+mj-lt"/>
              </a:rPr>
              <a:t>Non-</a:t>
            </a:r>
            <a:r>
              <a:rPr lang="en-US" altLang="en-US" sz="1900" dirty="0" err="1">
                <a:latin typeface="+mj-lt"/>
              </a:rPr>
              <a:t>equi</a:t>
            </a:r>
            <a:r>
              <a:rPr lang="en-US" altLang="en-US" sz="1900" dirty="0">
                <a:latin typeface="+mj-lt"/>
              </a:rPr>
              <a:t> </a:t>
            </a:r>
            <a:r>
              <a:rPr lang="en-US" altLang="en-US" sz="1900" dirty="0" smtClean="0">
                <a:latin typeface="+mj-lt"/>
              </a:rPr>
              <a:t>Joins (&lt;,&gt;,&lt;=,&gt;= etc)</a:t>
            </a:r>
            <a:endParaRPr lang="en-US" altLang="en-US" sz="1900" dirty="0">
              <a:latin typeface="+mj-lt"/>
            </a:endParaRPr>
          </a:p>
          <a:p>
            <a:pPr marL="800100" lvl="1" indent="-342900">
              <a:buFont typeface="Arial" panose="020B0604020202020204" pitchFamily="34" charset="0"/>
              <a:buChar char="•"/>
            </a:pPr>
            <a:r>
              <a:rPr lang="en-US" sz="1900" dirty="0">
                <a:latin typeface="+mj-lt"/>
              </a:rPr>
              <a:t>Does not work with data which are heavily skewed. </a:t>
            </a:r>
            <a:endParaRPr lang="en-US" altLang="en-US" sz="1900" dirty="0">
              <a:latin typeface="+mj-lt"/>
            </a:endParaRPr>
          </a:p>
          <a:p>
            <a:pPr lvl="2"/>
            <a:r>
              <a:rPr lang="en-US" altLang="en-US" sz="1900" dirty="0" smtClean="0">
                <a:latin typeface="+mj-lt"/>
              </a:rPr>
              <a:t>  </a:t>
            </a:r>
          </a:p>
          <a:p>
            <a:pPr lvl="3"/>
            <a:endParaRPr lang="en-US" altLang="en-US" sz="1900" dirty="0">
              <a:latin typeface="+mj-lt"/>
            </a:endParaRPr>
          </a:p>
          <a:p>
            <a:pPr lvl="3"/>
            <a:endParaRPr lang="en-US" altLang="en-US" sz="1900" dirty="0" smtClean="0">
              <a:latin typeface="+mj-lt"/>
            </a:endParaRPr>
          </a:p>
          <a:p>
            <a:pPr lvl="3"/>
            <a:endParaRPr lang="en-US" altLang="en-US" sz="1900" dirty="0">
              <a:latin typeface="+mj-lt"/>
            </a:endParaRPr>
          </a:p>
        </p:txBody>
      </p:sp>
    </p:spTree>
    <p:extLst>
      <p:ext uri="{BB962C8B-B14F-4D97-AF65-F5344CB8AC3E}">
        <p14:creationId xmlns="" xmlns:p14="http://schemas.microsoft.com/office/powerpoint/2010/main" val="19357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43215" y="408665"/>
            <a:ext cx="13710910" cy="35086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b="1" dirty="0" smtClean="0">
                <a:latin typeface="+mj-lt"/>
              </a:rPr>
              <a:t>Note:</a:t>
            </a:r>
          </a:p>
          <a:p>
            <a:pPr marL="800100" lvl="1" indent="-342900">
              <a:buFont typeface="Arial" panose="020B0604020202020204" pitchFamily="34" charset="0"/>
              <a:buChar char="•"/>
            </a:pPr>
            <a:r>
              <a:rPr lang="en-US" altLang="en-US" sz="1900" dirty="0" smtClean="0">
                <a:latin typeface="+mj-lt"/>
              </a:rPr>
              <a:t>The join keys don’t need to be sortable.</a:t>
            </a:r>
          </a:p>
          <a:p>
            <a:pPr marL="800100" lvl="1" indent="-342900">
              <a:buFont typeface="Arial" panose="020B0604020202020204" pitchFamily="34" charset="0"/>
              <a:buChar char="•"/>
            </a:pPr>
            <a:r>
              <a:rPr lang="en-US" altLang="en-US" sz="1900" dirty="0" smtClean="0">
                <a:latin typeface="+mj-lt"/>
              </a:rPr>
              <a:t>Supported for all join types except full outer joins.</a:t>
            </a:r>
          </a:p>
          <a:p>
            <a:pPr marL="800100" lvl="1" indent="-342900">
              <a:buFont typeface="Arial" panose="020B0604020202020204" pitchFamily="34" charset="0"/>
              <a:buChar char="•"/>
            </a:pPr>
            <a:r>
              <a:rPr lang="en-US" altLang="en-US" sz="1900" dirty="0" smtClean="0">
                <a:latin typeface="+mj-lt"/>
              </a:rPr>
              <a:t>Expensive join as both shuffle and hashing are involved. Spark prefers Sort merge join than Shuffle Hash Join.</a:t>
            </a:r>
          </a:p>
          <a:p>
            <a:pPr lvl="1"/>
            <a:r>
              <a:rPr lang="en-US" altLang="en-US" sz="1900" dirty="0">
                <a:latin typeface="+mj-lt"/>
              </a:rPr>
              <a:t> </a:t>
            </a:r>
            <a:r>
              <a:rPr lang="en-US" altLang="en-US" sz="1900" dirty="0" smtClean="0">
                <a:latin typeface="+mj-lt"/>
              </a:rPr>
              <a:t>     By </a:t>
            </a:r>
            <a:r>
              <a:rPr lang="en-US" altLang="en-US" sz="1900" dirty="0">
                <a:latin typeface="+mj-lt"/>
              </a:rPr>
              <a:t>default </a:t>
            </a:r>
            <a:r>
              <a:rPr lang="en-US" altLang="en-US" sz="1900" dirty="0" err="1">
                <a:latin typeface="+mj-lt"/>
              </a:rPr>
              <a:t>spark.sql.join.preferSortMergeJoin</a:t>
            </a:r>
            <a:r>
              <a:rPr lang="en-US" altLang="en-US" sz="1900" dirty="0">
                <a:latin typeface="+mj-lt"/>
              </a:rPr>
              <a:t> is True, but </a:t>
            </a:r>
            <a:r>
              <a:rPr lang="en-US" altLang="en-US" sz="1900" dirty="0" smtClean="0">
                <a:latin typeface="+mj-lt"/>
              </a:rPr>
              <a:t>configurable</a:t>
            </a:r>
            <a:r>
              <a:rPr lang="en-US" altLang="en-US" sz="1900" dirty="0">
                <a:latin typeface="+mj-lt"/>
              </a:rPr>
              <a:t>. </a:t>
            </a:r>
            <a:endParaRPr lang="en-US" altLang="en-US" sz="1900" dirty="0" smtClean="0">
              <a:latin typeface="+mj-lt"/>
            </a:endParaRPr>
          </a:p>
          <a:p>
            <a:pPr marL="800100" lvl="1" indent="-342900">
              <a:buFont typeface="Arial" panose="020B0604020202020204" pitchFamily="34" charset="0"/>
              <a:buChar char="•"/>
            </a:pPr>
            <a:r>
              <a:rPr lang="en-US" altLang="en-US" sz="1900" dirty="0">
                <a:latin typeface="+mj-lt"/>
              </a:rPr>
              <a:t>Hint: </a:t>
            </a:r>
            <a:r>
              <a:rPr lang="en-US" altLang="en-US" sz="1900" dirty="0" smtClean="0">
                <a:latin typeface="+mj-lt"/>
              </a:rPr>
              <a:t>SHUFFLE_HASH</a:t>
            </a:r>
            <a:endParaRPr lang="en-US" altLang="en-US" sz="1900" dirty="0">
              <a:latin typeface="+mj-lt"/>
            </a:endParaRPr>
          </a:p>
          <a:p>
            <a:pPr marL="800100" lvl="1" indent="-342900">
              <a:buFont typeface="Arial" panose="020B0604020202020204" pitchFamily="34" charset="0"/>
              <a:buChar char="•"/>
            </a:pPr>
            <a:endParaRPr lang="en-US" altLang="en-US" sz="1900" dirty="0">
              <a:latin typeface="+mj-lt"/>
            </a:endParaRPr>
          </a:p>
          <a:p>
            <a:pPr lvl="1"/>
            <a:endParaRPr lang="en-US" altLang="en-US" sz="1900" dirty="0" smtClean="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smtClean="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 xmlns:p14="http://schemas.microsoft.com/office/powerpoint/2010/main" val="42107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348" y="466887"/>
            <a:ext cx="10733689" cy="1754326"/>
          </a:xfrm>
          <a:prstGeom prst="rect">
            <a:avLst/>
          </a:prstGeom>
        </p:spPr>
        <p:txBody>
          <a:bodyPr wrap="square">
            <a:spAutoFit/>
          </a:bodyPr>
          <a:lstStyle/>
          <a:p>
            <a:r>
              <a:rPr lang="en-US" b="1" dirty="0" smtClean="0">
                <a:solidFill>
                  <a:srgbClr val="212121"/>
                </a:solidFill>
              </a:rPr>
              <a:t>3. Lazy </a:t>
            </a:r>
            <a:r>
              <a:rPr lang="en-US" b="1" dirty="0">
                <a:solidFill>
                  <a:srgbClr val="212121"/>
                </a:solidFill>
              </a:rPr>
              <a:t>Evaluation:</a:t>
            </a:r>
          </a:p>
          <a:p>
            <a:pPr marL="742950" lvl="1" indent="-285750">
              <a:buFont typeface="Arial" panose="020B0604020202020204" pitchFamily="34" charset="0"/>
              <a:buChar char="•"/>
            </a:pPr>
            <a:r>
              <a:rPr lang="en-US" dirty="0" smtClean="0">
                <a:solidFill>
                  <a:srgbClr val="212121"/>
                </a:solidFill>
              </a:rPr>
              <a:t>Each </a:t>
            </a:r>
            <a:r>
              <a:rPr lang="en-US" dirty="0">
                <a:solidFill>
                  <a:srgbClr val="212121"/>
                </a:solidFill>
              </a:rPr>
              <a:t>Transformation is a Lazy Operation. Evaluation is not started until an action is triggered</a:t>
            </a:r>
            <a:r>
              <a:rPr lang="en-US" dirty="0" smtClean="0">
                <a:solidFill>
                  <a:srgbClr val="212121"/>
                </a:solidFill>
              </a:rPr>
              <a:t>.</a:t>
            </a:r>
          </a:p>
          <a:p>
            <a:pPr lvl="1"/>
            <a:r>
              <a:rPr lang="en-US" dirty="0" smtClean="0">
                <a:solidFill>
                  <a:srgbClr val="212121"/>
                </a:solidFill>
              </a:rPr>
              <a:t> </a:t>
            </a:r>
            <a:endParaRPr lang="en-US" dirty="0">
              <a:solidFill>
                <a:srgbClr val="212121"/>
              </a:solidFill>
            </a:endParaRP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RDD</a:t>
            </a:r>
            <a:endParaRPr lang="en-US" dirty="0">
              <a:solidFill>
                <a:schemeClr val="tx1"/>
              </a:solidFill>
            </a:endParaRP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smtClean="0"/>
              <a:t>T</a:t>
            </a:r>
            <a:endParaRPr lang="en-US" b="1" dirty="0"/>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smtClean="0"/>
              <a:t>T</a:t>
            </a:r>
            <a:endParaRPr lang="en-US" b="1" dirty="0"/>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smtClean="0"/>
              <a:t>filter</a:t>
            </a:r>
            <a:endParaRPr lang="en-US" b="1" dirty="0"/>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smtClean="0"/>
              <a:t>Group by</a:t>
            </a:r>
            <a:endParaRPr lang="en-US" b="1" dirty="0"/>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smtClean="0"/>
              <a:t>A</a:t>
            </a:r>
            <a:endParaRPr lang="en-US" b="1" dirty="0"/>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smtClean="0"/>
              <a:t>Count</a:t>
            </a:r>
            <a:endParaRPr lang="en-US" b="1" dirty="0"/>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smtClean="0">
                <a:solidFill>
                  <a:srgbClr val="FF0000"/>
                </a:solidFill>
              </a:rPr>
              <a:t>Only at this point execution starts.</a:t>
            </a:r>
            <a:endParaRPr lang="en-US" b="1" i="1" dirty="0">
              <a:solidFill>
                <a:srgbClr val="FF0000"/>
              </a:solidFill>
            </a:endParaRP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smtClean="0"/>
              <a:t>1</a:t>
            </a:r>
            <a:endParaRPr lang="en-US" dirty="0"/>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smtClean="0"/>
              <a:t>2</a:t>
            </a:r>
            <a:endParaRPr lang="en-US" dirty="0"/>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smtClean="0"/>
              <a:t>3</a:t>
            </a:r>
            <a:endParaRPr lang="en-US" dirty="0"/>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 xmlns:p14="http://schemas.microsoft.com/office/powerpoint/2010/main" val="1439862925"/>
      </p:ext>
    </p:extLst>
  </p:cSld>
  <p:clrMapOvr>
    <a:masterClrMapping/>
  </p:clrMapOvr>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57980" y="287179"/>
            <a:ext cx="9024170" cy="32162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900" dirty="0" err="1">
                <a:latin typeface="+mj-lt"/>
              </a:rPr>
              <a:t>spark.conf.set</a:t>
            </a:r>
            <a:r>
              <a:rPr lang="en-US" altLang="en-US" sz="1900" dirty="0">
                <a:latin typeface="+mj-lt"/>
              </a:rPr>
              <a:t>("</a:t>
            </a:r>
            <a:r>
              <a:rPr lang="en-US" altLang="en-US" sz="1900" dirty="0" err="1">
                <a:latin typeface="+mj-lt"/>
              </a:rPr>
              <a:t>spark.sql.join.preferSortMergeJoin</a:t>
            </a:r>
            <a:r>
              <a:rPr lang="en-US" altLang="en-US" sz="1900" dirty="0">
                <a:latin typeface="+mj-lt"/>
              </a:rPr>
              <a:t>", "false")</a:t>
            </a:r>
          </a:p>
          <a:p>
            <a:pPr lvl="0"/>
            <a:r>
              <a:rPr lang="en-US" altLang="en-US" sz="1900" dirty="0" err="1">
                <a:latin typeface="+mj-lt"/>
              </a:rPr>
              <a:t>spark.conf.set</a:t>
            </a:r>
            <a:r>
              <a:rPr lang="en-US" altLang="en-US" sz="1900" dirty="0">
                <a:latin typeface="+mj-lt"/>
              </a:rPr>
              <a:t>("</a:t>
            </a:r>
            <a:r>
              <a:rPr lang="en-US" altLang="en-US" sz="1900" dirty="0" err="1">
                <a:latin typeface="+mj-lt"/>
              </a:rPr>
              <a:t>spark.sql.autoBroadcastJoinThreshold</a:t>
            </a:r>
            <a:r>
              <a:rPr lang="en-US" altLang="en-US" sz="1900" dirty="0">
                <a:latin typeface="+mj-lt"/>
              </a:rPr>
              <a:t>", 2</a:t>
            </a:r>
            <a:r>
              <a:rPr lang="en-US" altLang="en-US" sz="1900" dirty="0" smtClean="0">
                <a:latin typeface="+mj-lt"/>
              </a:rPr>
              <a:t>)</a:t>
            </a:r>
            <a:endParaRPr lang="en-US" altLang="en-US" sz="1900" dirty="0">
              <a:latin typeface="+mj-lt"/>
            </a:endParaRPr>
          </a:p>
          <a:p>
            <a:pPr lvl="0"/>
            <a:endParaRPr lang="en-US" altLang="en-US" sz="1900" dirty="0">
              <a:latin typeface="+mj-lt"/>
            </a:endParaRPr>
          </a:p>
          <a:p>
            <a:pPr algn="just"/>
            <a:r>
              <a:rPr lang="en-US" sz="1900" dirty="0">
                <a:latin typeface="+mj-lt"/>
              </a:rPr>
              <a:t>Ex – </a:t>
            </a:r>
            <a:endParaRPr lang="en-US" sz="1900" dirty="0" smtClean="0">
              <a:latin typeface="+mj-lt"/>
            </a:endParaRPr>
          </a:p>
          <a:p>
            <a:pPr algn="just"/>
            <a:r>
              <a:rPr lang="en-US" sz="1900" dirty="0" smtClean="0">
                <a:latin typeface="+mj-lt"/>
              </a:rPr>
              <a:t>df1 </a:t>
            </a:r>
            <a:r>
              <a:rPr lang="en-US" sz="1900" dirty="0">
                <a:latin typeface="+mj-lt"/>
              </a:rPr>
              <a:t>= </a:t>
            </a:r>
            <a:r>
              <a:rPr lang="en-US" sz="1900" dirty="0" err="1">
                <a:latin typeface="+mj-lt"/>
              </a:rPr>
              <a:t>spark.range</a:t>
            </a:r>
            <a:r>
              <a:rPr lang="en-US" sz="1900" dirty="0">
                <a:latin typeface="+mj-lt"/>
              </a:rPr>
              <a:t>(1,10000000000)</a:t>
            </a:r>
          </a:p>
          <a:p>
            <a:pPr algn="just"/>
            <a:r>
              <a:rPr lang="en-US" sz="1900" dirty="0" smtClean="0">
                <a:latin typeface="+mj-lt"/>
              </a:rPr>
              <a:t>df2 </a:t>
            </a:r>
            <a:r>
              <a:rPr lang="en-US" sz="1900" dirty="0">
                <a:latin typeface="+mj-lt"/>
              </a:rPr>
              <a:t>= </a:t>
            </a:r>
            <a:r>
              <a:rPr lang="en-US" sz="1900" dirty="0" err="1">
                <a:latin typeface="+mj-lt"/>
              </a:rPr>
              <a:t>spark.range</a:t>
            </a:r>
            <a:r>
              <a:rPr lang="en-US" sz="1900" dirty="0">
                <a:latin typeface="+mj-lt"/>
              </a:rPr>
              <a:t>(1,10000000)</a:t>
            </a:r>
          </a:p>
          <a:p>
            <a:pPr algn="just"/>
            <a:r>
              <a:rPr lang="en-US" sz="1900" dirty="0" err="1" smtClean="0">
                <a:latin typeface="+mj-lt"/>
              </a:rPr>
              <a:t>spark.conf.set</a:t>
            </a:r>
            <a:r>
              <a:rPr lang="en-US" sz="1900" dirty="0">
                <a:latin typeface="+mj-lt"/>
              </a:rPr>
              <a:t>("</a:t>
            </a:r>
            <a:r>
              <a:rPr lang="en-US" sz="1900" dirty="0" err="1">
                <a:latin typeface="+mj-lt"/>
              </a:rPr>
              <a:t>spark.sql.join.preferSortMergeJoin</a:t>
            </a:r>
            <a:r>
              <a:rPr lang="en-US" sz="1900" dirty="0">
                <a:latin typeface="+mj-lt"/>
              </a:rPr>
              <a:t>", False)</a:t>
            </a:r>
          </a:p>
          <a:p>
            <a:pPr algn="just"/>
            <a:r>
              <a:rPr lang="en-US" sz="1900" dirty="0" smtClean="0">
                <a:latin typeface="+mj-lt"/>
              </a:rPr>
              <a:t>joined </a:t>
            </a:r>
            <a:r>
              <a:rPr lang="en-US" sz="1900" dirty="0">
                <a:latin typeface="+mj-lt"/>
              </a:rPr>
              <a:t>= df1.join(df2,"id")</a:t>
            </a:r>
          </a:p>
          <a:p>
            <a:pPr algn="just"/>
            <a:r>
              <a:rPr lang="en-US" sz="1900" dirty="0" err="1" smtClean="0">
                <a:latin typeface="+mj-lt"/>
              </a:rPr>
              <a:t>joined.explain</a:t>
            </a:r>
            <a:r>
              <a:rPr lang="en-US" sz="1900" dirty="0" smtClean="0">
                <a:latin typeface="+mj-lt"/>
              </a:rPr>
              <a:t>()</a:t>
            </a: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dirty="0" smtClean="0">
                <a:latin typeface="+mj-lt"/>
              </a:rPr>
              <a:t>joined </a:t>
            </a:r>
            <a:r>
              <a:rPr lang="en-US" altLang="en-US" sz="1900" dirty="0">
                <a:latin typeface="+mj-lt"/>
              </a:rPr>
              <a:t>= </a:t>
            </a:r>
            <a:r>
              <a:rPr lang="en-US" altLang="en-US" sz="1900" dirty="0" smtClean="0">
                <a:latin typeface="+mj-lt"/>
              </a:rPr>
              <a:t>df1.hint</a:t>
            </a:r>
            <a:r>
              <a:rPr lang="en-US" altLang="en-US" sz="1900" dirty="0">
                <a:latin typeface="+mj-lt"/>
              </a:rPr>
              <a:t>('</a:t>
            </a:r>
            <a:r>
              <a:rPr lang="en-US" altLang="en-US" sz="1900" dirty="0" err="1">
                <a:latin typeface="+mj-lt"/>
              </a:rPr>
              <a:t>shuffle_hash</a:t>
            </a:r>
            <a:r>
              <a:rPr lang="en-US" altLang="en-US" sz="1900" dirty="0">
                <a:latin typeface="+mj-lt"/>
              </a:rPr>
              <a:t>').</a:t>
            </a:r>
            <a:r>
              <a:rPr lang="en-US" altLang="en-US" sz="1900" dirty="0" smtClean="0">
                <a:latin typeface="+mj-lt"/>
              </a:rPr>
              <a:t>join(df2,”id”)</a:t>
            </a:r>
            <a:endParaRPr lang="en-US" altLang="en-US" sz="1900" dirty="0">
              <a:latin typeface="+mj-lt"/>
            </a:endParaRPr>
          </a:p>
        </p:txBody>
      </p:sp>
    </p:spTree>
    <p:extLst>
      <p:ext uri="{BB962C8B-B14F-4D97-AF65-F5344CB8AC3E}">
        <p14:creationId xmlns="" xmlns:p14="http://schemas.microsoft.com/office/powerpoint/2010/main" val="2568297768"/>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Shuffle Sort Merge Join</a:t>
            </a:r>
            <a:endParaRPr lang="en-US" sz="3100" dirty="0">
              <a:solidFill>
                <a:schemeClr val="tx1"/>
              </a:solidFill>
            </a:endParaRPr>
          </a:p>
        </p:txBody>
      </p:sp>
    </p:spTree>
    <p:extLst>
      <p:ext uri="{BB962C8B-B14F-4D97-AF65-F5344CB8AC3E}">
        <p14:creationId xmlns="" xmlns:p14="http://schemas.microsoft.com/office/powerpoint/2010/main" val="2397996471"/>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77" y="214502"/>
            <a:ext cx="10975505" cy="2600712"/>
          </a:xfrm>
          <a:prstGeom prst="rect">
            <a:avLst/>
          </a:prstGeom>
        </p:spPr>
        <p:txBody>
          <a:bodyPr wrap="none">
            <a:spAutoFit/>
          </a:bodyPr>
          <a:lstStyle/>
          <a:p>
            <a:pPr algn="just"/>
            <a:r>
              <a:rPr lang="en-US" sz="2500" b="1" dirty="0" smtClean="0"/>
              <a:t>Shuffle Sort </a:t>
            </a:r>
            <a:r>
              <a:rPr lang="en-US" sz="2500" b="1" dirty="0"/>
              <a:t>Merge Join:</a:t>
            </a:r>
          </a:p>
          <a:p>
            <a:pPr marL="285750" indent="-285750" algn="just">
              <a:spcBef>
                <a:spcPts val="600"/>
              </a:spcBef>
              <a:buFont typeface="Arial" panose="020B0604020202020204" pitchFamily="34" charset="0"/>
              <a:buChar char="•"/>
            </a:pPr>
            <a:r>
              <a:rPr lang="en-US" dirty="0"/>
              <a:t>From spark 2.3 Merge-Sort join is the default join algorithm in spark. However, this can be turned down by using</a:t>
            </a:r>
          </a:p>
          <a:p>
            <a:pPr algn="just">
              <a:spcBef>
                <a:spcPts val="600"/>
              </a:spcBef>
            </a:pPr>
            <a:r>
              <a:rPr lang="en-US" dirty="0"/>
              <a:t>      the internal parameter ‘</a:t>
            </a:r>
            <a:r>
              <a:rPr lang="en-US" dirty="0" err="1"/>
              <a:t>spark.sql.join.preferSortMergeJoin</a:t>
            </a:r>
            <a:r>
              <a:rPr lang="en-US" dirty="0"/>
              <a:t>’ which by default is true.</a:t>
            </a:r>
          </a:p>
          <a:p>
            <a:pPr marL="285750" indent="-285750" algn="just">
              <a:spcBef>
                <a:spcPts val="600"/>
              </a:spcBef>
              <a:buFont typeface="Arial" panose="020B0604020202020204" pitchFamily="34" charset="0"/>
              <a:buChar char="•"/>
            </a:pPr>
            <a:r>
              <a:rPr lang="en-US" dirty="0" smtClean="0"/>
              <a:t>Divided into two steps:</a:t>
            </a:r>
          </a:p>
          <a:p>
            <a:pPr marL="742950" lvl="1" indent="-285750" algn="just">
              <a:spcBef>
                <a:spcPts val="600"/>
              </a:spcBef>
              <a:buFont typeface="Wingdings" panose="05000000000000000000" pitchFamily="2" charset="2"/>
              <a:buChar char="ü"/>
            </a:pPr>
            <a:r>
              <a:rPr lang="en-US" dirty="0" smtClean="0"/>
              <a:t>The </a:t>
            </a:r>
            <a:r>
              <a:rPr lang="en-US" dirty="0"/>
              <a:t>first step is to </a:t>
            </a:r>
            <a:r>
              <a:rPr lang="en-US" dirty="0" smtClean="0"/>
              <a:t>shuffle and sort the join keys of both the datasets.</a:t>
            </a:r>
          </a:p>
          <a:p>
            <a:pPr marL="742950" lvl="1" indent="-285750" algn="just">
              <a:spcBef>
                <a:spcPts val="600"/>
              </a:spcBef>
              <a:buFont typeface="Wingdings" panose="05000000000000000000" pitchFamily="2" charset="2"/>
              <a:buChar char="ü"/>
            </a:pPr>
            <a:r>
              <a:rPr lang="en-US" dirty="0" smtClean="0"/>
              <a:t>Apply the merge algorithm.</a:t>
            </a:r>
            <a:endParaRPr lang="en-US" dirty="0"/>
          </a:p>
          <a:p>
            <a:pPr marL="285750" indent="-285750" algn="just">
              <a:spcBef>
                <a:spcPts val="600"/>
              </a:spcBef>
              <a:buFont typeface="Arial" panose="020B0604020202020204" pitchFamily="34" charset="0"/>
              <a:buChar char="•"/>
            </a:pPr>
            <a:r>
              <a:rPr lang="en-US" dirty="0"/>
              <a:t>Hint: </a:t>
            </a:r>
            <a:r>
              <a:rPr lang="en-US" dirty="0" smtClean="0"/>
              <a:t>merge</a:t>
            </a:r>
            <a:endParaRPr lang="en-US" dirty="0"/>
          </a:p>
        </p:txBody>
      </p:sp>
    </p:spTree>
    <p:extLst>
      <p:ext uri="{BB962C8B-B14F-4D97-AF65-F5344CB8AC3E}">
        <p14:creationId xmlns="" xmlns:p14="http://schemas.microsoft.com/office/powerpoint/2010/main" val="26681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549" y="2551611"/>
            <a:ext cx="1045028"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Table A</a:t>
            </a:r>
            <a:endParaRPr lang="en-US" dirty="0"/>
          </a:p>
        </p:txBody>
      </p:sp>
      <p:sp>
        <p:nvSpPr>
          <p:cNvPr id="5" name="Rounded Rectangle 4"/>
          <p:cNvSpPr/>
          <p:nvPr/>
        </p:nvSpPr>
        <p:spPr>
          <a:xfrm>
            <a:off x="9932126" y="2560319"/>
            <a:ext cx="1045028"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accent6">
                    <a:lumMod val="50000"/>
                  </a:schemeClr>
                </a:solidFill>
              </a:rPr>
              <a:t>Table B</a:t>
            </a:r>
            <a:endParaRPr lang="en-US" dirty="0">
              <a:solidFill>
                <a:schemeClr val="accent6">
                  <a:lumMod val="50000"/>
                </a:schemeClr>
              </a:solidFill>
            </a:endParaRPr>
          </a:p>
        </p:txBody>
      </p:sp>
      <p:sp>
        <p:nvSpPr>
          <p:cNvPr id="6" name="Rounded Rectangle 5"/>
          <p:cNvSpPr/>
          <p:nvPr/>
        </p:nvSpPr>
        <p:spPr>
          <a:xfrm>
            <a:off x="1563189" y="1415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0" name="Rounded Rectangle 9"/>
          <p:cNvSpPr/>
          <p:nvPr/>
        </p:nvSpPr>
        <p:spPr>
          <a:xfrm>
            <a:off x="1563189" y="3666309"/>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4</a:t>
            </a:r>
            <a:endParaRPr lang="en-US" dirty="0"/>
          </a:p>
        </p:txBody>
      </p:sp>
      <p:sp>
        <p:nvSpPr>
          <p:cNvPr id="11" name="Rounded Rectangle 10"/>
          <p:cNvSpPr/>
          <p:nvPr/>
        </p:nvSpPr>
        <p:spPr>
          <a:xfrm>
            <a:off x="1563189" y="2926080"/>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3</a:t>
            </a:r>
            <a:endParaRPr lang="en-US" dirty="0"/>
          </a:p>
        </p:txBody>
      </p:sp>
      <p:sp>
        <p:nvSpPr>
          <p:cNvPr id="12" name="Rounded Rectangle 11"/>
          <p:cNvSpPr/>
          <p:nvPr/>
        </p:nvSpPr>
        <p:spPr>
          <a:xfrm>
            <a:off x="1563189" y="2177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
        <p:nvSpPr>
          <p:cNvPr id="13" name="Rounded Rectangle 12"/>
          <p:cNvSpPr/>
          <p:nvPr/>
        </p:nvSpPr>
        <p:spPr>
          <a:xfrm>
            <a:off x="8342812" y="1415143"/>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1</a:t>
            </a:r>
          </a:p>
        </p:txBody>
      </p:sp>
      <p:sp>
        <p:nvSpPr>
          <p:cNvPr id="14" name="Rounded Rectangle 13"/>
          <p:cNvSpPr/>
          <p:nvPr/>
        </p:nvSpPr>
        <p:spPr>
          <a:xfrm>
            <a:off x="8342812" y="3666309"/>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4</a:t>
            </a:r>
            <a:endParaRPr lang="en-US" dirty="0">
              <a:solidFill>
                <a:schemeClr val="accent6">
                  <a:lumMod val="50000"/>
                </a:schemeClr>
              </a:solidFill>
            </a:endParaRPr>
          </a:p>
        </p:txBody>
      </p:sp>
      <p:sp>
        <p:nvSpPr>
          <p:cNvPr id="15" name="Rounded Rectangle 14"/>
          <p:cNvSpPr/>
          <p:nvPr/>
        </p:nvSpPr>
        <p:spPr>
          <a:xfrm>
            <a:off x="8342812" y="2926080"/>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3</a:t>
            </a:r>
            <a:endParaRPr lang="en-US" dirty="0">
              <a:solidFill>
                <a:schemeClr val="accent6">
                  <a:lumMod val="50000"/>
                </a:schemeClr>
              </a:solidFill>
            </a:endParaRPr>
          </a:p>
        </p:txBody>
      </p:sp>
      <p:sp>
        <p:nvSpPr>
          <p:cNvPr id="16" name="Rounded Rectangle 15"/>
          <p:cNvSpPr/>
          <p:nvPr/>
        </p:nvSpPr>
        <p:spPr>
          <a:xfrm>
            <a:off x="8342812" y="2220685"/>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a:t>
            </a:r>
            <a:r>
              <a:rPr lang="en-US" dirty="0" smtClean="0">
                <a:solidFill>
                  <a:schemeClr val="accent6">
                    <a:lumMod val="50000"/>
                  </a:schemeClr>
                </a:solidFill>
              </a:rPr>
              <a:t>2</a:t>
            </a:r>
            <a:endParaRPr lang="en-US" dirty="0">
              <a:solidFill>
                <a:schemeClr val="accent6">
                  <a:lumMod val="50000"/>
                </a:schemeClr>
              </a:solidFill>
            </a:endParaRPr>
          </a:p>
        </p:txBody>
      </p:sp>
      <p:sp>
        <p:nvSpPr>
          <p:cNvPr id="3" name="Right Arrow 2"/>
          <p:cNvSpPr/>
          <p:nvPr/>
        </p:nvSpPr>
        <p:spPr>
          <a:xfrm>
            <a:off x="2751909" y="2525485"/>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7567753" y="2542903"/>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ounded Rectangle 17"/>
          <p:cNvSpPr/>
          <p:nvPr/>
        </p:nvSpPr>
        <p:spPr>
          <a:xfrm>
            <a:off x="341376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19" name="Rounded Rectangle 18"/>
          <p:cNvSpPr/>
          <p:nvPr/>
        </p:nvSpPr>
        <p:spPr>
          <a:xfrm>
            <a:off x="341376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20" name="Rounded Rectangle 19"/>
          <p:cNvSpPr/>
          <p:nvPr/>
        </p:nvSpPr>
        <p:spPr>
          <a:xfrm>
            <a:off x="341376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21" name="Rounded Rectangle 20"/>
          <p:cNvSpPr/>
          <p:nvPr/>
        </p:nvSpPr>
        <p:spPr>
          <a:xfrm>
            <a:off x="341376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22" name="Rounded Rectangle 21"/>
          <p:cNvSpPr/>
          <p:nvPr/>
        </p:nvSpPr>
        <p:spPr>
          <a:xfrm>
            <a:off x="6858001"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23" name="Rounded Rectangle 22"/>
          <p:cNvSpPr/>
          <p:nvPr/>
        </p:nvSpPr>
        <p:spPr>
          <a:xfrm>
            <a:off x="6858001"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24" name="Rounded Rectangle 23"/>
          <p:cNvSpPr/>
          <p:nvPr/>
        </p:nvSpPr>
        <p:spPr>
          <a:xfrm>
            <a:off x="6858001"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25" name="Rounded Rectangle 24"/>
          <p:cNvSpPr/>
          <p:nvPr/>
        </p:nvSpPr>
        <p:spPr>
          <a:xfrm>
            <a:off x="6871067"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sp>
        <p:nvSpPr>
          <p:cNvPr id="26" name="Right Arrow 25"/>
          <p:cNvSpPr/>
          <p:nvPr/>
        </p:nvSpPr>
        <p:spPr>
          <a:xfrm>
            <a:off x="4072894" y="2542903"/>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6354543" y="2551611"/>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ounded Rectangle 27"/>
          <p:cNvSpPr/>
          <p:nvPr/>
        </p:nvSpPr>
        <p:spPr>
          <a:xfrm>
            <a:off x="454152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1</a:t>
            </a:r>
            <a:endParaRPr lang="en-US" dirty="0"/>
          </a:p>
        </p:txBody>
      </p:sp>
      <p:sp>
        <p:nvSpPr>
          <p:cNvPr id="29" name="Rounded Rectangle 28"/>
          <p:cNvSpPr/>
          <p:nvPr/>
        </p:nvSpPr>
        <p:spPr>
          <a:xfrm>
            <a:off x="454152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2</a:t>
            </a:r>
            <a:endParaRPr lang="en-US" dirty="0"/>
          </a:p>
        </p:txBody>
      </p:sp>
      <p:sp>
        <p:nvSpPr>
          <p:cNvPr id="30" name="Rounded Rectangle 29"/>
          <p:cNvSpPr/>
          <p:nvPr/>
        </p:nvSpPr>
        <p:spPr>
          <a:xfrm>
            <a:off x="454152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3</a:t>
            </a:r>
            <a:endParaRPr lang="en-US" dirty="0"/>
          </a:p>
        </p:txBody>
      </p:sp>
      <p:sp>
        <p:nvSpPr>
          <p:cNvPr id="31" name="Rounded Rectangle 30"/>
          <p:cNvSpPr/>
          <p:nvPr/>
        </p:nvSpPr>
        <p:spPr>
          <a:xfrm>
            <a:off x="454152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 4</a:t>
            </a:r>
            <a:endParaRPr lang="en-US" dirty="0"/>
          </a:p>
        </p:txBody>
      </p:sp>
      <p:sp>
        <p:nvSpPr>
          <p:cNvPr id="32" name="Rounded Rectangle 31"/>
          <p:cNvSpPr/>
          <p:nvPr/>
        </p:nvSpPr>
        <p:spPr>
          <a:xfrm>
            <a:off x="5705203"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1</a:t>
            </a:r>
            <a:endParaRPr lang="en-US" dirty="0">
              <a:solidFill>
                <a:schemeClr val="accent6">
                  <a:lumMod val="50000"/>
                </a:schemeClr>
              </a:solidFill>
            </a:endParaRPr>
          </a:p>
        </p:txBody>
      </p:sp>
      <p:sp>
        <p:nvSpPr>
          <p:cNvPr id="33" name="Rounded Rectangle 32"/>
          <p:cNvSpPr/>
          <p:nvPr/>
        </p:nvSpPr>
        <p:spPr>
          <a:xfrm>
            <a:off x="5705203"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2</a:t>
            </a:r>
            <a:endParaRPr lang="en-US" dirty="0">
              <a:solidFill>
                <a:schemeClr val="accent6">
                  <a:lumMod val="50000"/>
                </a:schemeClr>
              </a:solidFill>
            </a:endParaRPr>
          </a:p>
        </p:txBody>
      </p:sp>
      <p:sp>
        <p:nvSpPr>
          <p:cNvPr id="34" name="Rounded Rectangle 33"/>
          <p:cNvSpPr/>
          <p:nvPr/>
        </p:nvSpPr>
        <p:spPr>
          <a:xfrm>
            <a:off x="5705203"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3</a:t>
            </a:r>
            <a:endParaRPr lang="en-US" dirty="0">
              <a:solidFill>
                <a:schemeClr val="accent6">
                  <a:lumMod val="50000"/>
                </a:schemeClr>
              </a:solidFill>
            </a:endParaRPr>
          </a:p>
        </p:txBody>
      </p:sp>
      <p:sp>
        <p:nvSpPr>
          <p:cNvPr id="35" name="Rounded Rectangle 34"/>
          <p:cNvSpPr/>
          <p:nvPr/>
        </p:nvSpPr>
        <p:spPr>
          <a:xfrm>
            <a:off x="5718269"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50000"/>
                  </a:schemeClr>
                </a:solidFill>
              </a:rPr>
              <a:t>P 4</a:t>
            </a:r>
            <a:endParaRPr lang="en-US" dirty="0">
              <a:solidFill>
                <a:schemeClr val="accent6">
                  <a:lumMod val="50000"/>
                </a:schemeClr>
              </a:solidFill>
            </a:endParaRPr>
          </a:p>
        </p:txBody>
      </p:sp>
      <p:cxnSp>
        <p:nvCxnSpPr>
          <p:cNvPr id="37" name="Straight Arrow Connector 36"/>
          <p:cNvCxnSpPr>
            <a:stCxn id="28" idx="3"/>
            <a:endCxn id="32" idx="1"/>
          </p:cNvCxnSpPr>
          <p:nvPr/>
        </p:nvCxnSpPr>
        <p:spPr>
          <a:xfrm>
            <a:off x="5273043" y="1567543"/>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88829" y="2296886"/>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73043" y="3008811"/>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88829" y="3818709"/>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29498" y="1234087"/>
            <a:ext cx="706481" cy="261610"/>
          </a:xfrm>
          <a:prstGeom prst="rect">
            <a:avLst/>
          </a:prstGeom>
          <a:noFill/>
        </p:spPr>
        <p:txBody>
          <a:bodyPr wrap="square" rtlCol="0">
            <a:spAutoFit/>
          </a:bodyPr>
          <a:lstStyle/>
          <a:p>
            <a:r>
              <a:rPr lang="en-US" sz="1100" b="1" dirty="0" smtClean="0"/>
              <a:t>Merge</a:t>
            </a:r>
            <a:endParaRPr lang="en-US" sz="1100" b="1" dirty="0"/>
          </a:p>
        </p:txBody>
      </p:sp>
      <p:sp>
        <p:nvSpPr>
          <p:cNvPr id="42" name="TextBox 41"/>
          <p:cNvSpPr txBox="1"/>
          <p:nvPr/>
        </p:nvSpPr>
        <p:spPr>
          <a:xfrm>
            <a:off x="4087316" y="2318393"/>
            <a:ext cx="706481" cy="261610"/>
          </a:xfrm>
          <a:prstGeom prst="rect">
            <a:avLst/>
          </a:prstGeom>
          <a:noFill/>
        </p:spPr>
        <p:txBody>
          <a:bodyPr wrap="square" rtlCol="0">
            <a:spAutoFit/>
          </a:bodyPr>
          <a:lstStyle/>
          <a:p>
            <a:r>
              <a:rPr lang="en-US" sz="1100" b="1" dirty="0" smtClean="0"/>
              <a:t>Sort</a:t>
            </a:r>
            <a:endParaRPr lang="en-US" sz="1100" b="1" dirty="0"/>
          </a:p>
        </p:txBody>
      </p:sp>
      <p:sp>
        <p:nvSpPr>
          <p:cNvPr id="43" name="TextBox 42"/>
          <p:cNvSpPr txBox="1"/>
          <p:nvPr/>
        </p:nvSpPr>
        <p:spPr>
          <a:xfrm>
            <a:off x="5229497" y="2645052"/>
            <a:ext cx="706481" cy="261610"/>
          </a:xfrm>
          <a:prstGeom prst="rect">
            <a:avLst/>
          </a:prstGeom>
          <a:noFill/>
        </p:spPr>
        <p:txBody>
          <a:bodyPr wrap="square" rtlCol="0">
            <a:spAutoFit/>
          </a:bodyPr>
          <a:lstStyle/>
          <a:p>
            <a:r>
              <a:rPr lang="en-US" sz="1100" b="1" dirty="0" smtClean="0"/>
              <a:t>Merge</a:t>
            </a:r>
            <a:endParaRPr lang="en-US" sz="1100" b="1" dirty="0"/>
          </a:p>
        </p:txBody>
      </p:sp>
      <p:sp>
        <p:nvSpPr>
          <p:cNvPr id="44" name="TextBox 43"/>
          <p:cNvSpPr txBox="1"/>
          <p:nvPr/>
        </p:nvSpPr>
        <p:spPr>
          <a:xfrm>
            <a:off x="5273043" y="3434088"/>
            <a:ext cx="706481" cy="261610"/>
          </a:xfrm>
          <a:prstGeom prst="rect">
            <a:avLst/>
          </a:prstGeom>
          <a:noFill/>
        </p:spPr>
        <p:txBody>
          <a:bodyPr wrap="square" rtlCol="0">
            <a:spAutoFit/>
          </a:bodyPr>
          <a:lstStyle/>
          <a:p>
            <a:r>
              <a:rPr lang="en-US" sz="1100" b="1" dirty="0" smtClean="0"/>
              <a:t>Merge</a:t>
            </a:r>
            <a:endParaRPr lang="en-US" sz="1100" b="1" dirty="0"/>
          </a:p>
        </p:txBody>
      </p:sp>
      <p:sp>
        <p:nvSpPr>
          <p:cNvPr id="45" name="TextBox 44"/>
          <p:cNvSpPr txBox="1"/>
          <p:nvPr/>
        </p:nvSpPr>
        <p:spPr>
          <a:xfrm>
            <a:off x="5230589" y="1991470"/>
            <a:ext cx="706481" cy="261610"/>
          </a:xfrm>
          <a:prstGeom prst="rect">
            <a:avLst/>
          </a:prstGeom>
          <a:noFill/>
        </p:spPr>
        <p:txBody>
          <a:bodyPr wrap="square" rtlCol="0">
            <a:spAutoFit/>
          </a:bodyPr>
          <a:lstStyle/>
          <a:p>
            <a:r>
              <a:rPr lang="en-US" sz="1100" b="1" dirty="0" smtClean="0"/>
              <a:t>Merge</a:t>
            </a:r>
            <a:endParaRPr lang="en-US" sz="1100" b="1" dirty="0"/>
          </a:p>
        </p:txBody>
      </p:sp>
      <p:sp>
        <p:nvSpPr>
          <p:cNvPr id="46" name="TextBox 45"/>
          <p:cNvSpPr txBox="1"/>
          <p:nvPr/>
        </p:nvSpPr>
        <p:spPr>
          <a:xfrm>
            <a:off x="6502047" y="2357669"/>
            <a:ext cx="706481" cy="261610"/>
          </a:xfrm>
          <a:prstGeom prst="rect">
            <a:avLst/>
          </a:prstGeom>
          <a:noFill/>
        </p:spPr>
        <p:txBody>
          <a:bodyPr wrap="square" rtlCol="0">
            <a:spAutoFit/>
          </a:bodyPr>
          <a:lstStyle/>
          <a:p>
            <a:r>
              <a:rPr lang="en-US" sz="1100" b="1" dirty="0" smtClean="0"/>
              <a:t>Sort</a:t>
            </a:r>
            <a:endParaRPr lang="en-US" sz="1100" b="1" dirty="0"/>
          </a:p>
        </p:txBody>
      </p:sp>
      <p:sp>
        <p:nvSpPr>
          <p:cNvPr id="47" name="TextBox 46"/>
          <p:cNvSpPr txBox="1"/>
          <p:nvPr/>
        </p:nvSpPr>
        <p:spPr>
          <a:xfrm>
            <a:off x="7684794" y="2290001"/>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8" name="TextBox 47"/>
          <p:cNvSpPr txBox="1"/>
          <p:nvPr/>
        </p:nvSpPr>
        <p:spPr>
          <a:xfrm>
            <a:off x="2742652" y="2329543"/>
            <a:ext cx="706481" cy="261610"/>
          </a:xfrm>
          <a:prstGeom prst="rect">
            <a:avLst/>
          </a:prstGeom>
          <a:noFill/>
        </p:spPr>
        <p:txBody>
          <a:bodyPr wrap="square" rtlCol="0">
            <a:spAutoFit/>
          </a:bodyPr>
          <a:lstStyle/>
          <a:p>
            <a:r>
              <a:rPr lang="en-US" sz="1100" b="1" dirty="0" smtClean="0"/>
              <a:t>Shuffle</a:t>
            </a:r>
            <a:endParaRPr lang="en-US" sz="1100" b="1" dirty="0"/>
          </a:p>
        </p:txBody>
      </p:sp>
      <p:sp>
        <p:nvSpPr>
          <p:cNvPr id="49" name="Down Arrow 48"/>
          <p:cNvSpPr/>
          <p:nvPr/>
        </p:nvSpPr>
        <p:spPr>
          <a:xfrm>
            <a:off x="5288829" y="4275909"/>
            <a:ext cx="537205" cy="81860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4528187" y="5177244"/>
            <a:ext cx="2354032" cy="7489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New Table</a:t>
            </a:r>
            <a:endParaRPr lang="en-US" dirty="0"/>
          </a:p>
        </p:txBody>
      </p:sp>
      <p:sp>
        <p:nvSpPr>
          <p:cNvPr id="4" name="Rounded Rectangle 3"/>
          <p:cNvSpPr/>
          <p:nvPr/>
        </p:nvSpPr>
        <p:spPr>
          <a:xfrm>
            <a:off x="4049486" y="1114425"/>
            <a:ext cx="2973977" cy="2962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9989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2" grpId="0" animBg="1"/>
      <p:bldP spid="13" grpId="0" animBg="1"/>
      <p:bldP spid="14" grpId="0" animBg="1"/>
      <p:bldP spid="15" grpId="0" animBg="1"/>
      <p:bldP spid="16" grpId="0" animBg="1"/>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p:bldP spid="42" grpId="0"/>
      <p:bldP spid="43" grpId="0"/>
      <p:bldP spid="44" grpId="0"/>
      <p:bldP spid="45" grpId="0"/>
      <p:bldP spid="46" grpId="0"/>
      <p:bldP spid="47" grpId="0"/>
      <p:bldP spid="48" grpId="0"/>
      <p:bldP spid="49" grpId="0" animBg="1"/>
      <p:bldP spid="50" grpId="0" animBg="1"/>
      <p:bldP spid="4" grpId="0" animBg="1"/>
    </p:bld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extLst>
              <p:ext uri="{D42A27DB-BD31-4B8C-83A1-F6EECF244321}">
                <p14:modId xmlns="" xmlns:p14="http://schemas.microsoft.com/office/powerpoint/2010/main" val="2174787205"/>
              </p:ext>
            </p:extLst>
          </p:nvPr>
        </p:nvGraphicFramePr>
        <p:xfrm>
          <a:off x="952500" y="52387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bl>
          </a:graphicData>
        </a:graphic>
      </p:graphicFrame>
      <p:graphicFrame>
        <p:nvGraphicFramePr>
          <p:cNvPr id="153" name="Table 152"/>
          <p:cNvGraphicFramePr>
            <a:graphicFrameLocks noGrp="1"/>
          </p:cNvGraphicFramePr>
          <p:nvPr>
            <p:extLst>
              <p:ext uri="{D42A27DB-BD31-4B8C-83A1-F6EECF244321}">
                <p14:modId xmlns="" xmlns:p14="http://schemas.microsoft.com/office/powerpoint/2010/main" val="2939330279"/>
              </p:ext>
            </p:extLst>
          </p:nvPr>
        </p:nvGraphicFramePr>
        <p:xfrm>
          <a:off x="5686425" y="52387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bl>
          </a:graphicData>
        </a:graphic>
      </p:graphicFrame>
      <p:graphicFrame>
        <p:nvGraphicFramePr>
          <p:cNvPr id="154" name="Table 153"/>
          <p:cNvGraphicFramePr>
            <a:graphicFrameLocks noGrp="1"/>
          </p:cNvGraphicFramePr>
          <p:nvPr>
            <p:extLst>
              <p:ext uri="{D42A27DB-BD31-4B8C-83A1-F6EECF244321}">
                <p14:modId xmlns="" xmlns:p14="http://schemas.microsoft.com/office/powerpoint/2010/main" val="2680562243"/>
              </p:ext>
            </p:extLst>
          </p:nvPr>
        </p:nvGraphicFramePr>
        <p:xfrm>
          <a:off x="993775" y="3171826"/>
          <a:ext cx="3435350" cy="2259540"/>
        </p:xfrm>
        <a:graphic>
          <a:graphicData uri="http://schemas.openxmlformats.org/drawingml/2006/table">
            <a:tbl>
              <a:tblPr firstRow="1" bandRow="1">
                <a:tableStyleId>{93296810-A885-4BE3-A3E7-6D5BEEA58F35}</a:tableStyleId>
              </a:tblPr>
              <a:tblGrid>
                <a:gridCol w="1717675"/>
                <a:gridCol w="1717675"/>
              </a:tblGrid>
              <a:tr h="451908">
                <a:tc>
                  <a:txBody>
                    <a:bodyPr/>
                    <a:lstStyle/>
                    <a:p>
                      <a:r>
                        <a:rPr lang="en-US" dirty="0" smtClean="0"/>
                        <a:t>Id</a:t>
                      </a:r>
                      <a:endParaRPr lang="en-US" dirty="0"/>
                    </a:p>
                  </a:txBody>
                  <a:tcPr/>
                </a:tc>
                <a:tc>
                  <a:txBody>
                    <a:bodyPr/>
                    <a:lstStyle/>
                    <a:p>
                      <a:r>
                        <a:rPr lang="en-US" dirty="0" smtClean="0"/>
                        <a:t>Name</a:t>
                      </a:r>
                      <a:endParaRPr lang="en-US" dirty="0"/>
                    </a:p>
                  </a:txBody>
                  <a:tcPr/>
                </a:tc>
              </a:tr>
              <a:tr h="451908">
                <a:tc>
                  <a:txBody>
                    <a:bodyPr/>
                    <a:lstStyle/>
                    <a:p>
                      <a:r>
                        <a:rPr lang="en-US" dirty="0" smtClean="0"/>
                        <a:t>1</a:t>
                      </a:r>
                      <a:endParaRPr lang="en-US" dirty="0"/>
                    </a:p>
                  </a:txBody>
                  <a:tcPr/>
                </a:tc>
                <a:tc>
                  <a:txBody>
                    <a:bodyPr/>
                    <a:lstStyle/>
                    <a:p>
                      <a:r>
                        <a:rPr lang="en-US" dirty="0" smtClean="0"/>
                        <a:t>Kyle</a:t>
                      </a:r>
                      <a:endParaRPr lang="en-US" dirty="0"/>
                    </a:p>
                  </a:txBody>
                  <a:tcPr/>
                </a:tc>
              </a:tr>
              <a:tr h="451908">
                <a:tc>
                  <a:txBody>
                    <a:bodyPr/>
                    <a:lstStyle/>
                    <a:p>
                      <a:r>
                        <a:rPr lang="en-US" dirty="0" smtClean="0"/>
                        <a:t>2</a:t>
                      </a:r>
                      <a:endParaRPr lang="en-US" dirty="0"/>
                    </a:p>
                  </a:txBody>
                  <a:tcPr/>
                </a:tc>
                <a:tc>
                  <a:txBody>
                    <a:bodyPr/>
                    <a:lstStyle/>
                    <a:p>
                      <a:r>
                        <a:rPr lang="en-US" dirty="0" err="1" smtClean="0"/>
                        <a:t>Json</a:t>
                      </a:r>
                      <a:endParaRPr lang="en-US" dirty="0"/>
                    </a:p>
                  </a:txBody>
                  <a:tcPr/>
                </a:tc>
              </a:tr>
              <a:tr h="451908">
                <a:tc>
                  <a:txBody>
                    <a:bodyPr/>
                    <a:lstStyle/>
                    <a:p>
                      <a:r>
                        <a:rPr lang="en-US" dirty="0" smtClean="0"/>
                        <a:t>3</a:t>
                      </a:r>
                      <a:endParaRPr lang="en-US" dirty="0"/>
                    </a:p>
                  </a:txBody>
                  <a:tcPr/>
                </a:tc>
                <a:tc>
                  <a:txBody>
                    <a:bodyPr/>
                    <a:lstStyle/>
                    <a:p>
                      <a:r>
                        <a:rPr lang="en-US" dirty="0" smtClean="0"/>
                        <a:t>Robert</a:t>
                      </a:r>
                      <a:endParaRPr lang="en-US" dirty="0"/>
                    </a:p>
                  </a:txBody>
                  <a:tcPr/>
                </a:tc>
              </a:tr>
              <a:tr h="451908">
                <a:tc>
                  <a:txBody>
                    <a:bodyPr/>
                    <a:lstStyle/>
                    <a:p>
                      <a:r>
                        <a:rPr lang="en-US" dirty="0" smtClean="0"/>
                        <a:t>4</a:t>
                      </a:r>
                      <a:endParaRPr lang="en-US" dirty="0"/>
                    </a:p>
                  </a:txBody>
                  <a:tcPr/>
                </a:tc>
                <a:tc>
                  <a:txBody>
                    <a:bodyPr/>
                    <a:lstStyle/>
                    <a:p>
                      <a:r>
                        <a:rPr lang="en-US" dirty="0" smtClean="0"/>
                        <a:t>Reid</a:t>
                      </a:r>
                      <a:endParaRPr lang="en-US" dirty="0"/>
                    </a:p>
                  </a:txBody>
                  <a:tcPr/>
                </a:tc>
              </a:tr>
            </a:tbl>
          </a:graphicData>
        </a:graphic>
      </p:graphicFrame>
      <p:graphicFrame>
        <p:nvGraphicFramePr>
          <p:cNvPr id="155" name="Table 154"/>
          <p:cNvGraphicFramePr>
            <a:graphicFrameLocks noGrp="1"/>
          </p:cNvGraphicFramePr>
          <p:nvPr>
            <p:extLst>
              <p:ext uri="{D42A27DB-BD31-4B8C-83A1-F6EECF244321}">
                <p14:modId xmlns="" xmlns:p14="http://schemas.microsoft.com/office/powerpoint/2010/main" val="1667856707"/>
              </p:ext>
            </p:extLst>
          </p:nvPr>
        </p:nvGraphicFramePr>
        <p:xfrm>
          <a:off x="5686425" y="3171826"/>
          <a:ext cx="3435350" cy="2259540"/>
        </p:xfrm>
        <a:graphic>
          <a:graphicData uri="http://schemas.openxmlformats.org/drawingml/2006/table">
            <a:tbl>
              <a:tblPr firstRow="1" bandRow="1">
                <a:tableStyleId>{21E4AEA4-8DFA-4A89-87EB-49C32662AFE0}</a:tableStyleId>
              </a:tblPr>
              <a:tblGrid>
                <a:gridCol w="1717675"/>
                <a:gridCol w="1717675"/>
              </a:tblGrid>
              <a:tr h="451908">
                <a:tc>
                  <a:txBody>
                    <a:bodyPr/>
                    <a:lstStyle/>
                    <a:p>
                      <a:r>
                        <a:rPr lang="en-US" dirty="0" smtClean="0"/>
                        <a:t>Product</a:t>
                      </a:r>
                      <a:r>
                        <a:rPr lang="en-US" baseline="0" dirty="0" smtClean="0"/>
                        <a:t> Id</a:t>
                      </a:r>
                      <a:endParaRPr lang="en-US" dirty="0"/>
                    </a:p>
                  </a:txBody>
                  <a:tcPr/>
                </a:tc>
                <a:tc>
                  <a:txBody>
                    <a:bodyPr/>
                    <a:lstStyle/>
                    <a:p>
                      <a:r>
                        <a:rPr lang="en-US" dirty="0" smtClean="0"/>
                        <a:t>User Id</a:t>
                      </a:r>
                      <a:endParaRPr lang="en-US" dirty="0"/>
                    </a:p>
                  </a:txBody>
                  <a:tcPr/>
                </a:tc>
              </a:tr>
              <a:tr h="451908">
                <a:tc>
                  <a:txBody>
                    <a:bodyPr/>
                    <a:lstStyle/>
                    <a:p>
                      <a:r>
                        <a:rPr lang="en-US" dirty="0" smtClean="0"/>
                        <a:t>104</a:t>
                      </a:r>
                      <a:endParaRPr lang="en-US" dirty="0"/>
                    </a:p>
                  </a:txBody>
                  <a:tcPr/>
                </a:tc>
                <a:tc>
                  <a:txBody>
                    <a:bodyPr/>
                    <a:lstStyle/>
                    <a:p>
                      <a:r>
                        <a:rPr lang="en-US" dirty="0" smtClean="0"/>
                        <a:t>1</a:t>
                      </a:r>
                      <a:endParaRPr lang="en-US" dirty="0"/>
                    </a:p>
                  </a:txBody>
                  <a:tcPr/>
                </a:tc>
              </a:tr>
              <a:tr h="451908">
                <a:tc>
                  <a:txBody>
                    <a:bodyPr/>
                    <a:lstStyle/>
                    <a:p>
                      <a:r>
                        <a:rPr lang="en-US" dirty="0" smtClean="0"/>
                        <a:t>101</a:t>
                      </a:r>
                      <a:endParaRPr lang="en-US" dirty="0"/>
                    </a:p>
                  </a:txBody>
                  <a:tcPr/>
                </a:tc>
                <a:tc>
                  <a:txBody>
                    <a:bodyPr/>
                    <a:lstStyle/>
                    <a:p>
                      <a:r>
                        <a:rPr lang="en-US" dirty="0" smtClean="0"/>
                        <a:t>2</a:t>
                      </a:r>
                      <a:endParaRPr lang="en-US" dirty="0"/>
                    </a:p>
                  </a:txBody>
                  <a:tcPr/>
                </a:tc>
              </a:tr>
              <a:tr h="451908">
                <a:tc>
                  <a:txBody>
                    <a:bodyPr/>
                    <a:lstStyle/>
                    <a:p>
                      <a:r>
                        <a:rPr lang="en-US" dirty="0" smtClean="0"/>
                        <a:t>102</a:t>
                      </a:r>
                      <a:endParaRPr lang="en-US" dirty="0"/>
                    </a:p>
                  </a:txBody>
                  <a:tcPr/>
                </a:tc>
                <a:tc>
                  <a:txBody>
                    <a:bodyPr/>
                    <a:lstStyle/>
                    <a:p>
                      <a:r>
                        <a:rPr lang="en-US" dirty="0" smtClean="0"/>
                        <a:t>4</a:t>
                      </a:r>
                      <a:endParaRPr lang="en-US" dirty="0"/>
                    </a:p>
                  </a:txBody>
                  <a:tcPr/>
                </a:tc>
              </a:tr>
              <a:tr h="451908">
                <a:tc>
                  <a:txBody>
                    <a:bodyPr/>
                    <a:lstStyle/>
                    <a:p>
                      <a:r>
                        <a:rPr lang="en-US" dirty="0" smtClean="0"/>
                        <a:t>103</a:t>
                      </a:r>
                      <a:endParaRPr lang="en-US" dirty="0"/>
                    </a:p>
                  </a:txBody>
                  <a:tcPr/>
                </a:tc>
                <a:tc>
                  <a:txBody>
                    <a:bodyPr/>
                    <a:lstStyle/>
                    <a:p>
                      <a:r>
                        <a:rPr lang="en-US" dirty="0" smtClean="0"/>
                        <a:t>4</a:t>
                      </a:r>
                      <a:endParaRPr lang="en-US" dirty="0"/>
                    </a:p>
                  </a:txBody>
                  <a:tcPr/>
                </a:tc>
              </a:tr>
            </a:tbl>
          </a:graphicData>
        </a:graphic>
      </p:graphicFrame>
      <p:sp>
        <p:nvSpPr>
          <p:cNvPr id="156" name="TextBox 155"/>
          <p:cNvSpPr txBox="1"/>
          <p:nvPr/>
        </p:nvSpPr>
        <p:spPr>
          <a:xfrm>
            <a:off x="2085975" y="135466"/>
            <a:ext cx="1638300" cy="369332"/>
          </a:xfrm>
          <a:prstGeom prst="rect">
            <a:avLst/>
          </a:prstGeom>
          <a:noFill/>
        </p:spPr>
        <p:txBody>
          <a:bodyPr wrap="square" rtlCol="0">
            <a:spAutoFit/>
          </a:bodyPr>
          <a:lstStyle/>
          <a:p>
            <a:r>
              <a:rPr lang="en-US" dirty="0" smtClean="0"/>
              <a:t>User Table</a:t>
            </a:r>
            <a:endParaRPr lang="en-US" dirty="0"/>
          </a:p>
        </p:txBody>
      </p:sp>
      <p:sp>
        <p:nvSpPr>
          <p:cNvPr id="157" name="TextBox 156"/>
          <p:cNvSpPr txBox="1"/>
          <p:nvPr/>
        </p:nvSpPr>
        <p:spPr>
          <a:xfrm>
            <a:off x="6505575" y="154544"/>
            <a:ext cx="1638300" cy="369332"/>
          </a:xfrm>
          <a:prstGeom prst="rect">
            <a:avLst/>
          </a:prstGeom>
          <a:noFill/>
        </p:spPr>
        <p:txBody>
          <a:bodyPr wrap="square" rtlCol="0">
            <a:spAutoFit/>
          </a:bodyPr>
          <a:lstStyle/>
          <a:p>
            <a:r>
              <a:rPr lang="en-US" dirty="0" smtClean="0"/>
              <a:t>Product Table</a:t>
            </a:r>
            <a:endParaRPr lang="en-US" dirty="0"/>
          </a:p>
        </p:txBody>
      </p:sp>
      <p:cxnSp>
        <p:nvCxnSpPr>
          <p:cNvPr id="159" name="Straight Arrow Connector 158"/>
          <p:cNvCxnSpPr>
            <a:endCxn id="154" idx="0"/>
          </p:cNvCxnSpPr>
          <p:nvPr/>
        </p:nvCxnSpPr>
        <p:spPr>
          <a:xfrm>
            <a:off x="271145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740410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987006" y="2756957"/>
            <a:ext cx="2478088" cy="369332"/>
          </a:xfrm>
          <a:prstGeom prst="rect">
            <a:avLst/>
          </a:prstGeom>
          <a:noFill/>
        </p:spPr>
        <p:txBody>
          <a:bodyPr wrap="square" rtlCol="0">
            <a:spAutoFit/>
          </a:bodyPr>
          <a:lstStyle/>
          <a:p>
            <a:r>
              <a:rPr lang="en-US" dirty="0" smtClean="0"/>
              <a:t>Sorting on Joining Key</a:t>
            </a:r>
            <a:endParaRPr lang="en-US" dirty="0"/>
          </a:p>
        </p:txBody>
      </p:sp>
      <p:sp>
        <p:nvSpPr>
          <p:cNvPr id="162" name="Rectangle 161"/>
          <p:cNvSpPr/>
          <p:nvPr/>
        </p:nvSpPr>
        <p:spPr>
          <a:xfrm>
            <a:off x="4524375" y="5810250"/>
            <a:ext cx="11620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Merge</a:t>
            </a:r>
            <a:endParaRPr lang="en-US" dirty="0"/>
          </a:p>
        </p:txBody>
      </p:sp>
      <p:cxnSp>
        <p:nvCxnSpPr>
          <p:cNvPr id="164" name="Elbow Connector 163"/>
          <p:cNvCxnSpPr/>
          <p:nvPr/>
        </p:nvCxnSpPr>
        <p:spPr>
          <a:xfrm>
            <a:off x="2670175" y="5819776"/>
            <a:ext cx="1851027" cy="2857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62" idx="3"/>
          </p:cNvCxnSpPr>
          <p:nvPr/>
        </p:nvCxnSpPr>
        <p:spPr>
          <a:xfrm rot="10800000" flipV="1">
            <a:off x="5686426" y="5810250"/>
            <a:ext cx="1812925" cy="2476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7499350"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692401"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077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1" grpId="0"/>
      <p:bldP spid="162"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375" y="417895"/>
            <a:ext cx="6096000" cy="1431161"/>
          </a:xfrm>
          <a:prstGeom prst="rect">
            <a:avLst/>
          </a:prstGeom>
        </p:spPr>
        <p:txBody>
          <a:bodyPr>
            <a:spAutoFit/>
          </a:bodyPr>
          <a:lstStyle/>
          <a:p>
            <a:pPr algn="just">
              <a:spcBef>
                <a:spcPts val="600"/>
              </a:spcBef>
            </a:pPr>
            <a:r>
              <a:rPr lang="en-US" b="1" dirty="0"/>
              <a:t>Notes:</a:t>
            </a:r>
          </a:p>
          <a:p>
            <a:pPr marL="742950" lvl="1" indent="-285750" algn="just">
              <a:spcBef>
                <a:spcPts val="600"/>
              </a:spcBef>
              <a:buFont typeface="Wingdings" panose="05000000000000000000" pitchFamily="2" charset="2"/>
              <a:buChar char="ü"/>
            </a:pPr>
            <a:r>
              <a:rPr lang="en-US" dirty="0"/>
              <a:t>Only supported for ‘=‘ join.</a:t>
            </a:r>
          </a:p>
          <a:p>
            <a:pPr marL="742950" lvl="1" indent="-285750" algn="just">
              <a:spcBef>
                <a:spcPts val="600"/>
              </a:spcBef>
              <a:buFont typeface="Wingdings" panose="05000000000000000000" pitchFamily="2" charset="2"/>
              <a:buChar char="ü"/>
            </a:pPr>
            <a:r>
              <a:rPr lang="en-US" dirty="0"/>
              <a:t>The join keys need to be sortable.</a:t>
            </a:r>
          </a:p>
          <a:p>
            <a:pPr marL="742950" lvl="1" indent="-285750" algn="just">
              <a:spcBef>
                <a:spcPts val="600"/>
              </a:spcBef>
              <a:buFont typeface="Wingdings" panose="05000000000000000000" pitchFamily="2" charset="2"/>
              <a:buChar char="ü"/>
            </a:pPr>
            <a:r>
              <a:rPr lang="en-US" dirty="0"/>
              <a:t>Supported for all join types (inner, left, right etc).        </a:t>
            </a:r>
          </a:p>
        </p:txBody>
      </p:sp>
    </p:spTree>
    <p:extLst>
      <p:ext uri="{BB962C8B-B14F-4D97-AF65-F5344CB8AC3E}">
        <p14:creationId xmlns="" xmlns:p14="http://schemas.microsoft.com/office/powerpoint/2010/main" val="27557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5" y="693688"/>
            <a:ext cx="6096000" cy="2031325"/>
          </a:xfrm>
          <a:prstGeom prst="rect">
            <a:avLst/>
          </a:prstGeom>
        </p:spPr>
        <p:txBody>
          <a:bodyPr>
            <a:spAutoFit/>
          </a:bodyPr>
          <a:lstStyle/>
          <a:p>
            <a:pPr algn="just"/>
            <a:r>
              <a:rPr lang="en-US" dirty="0"/>
              <a:t>Ex – </a:t>
            </a:r>
          </a:p>
          <a:p>
            <a:pPr algn="just"/>
            <a:r>
              <a:rPr lang="en-US" dirty="0"/>
              <a:t>df1 = </a:t>
            </a:r>
            <a:r>
              <a:rPr lang="en-US" dirty="0" err="1"/>
              <a:t>spark.range</a:t>
            </a:r>
            <a:r>
              <a:rPr lang="en-US" dirty="0"/>
              <a:t>(1,10000000000)</a:t>
            </a:r>
          </a:p>
          <a:p>
            <a:pPr algn="just"/>
            <a:r>
              <a:rPr lang="en-US" dirty="0"/>
              <a:t>df2 = </a:t>
            </a:r>
            <a:r>
              <a:rPr lang="en-US" dirty="0" err="1"/>
              <a:t>spark.range</a:t>
            </a:r>
            <a:r>
              <a:rPr lang="en-US" dirty="0"/>
              <a:t>(1,10000000)</a:t>
            </a:r>
          </a:p>
          <a:p>
            <a:pPr algn="just"/>
            <a:r>
              <a:rPr lang="en-US" dirty="0" smtClean="0"/>
              <a:t>joined </a:t>
            </a:r>
            <a:r>
              <a:rPr lang="en-US" dirty="0"/>
              <a:t>= df1.join(df2,"id")</a:t>
            </a:r>
          </a:p>
          <a:p>
            <a:pPr algn="just"/>
            <a:r>
              <a:rPr lang="en-US" dirty="0" err="1"/>
              <a:t>joined.explain</a:t>
            </a:r>
            <a:r>
              <a:rPr lang="en-US" dirty="0"/>
              <a:t>()</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joined = df1.hint</a:t>
            </a:r>
            <a:r>
              <a:rPr lang="en-US" altLang="en-US" dirty="0" smtClean="0"/>
              <a:t>(‘merge').</a:t>
            </a:r>
            <a:r>
              <a:rPr lang="en-US" altLang="en-US" dirty="0"/>
              <a:t>join(df2,”id”)</a:t>
            </a:r>
          </a:p>
        </p:txBody>
      </p:sp>
    </p:spTree>
    <p:extLst>
      <p:ext uri="{BB962C8B-B14F-4D97-AF65-F5344CB8AC3E}">
        <p14:creationId xmlns="" xmlns:p14="http://schemas.microsoft.com/office/powerpoint/2010/main" val="1219557589"/>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Cartesian Product Join</a:t>
            </a:r>
            <a:endParaRPr lang="en-US" sz="3100" dirty="0">
              <a:solidFill>
                <a:schemeClr val="tx1"/>
              </a:solidFill>
            </a:endParaRPr>
          </a:p>
        </p:txBody>
      </p:sp>
    </p:spTree>
    <p:extLst>
      <p:ext uri="{BB962C8B-B14F-4D97-AF65-F5344CB8AC3E}">
        <p14:creationId xmlns="" xmlns:p14="http://schemas.microsoft.com/office/powerpoint/2010/main" val="2644002908"/>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72717"/>
            <a:ext cx="11020425" cy="3139321"/>
          </a:xfrm>
          <a:prstGeom prst="rect">
            <a:avLst/>
          </a:prstGeom>
          <a:noFill/>
        </p:spPr>
        <p:txBody>
          <a:bodyPr wrap="square" rtlCol="0">
            <a:spAutoFit/>
          </a:bodyPr>
          <a:lstStyle/>
          <a:p>
            <a:r>
              <a:rPr lang="en-US" b="1" dirty="0" smtClean="0"/>
              <a:t>Cartesian Product Join:</a:t>
            </a:r>
          </a:p>
          <a:p>
            <a:pPr marL="742950" lvl="1" indent="-285750">
              <a:buFont typeface="Arial" panose="020B0604020202020204" pitchFamily="34" charset="0"/>
              <a:buChar char="•"/>
            </a:pPr>
            <a:r>
              <a:rPr lang="en-US" dirty="0" smtClean="0"/>
              <a:t>Steps:</a:t>
            </a:r>
          </a:p>
          <a:p>
            <a:pPr marL="1200150" lvl="2" indent="-285750">
              <a:buFont typeface="Wingdings" panose="05000000000000000000" pitchFamily="2" charset="2"/>
              <a:buChar char="ü"/>
            </a:pPr>
            <a:r>
              <a:rPr lang="en-US" dirty="0" smtClean="0"/>
              <a:t>Both datasets are read.</a:t>
            </a:r>
          </a:p>
          <a:p>
            <a:pPr marL="1200150" lvl="2" indent="-285750">
              <a:buFont typeface="Wingdings" panose="05000000000000000000" pitchFamily="2" charset="2"/>
              <a:buChar char="ü"/>
            </a:pPr>
            <a:r>
              <a:rPr lang="en-US" dirty="0" smtClean="0"/>
              <a:t>All partitions from one of the dataset are sent to all partitions in the other dataset. So shuffle.</a:t>
            </a:r>
          </a:p>
          <a:p>
            <a:pPr marL="1200150" lvl="2" indent="-285750">
              <a:buFont typeface="Wingdings" panose="05000000000000000000" pitchFamily="2" charset="2"/>
              <a:buChar char="ü"/>
            </a:pPr>
            <a:r>
              <a:rPr lang="en-US" dirty="0" smtClean="0"/>
              <a:t>Once partitions from both dataset are available on one side, a nested loop join is performed.</a:t>
            </a:r>
          </a:p>
          <a:p>
            <a:pPr marL="1200150" lvl="2" indent="-285750">
              <a:buFont typeface="Wingdings" panose="05000000000000000000" pitchFamily="2" charset="2"/>
              <a:buChar char="ü"/>
            </a:pPr>
            <a:r>
              <a:rPr lang="en-US" dirty="0" smtClean="0"/>
              <a:t>If there are M records in first dataset and N records in the second dataset, nested loop is performed on M *N records.</a:t>
            </a:r>
          </a:p>
          <a:p>
            <a:pPr marL="742950" lvl="1" indent="-285750">
              <a:buFont typeface="Arial" panose="020B0604020202020204" pitchFamily="34" charset="0"/>
              <a:buChar char="•"/>
            </a:pPr>
            <a:r>
              <a:rPr lang="en-US" dirty="0" smtClean="0"/>
              <a:t>Very expensive and high possibility of OOM errors. Lots of shuffle.</a:t>
            </a:r>
          </a:p>
          <a:p>
            <a:pPr marL="742950" lvl="1" indent="-285750">
              <a:buFont typeface="Arial" panose="020B0604020202020204" pitchFamily="34" charset="0"/>
              <a:buChar char="•"/>
            </a:pPr>
            <a:r>
              <a:rPr lang="en-US" dirty="0" smtClean="0"/>
              <a:t>Supports both “=“ and non-</a:t>
            </a:r>
            <a:r>
              <a:rPr lang="en-US" dirty="0" err="1" smtClean="0"/>
              <a:t>equi</a:t>
            </a:r>
            <a:r>
              <a:rPr lang="en-US" dirty="0" smtClean="0"/>
              <a:t> joins (&lt;=, &lt;, &gt;=,&gt;)</a:t>
            </a:r>
          </a:p>
          <a:p>
            <a:pPr marL="742950" lvl="1" indent="-285750">
              <a:buFont typeface="Arial" panose="020B0604020202020204" pitchFamily="34" charset="0"/>
              <a:buChar char="•"/>
            </a:pPr>
            <a:r>
              <a:rPr lang="en-US" dirty="0" smtClean="0"/>
              <a:t>Supports all join types.</a:t>
            </a:r>
          </a:p>
          <a:p>
            <a:pPr marL="742950" lvl="1" indent="-285750">
              <a:buFont typeface="Arial" panose="020B0604020202020204" pitchFamily="34" charset="0"/>
              <a:buChar char="•"/>
            </a:pPr>
            <a:r>
              <a:rPr lang="en-US" dirty="0" smtClean="0"/>
              <a:t>Hint : </a:t>
            </a:r>
            <a:r>
              <a:rPr lang="en-US" dirty="0" err="1" smtClean="0"/>
              <a:t>shuffle_replicate_nl</a:t>
            </a:r>
            <a:endParaRPr lang="en-US" dirty="0"/>
          </a:p>
        </p:txBody>
      </p:sp>
      <p:sp>
        <p:nvSpPr>
          <p:cNvPr id="3" name="TextBox 2"/>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rot="16200000" flipH="1">
            <a:off x="6524628" y="2371728"/>
            <a:ext cx="2495547" cy="66674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4647" y="333392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P1</a:t>
            </a:r>
            <a:endParaRPr lang="en-US" dirty="0"/>
          </a:p>
        </p:txBody>
      </p:sp>
      <p:sp>
        <p:nvSpPr>
          <p:cNvPr id="8" name="Rectangle 7"/>
          <p:cNvSpPr/>
          <p:nvPr/>
        </p:nvSpPr>
        <p:spPr>
          <a:xfrm>
            <a:off x="1001315" y="497728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P2</a:t>
            </a:r>
            <a:endParaRPr lang="en-US" dirty="0"/>
          </a:p>
        </p:txBody>
      </p:sp>
      <p:sp>
        <p:nvSpPr>
          <p:cNvPr id="9" name="Rectangle 8"/>
          <p:cNvSpPr/>
          <p:nvPr/>
        </p:nvSpPr>
        <p:spPr>
          <a:xfrm>
            <a:off x="3246834" y="337649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P1</a:t>
            </a:r>
            <a:endParaRPr lang="en-US" dirty="0"/>
          </a:p>
        </p:txBody>
      </p:sp>
      <p:sp>
        <p:nvSpPr>
          <p:cNvPr id="10" name="Rectangle 9"/>
          <p:cNvSpPr/>
          <p:nvPr/>
        </p:nvSpPr>
        <p:spPr>
          <a:xfrm>
            <a:off x="3246834" y="501985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P2</a:t>
            </a:r>
            <a:endParaRPr lang="en-US" dirty="0"/>
          </a:p>
        </p:txBody>
      </p:sp>
      <p:cxnSp>
        <p:nvCxnSpPr>
          <p:cNvPr id="12" name="Straight Arrow Connector 11"/>
          <p:cNvCxnSpPr>
            <a:stCxn id="7" idx="3"/>
            <a:endCxn id="9" idx="1"/>
          </p:cNvCxnSpPr>
          <p:nvPr/>
        </p:nvCxnSpPr>
        <p:spPr>
          <a:xfrm>
            <a:off x="1775222" y="3991153"/>
            <a:ext cx="1471612"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0" idx="1"/>
          </p:cNvCxnSpPr>
          <p:nvPr/>
        </p:nvCxnSpPr>
        <p:spPr>
          <a:xfrm>
            <a:off x="1775222" y="3991153"/>
            <a:ext cx="1471612" cy="1685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flipV="1">
            <a:off x="1791890" y="4033718"/>
            <a:ext cx="1454944" cy="160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1791890" y="5634513"/>
            <a:ext cx="1454944"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768" y="6402168"/>
            <a:ext cx="1259682" cy="369332"/>
          </a:xfrm>
          <a:prstGeom prst="rect">
            <a:avLst/>
          </a:prstGeom>
          <a:noFill/>
        </p:spPr>
        <p:txBody>
          <a:bodyPr wrap="square" rtlCol="0">
            <a:spAutoFit/>
          </a:bodyPr>
          <a:lstStyle/>
          <a:p>
            <a:r>
              <a:rPr lang="en-US" dirty="0" smtClean="0"/>
              <a:t>Dataset 1</a:t>
            </a:r>
            <a:endParaRPr lang="en-US" dirty="0"/>
          </a:p>
        </p:txBody>
      </p:sp>
      <p:sp>
        <p:nvSpPr>
          <p:cNvPr id="22" name="TextBox 21"/>
          <p:cNvSpPr txBox="1"/>
          <p:nvPr/>
        </p:nvSpPr>
        <p:spPr>
          <a:xfrm>
            <a:off x="3012280" y="6435982"/>
            <a:ext cx="1259682" cy="369332"/>
          </a:xfrm>
          <a:prstGeom prst="rect">
            <a:avLst/>
          </a:prstGeom>
          <a:noFill/>
        </p:spPr>
        <p:txBody>
          <a:bodyPr wrap="square" rtlCol="0">
            <a:spAutoFit/>
          </a:bodyPr>
          <a:lstStyle/>
          <a:p>
            <a:r>
              <a:rPr lang="en-US" dirty="0" smtClean="0"/>
              <a:t>Dataset 2</a:t>
            </a:r>
            <a:endParaRPr lang="en-US" dirty="0"/>
          </a:p>
        </p:txBody>
      </p:sp>
    </p:spTree>
    <p:extLst>
      <p:ext uri="{BB962C8B-B14F-4D97-AF65-F5344CB8AC3E}">
        <p14:creationId xmlns="" xmlns:p14="http://schemas.microsoft.com/office/powerpoint/2010/main" val="37238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21" grpId="0"/>
      <p:bldP spid="22" grpId="0"/>
    </p:bld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16"/>
          <a:stretch/>
        </p:blipFill>
        <p:spPr>
          <a:xfrm>
            <a:off x="6296025" y="257175"/>
            <a:ext cx="3924300" cy="6191250"/>
          </a:xfrm>
          <a:prstGeom prst="rect">
            <a:avLst/>
          </a:prstGeom>
        </p:spPr>
      </p:pic>
      <p:pic>
        <p:nvPicPr>
          <p:cNvPr id="5" name="Picture 4"/>
          <p:cNvPicPr>
            <a:picLocks noChangeAspect="1"/>
          </p:cNvPicPr>
          <p:nvPr/>
        </p:nvPicPr>
        <p:blipFill>
          <a:blip r:embed="rId3"/>
          <a:stretch>
            <a:fillRect/>
          </a:stretch>
        </p:blipFill>
        <p:spPr>
          <a:xfrm>
            <a:off x="9529762" y="427940"/>
            <a:ext cx="390525" cy="152400"/>
          </a:xfrm>
          <a:prstGeom prst="rect">
            <a:avLst/>
          </a:prstGeom>
        </p:spPr>
      </p:pic>
      <p:sp>
        <p:nvSpPr>
          <p:cNvPr id="11" name="TextBox 10"/>
          <p:cNvSpPr txBox="1"/>
          <p:nvPr/>
        </p:nvSpPr>
        <p:spPr>
          <a:xfrm>
            <a:off x="228600" y="180975"/>
            <a:ext cx="5229225" cy="369332"/>
          </a:xfrm>
          <a:prstGeom prst="rect">
            <a:avLst/>
          </a:prstGeom>
          <a:noFill/>
        </p:spPr>
        <p:txBody>
          <a:bodyPr wrap="square" rtlCol="0">
            <a:spAutoFit/>
          </a:bodyPr>
          <a:lstStyle/>
          <a:p>
            <a:r>
              <a:rPr lang="en-US" b="1" dirty="0" smtClean="0"/>
              <a:t>DAG Visualization: </a:t>
            </a:r>
            <a:r>
              <a:rPr lang="en-US" dirty="0" smtClean="0"/>
              <a:t>The join is executed all in 1 stage.</a:t>
            </a:r>
            <a:endParaRPr lang="en-US" dirty="0"/>
          </a:p>
        </p:txBody>
      </p:sp>
    </p:spTree>
    <p:extLst>
      <p:ext uri="{BB962C8B-B14F-4D97-AF65-F5344CB8AC3E}">
        <p14:creationId xmlns="" xmlns:p14="http://schemas.microsoft.com/office/powerpoint/2010/main" val="1264815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863" y="896457"/>
            <a:ext cx="9485586" cy="3416320"/>
          </a:xfrm>
          <a:prstGeom prst="rect">
            <a:avLst/>
          </a:prstGeom>
        </p:spPr>
        <p:txBody>
          <a:bodyPr wrap="square">
            <a:spAutoFit/>
          </a:bodyPr>
          <a:lstStyle/>
          <a:p>
            <a:r>
              <a:rPr lang="en-US" dirty="0" smtClean="0">
                <a:solidFill>
                  <a:srgbClr val="212121"/>
                </a:solidFill>
              </a:rPr>
              <a:t>         </a:t>
            </a:r>
            <a:endParaRPr lang="en-US" dirty="0">
              <a:solidFill>
                <a:srgbClr val="212121"/>
              </a:solidFill>
            </a:endParaRPr>
          </a:p>
          <a:p>
            <a:r>
              <a:rPr lang="en-US" dirty="0" smtClean="0">
                <a:solidFill>
                  <a:srgbClr val="212121"/>
                </a:solidFill>
              </a:rPr>
              <a:t>Example – Find out 10 sample records having a string “Robert” from a file(1TB).</a:t>
            </a:r>
          </a:p>
          <a:p>
            <a:endParaRPr lang="en-US" dirty="0">
              <a:solidFill>
                <a:srgbClr val="212121"/>
              </a:solidFill>
            </a:endParaRPr>
          </a:p>
          <a:p>
            <a:r>
              <a:rPr lang="en-US" dirty="0" smtClean="0">
                <a:solidFill>
                  <a:srgbClr val="212121"/>
                </a:solidFill>
              </a:rPr>
              <a:t>With Out Lazy Evaluation:                                  With Lazy </a:t>
            </a:r>
            <a:r>
              <a:rPr lang="en-US" dirty="0">
                <a:solidFill>
                  <a:srgbClr val="212121"/>
                </a:solidFill>
              </a:rPr>
              <a:t>Evaluation:                            </a:t>
            </a:r>
            <a:endParaRPr lang="en-US" dirty="0" smtClean="0">
              <a:solidFill>
                <a:srgbClr val="212121"/>
              </a:solidFill>
            </a:endParaRPr>
          </a:p>
          <a:p>
            <a:endParaRPr lang="en-US" dirty="0" smtClean="0">
              <a:solidFill>
                <a:srgbClr val="212121"/>
              </a:solidFill>
            </a:endParaRPr>
          </a:p>
          <a:p>
            <a:r>
              <a:rPr lang="en-US" dirty="0">
                <a:solidFill>
                  <a:srgbClr val="212121"/>
                </a:solidFill>
              </a:rPr>
              <a:t> </a:t>
            </a:r>
            <a:r>
              <a:rPr lang="en-US" dirty="0" smtClean="0">
                <a:solidFill>
                  <a:srgbClr val="212121"/>
                </a:solidFill>
              </a:rPr>
              <a:t>  Step 1                                                                     </a:t>
            </a:r>
            <a:r>
              <a:rPr lang="en-US" dirty="0">
                <a:solidFill>
                  <a:srgbClr val="212121"/>
                </a:solidFill>
              </a:rPr>
              <a:t> Step 1  </a:t>
            </a:r>
          </a:p>
          <a:p>
            <a:r>
              <a:rPr lang="en-US" dirty="0">
                <a:solidFill>
                  <a:srgbClr val="212121"/>
                </a:solidFill>
              </a:rPr>
              <a:t>     </a:t>
            </a:r>
          </a:p>
          <a:p>
            <a:r>
              <a:rPr lang="en-US" dirty="0" smtClean="0">
                <a:solidFill>
                  <a:srgbClr val="212121"/>
                </a:solidFill>
              </a:rPr>
              <a:t>   Step 2                                                                         </a:t>
            </a:r>
          </a:p>
          <a:p>
            <a:endParaRPr lang="en-US" dirty="0">
              <a:solidFill>
                <a:srgbClr val="212121"/>
              </a:solidFill>
            </a:endParaRPr>
          </a:p>
          <a:p>
            <a:endParaRPr lang="en-US" dirty="0" smtClean="0">
              <a:solidFill>
                <a:srgbClr val="212121"/>
              </a:solidFill>
            </a:endParaRPr>
          </a:p>
          <a:p>
            <a:r>
              <a:rPr lang="en-US" dirty="0" smtClean="0">
                <a:solidFill>
                  <a:srgbClr val="212121"/>
                </a:solidFill>
              </a:rPr>
              <a:t>                                                                                    Step 2</a:t>
            </a:r>
          </a:p>
          <a:p>
            <a:r>
              <a:rPr lang="en-US" dirty="0">
                <a:solidFill>
                  <a:srgbClr val="212121"/>
                </a:solidFill>
              </a:rPr>
              <a:t> </a:t>
            </a:r>
            <a:r>
              <a:rPr lang="en-US" dirty="0" smtClean="0">
                <a:solidFill>
                  <a:srgbClr val="212121"/>
                </a:solidFill>
              </a:rPr>
              <a:t>  Step 3           </a:t>
            </a:r>
            <a:endParaRPr lang="en-US" dirty="0">
              <a:solidFill>
                <a:srgbClr val="212121"/>
              </a:solidFill>
            </a:endParaRP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Wait for an Action and then Load the 1TB File</a:t>
            </a:r>
            <a:endParaRPr lang="en-US" dirty="0"/>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out first 10 records having “Robert” .</a:t>
            </a:r>
            <a:endParaRPr lang="en-US" dirty="0"/>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Retrieve 10 Records</a:t>
            </a:r>
            <a:endParaRPr lang="en-US" dirty="0"/>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the 1TB File</a:t>
            </a:r>
            <a:endParaRPr lang="en-US" dirty="0"/>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Perform full scan to find out all Records having “Robert”</a:t>
            </a:r>
            <a:endParaRPr lang="en-US" dirty="0"/>
          </a:p>
        </p:txBody>
      </p:sp>
    </p:spTree>
    <p:extLst>
      <p:ext uri="{BB962C8B-B14F-4D97-AF65-F5344CB8AC3E}">
        <p14:creationId xmlns="" xmlns:p14="http://schemas.microsoft.com/office/powerpoint/2010/main" val="12477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Broadcast Nested Loop Join</a:t>
            </a:r>
            <a:endParaRPr lang="en-US" sz="3100" dirty="0">
              <a:solidFill>
                <a:schemeClr val="tx1"/>
              </a:solidFill>
            </a:endParaRPr>
          </a:p>
        </p:txBody>
      </p:sp>
    </p:spTree>
    <p:extLst>
      <p:ext uri="{BB962C8B-B14F-4D97-AF65-F5344CB8AC3E}">
        <p14:creationId xmlns="" xmlns:p14="http://schemas.microsoft.com/office/powerpoint/2010/main" val="2947085160"/>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200025"/>
            <a:ext cx="10506075" cy="4247317"/>
          </a:xfrm>
          <a:prstGeom prst="rect">
            <a:avLst/>
          </a:prstGeom>
          <a:noFill/>
        </p:spPr>
        <p:txBody>
          <a:bodyPr wrap="square" rtlCol="0">
            <a:spAutoFit/>
          </a:bodyPr>
          <a:lstStyle/>
          <a:p>
            <a:r>
              <a:rPr lang="en-US" b="1" dirty="0" smtClean="0"/>
              <a:t>Broadcast Nested Loop Join:</a:t>
            </a:r>
          </a:p>
          <a:p>
            <a:pPr marL="742950" lvl="1" indent="-285750">
              <a:buFont typeface="Arial" panose="020B0604020202020204" pitchFamily="34" charset="0"/>
              <a:buChar char="•"/>
            </a:pPr>
            <a:r>
              <a:rPr lang="en-US" dirty="0" smtClean="0"/>
              <a:t>2 Steps:</a:t>
            </a:r>
          </a:p>
          <a:p>
            <a:pPr marL="1200150" lvl="2" indent="-285750">
              <a:buFont typeface="Wingdings" panose="05000000000000000000" pitchFamily="2" charset="2"/>
              <a:buChar char="ü"/>
            </a:pPr>
            <a:r>
              <a:rPr lang="en-US" dirty="0" smtClean="0"/>
              <a:t>Broadcast: Smallest dataset is broadcasted to all executors processing the bigger dataset.</a:t>
            </a:r>
          </a:p>
          <a:p>
            <a:pPr marL="1200150" lvl="2" indent="-285750">
              <a:buFont typeface="Wingdings" panose="05000000000000000000" pitchFamily="2" charset="2"/>
              <a:buChar char="ü"/>
            </a:pPr>
            <a:r>
              <a:rPr lang="en-US" dirty="0" smtClean="0"/>
              <a:t> Nested Loop Join Phase:  Every Record from one dataset is attempted to join with every record from another dataset in a nested loop.  </a:t>
            </a:r>
          </a:p>
          <a:p>
            <a:pPr marL="742950" lvl="1" indent="-285750">
              <a:buFont typeface="Arial" panose="020B0604020202020204" pitchFamily="34" charset="0"/>
              <a:buChar char="•"/>
            </a:pPr>
            <a:r>
              <a:rPr lang="en-US" dirty="0"/>
              <a:t>Since this join is used for non-</a:t>
            </a:r>
            <a:r>
              <a:rPr lang="en-US" dirty="0" err="1"/>
              <a:t>equi</a:t>
            </a:r>
            <a:r>
              <a:rPr lang="en-US" dirty="0"/>
              <a:t> conditions, the iteration can not stop as soon as a match is encountered like in Sort Merge Join. The iteration will go through the entire dataset.</a:t>
            </a:r>
          </a:p>
          <a:p>
            <a:pPr marL="742950" lvl="1" indent="-285750">
              <a:buFont typeface="Arial" panose="020B0604020202020204" pitchFamily="34" charset="0"/>
              <a:buChar char="•"/>
            </a:pPr>
            <a:r>
              <a:rPr lang="en-US" dirty="0" smtClean="0"/>
              <a:t>No sort in this join.</a:t>
            </a:r>
          </a:p>
          <a:p>
            <a:pPr marL="742950" lvl="1" indent="-285750">
              <a:buFont typeface="Arial" panose="020B0604020202020204" pitchFamily="34" charset="0"/>
              <a:buChar char="•"/>
            </a:pPr>
            <a:r>
              <a:rPr lang="en-US" dirty="0"/>
              <a:t>Very </a:t>
            </a:r>
            <a:r>
              <a:rPr lang="en-US" dirty="0" smtClean="0"/>
              <a:t>slow, but no Shuffle. Preferred than Cartesian Product Join.</a:t>
            </a:r>
          </a:p>
          <a:p>
            <a:pPr marL="742950" lvl="1" indent="-285750">
              <a:buFont typeface="Arial" panose="020B0604020202020204" pitchFamily="34" charset="0"/>
              <a:buChar char="•"/>
            </a:pPr>
            <a:r>
              <a:rPr lang="en-US" dirty="0"/>
              <a:t>This join will not work when either sides are big enough for broadcasting and you could see Out Of Memory exceptions.</a:t>
            </a:r>
          </a:p>
          <a:p>
            <a:pPr marL="742950" lvl="1" indent="-285750">
              <a:buFont typeface="Arial" panose="020B0604020202020204" pitchFamily="34" charset="0"/>
              <a:buChar char="•"/>
            </a:pPr>
            <a:r>
              <a:rPr lang="en-US" dirty="0" smtClean="0"/>
              <a:t>Supports </a:t>
            </a:r>
            <a:r>
              <a:rPr lang="en-US" dirty="0"/>
              <a:t>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endParaRPr lang="en-US" dirty="0" smtClean="0"/>
          </a:p>
          <a:p>
            <a:endParaRPr lang="en-US" dirty="0"/>
          </a:p>
        </p:txBody>
      </p:sp>
      <p:sp>
        <p:nvSpPr>
          <p:cNvPr id="5" name="TextBox 4"/>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a:t>
            </a:r>
            <a:r>
              <a:rPr lang="en-US" dirty="0" smtClean="0"/>
              <a:t>or rec in table1:</a:t>
            </a:r>
          </a:p>
          <a:p>
            <a:r>
              <a:rPr lang="en-US" dirty="0"/>
              <a:t> </a:t>
            </a:r>
            <a:r>
              <a:rPr lang="en-US" dirty="0" smtClean="0"/>
              <a:t>   for rec in table2:</a:t>
            </a:r>
          </a:p>
          <a:p>
            <a:r>
              <a:rPr lang="en-US" dirty="0"/>
              <a:t> </a:t>
            </a:r>
            <a:r>
              <a:rPr lang="en-US" dirty="0" smtClean="0"/>
              <a:t>      on table1.join_key = table2.join_key</a:t>
            </a:r>
            <a:endParaRPr lang="en-US" dirty="0"/>
          </a:p>
        </p:txBody>
      </p:sp>
      <p:cxnSp>
        <p:nvCxnSpPr>
          <p:cNvPr id="6" name="Curved Connector 5"/>
          <p:cNvCxnSpPr/>
          <p:nvPr/>
        </p:nvCxnSpPr>
        <p:spPr>
          <a:xfrm>
            <a:off x="4295775" y="1590675"/>
            <a:ext cx="3809999" cy="2362200"/>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0154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425" y="295186"/>
            <a:ext cx="6096000" cy="1477328"/>
          </a:xfrm>
          <a:prstGeom prst="rect">
            <a:avLst/>
          </a:prstGeom>
        </p:spPr>
        <p:txBody>
          <a:bodyPr>
            <a:spAutoFit/>
          </a:bodyPr>
          <a:lstStyle/>
          <a:p>
            <a:r>
              <a:rPr lang="en-US" dirty="0" err="1"/>
              <a:t>spark.conf.set</a:t>
            </a:r>
            <a:r>
              <a:rPr lang="en-US" dirty="0"/>
              <a:t>("</a:t>
            </a:r>
            <a:r>
              <a:rPr lang="en-US" dirty="0" err="1"/>
              <a:t>spark.sql.crossJoin.enabled",True</a:t>
            </a:r>
            <a:r>
              <a:rPr lang="en-US" dirty="0"/>
              <a:t>)</a:t>
            </a:r>
          </a:p>
          <a:p>
            <a:r>
              <a:rPr lang="en-US" dirty="0" smtClean="0"/>
              <a:t>df1 </a:t>
            </a:r>
            <a:r>
              <a:rPr lang="en-US" dirty="0"/>
              <a:t>= </a:t>
            </a:r>
            <a:r>
              <a:rPr lang="en-US" dirty="0" err="1"/>
              <a:t>spark.range</a:t>
            </a:r>
            <a:r>
              <a:rPr lang="en-US" dirty="0"/>
              <a:t>(1,1000)</a:t>
            </a:r>
          </a:p>
          <a:p>
            <a:r>
              <a:rPr lang="en-US" dirty="0" smtClean="0"/>
              <a:t>df2 </a:t>
            </a:r>
            <a:r>
              <a:rPr lang="en-US" dirty="0"/>
              <a:t>= </a:t>
            </a:r>
            <a:r>
              <a:rPr lang="en-US" dirty="0" err="1"/>
              <a:t>spark.range</a:t>
            </a:r>
            <a:r>
              <a:rPr lang="en-US" dirty="0"/>
              <a:t>(1,100)</a:t>
            </a:r>
          </a:p>
          <a:p>
            <a:r>
              <a:rPr lang="en-US" dirty="0" smtClean="0"/>
              <a:t>joined </a:t>
            </a:r>
            <a:r>
              <a:rPr lang="en-US" dirty="0"/>
              <a:t>= df1.join(df2</a:t>
            </a:r>
            <a:r>
              <a:rPr lang="en-US" dirty="0" smtClean="0"/>
              <a:t>)</a:t>
            </a:r>
          </a:p>
          <a:p>
            <a:r>
              <a:rPr lang="en-US" dirty="0" err="1"/>
              <a:t>j</a:t>
            </a:r>
            <a:r>
              <a:rPr lang="en-US" dirty="0" err="1" smtClean="0"/>
              <a:t>oined.explain</a:t>
            </a:r>
            <a:r>
              <a:rPr lang="en-US" dirty="0" smtClean="0"/>
              <a:t>()</a:t>
            </a:r>
            <a:endParaRPr lang="en-US" dirty="0"/>
          </a:p>
        </p:txBody>
      </p:sp>
    </p:spTree>
    <p:extLst>
      <p:ext uri="{BB962C8B-B14F-4D97-AF65-F5344CB8AC3E}">
        <p14:creationId xmlns="" xmlns:p14="http://schemas.microsoft.com/office/powerpoint/2010/main" val="3153920970"/>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76287"/>
            <a:ext cx="6229350" cy="4219575"/>
          </a:xfrm>
          <a:prstGeom prst="rect">
            <a:avLst/>
          </a:prstGeom>
        </p:spPr>
      </p:pic>
    </p:spTree>
    <p:extLst>
      <p:ext uri="{BB962C8B-B14F-4D97-AF65-F5344CB8AC3E}">
        <p14:creationId xmlns="" xmlns:p14="http://schemas.microsoft.com/office/powerpoint/2010/main" val="314926908"/>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6740307"/>
          </a:xfrm>
          <a:prstGeom prst="rect">
            <a:avLst/>
          </a:prstGeom>
          <a:noFill/>
        </p:spPr>
        <p:txBody>
          <a:bodyPr wrap="square" rtlCol="0">
            <a:spAutoFit/>
          </a:bodyPr>
          <a:lstStyle/>
          <a:p>
            <a:r>
              <a:rPr lang="en-US" b="1" dirty="0" smtClean="0"/>
              <a:t>How Spark Prioritize Join Strategies:</a:t>
            </a:r>
          </a:p>
          <a:p>
            <a:endParaRPr lang="en-US" dirty="0"/>
          </a:p>
          <a:p>
            <a:r>
              <a:rPr lang="en-US" dirty="0" smtClean="0"/>
              <a:t>When More than one hint is specified and hints are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smtClean="0"/>
              <a:t>Broadcast hint : Pick broadcast hash join</a:t>
            </a:r>
          </a:p>
          <a:p>
            <a:pPr marL="1200150" lvl="2" indent="-285750">
              <a:buFont typeface="Wingdings" panose="05000000000000000000" pitchFamily="2" charset="2"/>
              <a:buChar char="ü"/>
            </a:pPr>
            <a:r>
              <a:rPr lang="en-US" dirty="0" smtClean="0"/>
              <a:t>Merge hint : Pick sort-merge join</a:t>
            </a:r>
          </a:p>
          <a:p>
            <a:pPr marL="1200150" lvl="2" indent="-285750">
              <a:buFont typeface="Wingdings" panose="05000000000000000000" pitchFamily="2" charset="2"/>
              <a:buChar char="ü"/>
            </a:pPr>
            <a:r>
              <a:rPr lang="en-US" dirty="0" err="1" smtClean="0"/>
              <a:t>Shuffle_Hash</a:t>
            </a:r>
            <a:r>
              <a:rPr lang="en-US" dirty="0" smtClean="0"/>
              <a:t> hint : Pick shuffle hash join</a:t>
            </a:r>
          </a:p>
          <a:p>
            <a:pPr marL="1200150" lvl="2" indent="-285750">
              <a:buFont typeface="Wingdings" panose="05000000000000000000" pitchFamily="2" charset="2"/>
              <a:buChar char="ü"/>
            </a:pPr>
            <a:r>
              <a:rPr lang="en-US" dirty="0" err="1" smtClean="0"/>
              <a:t>Shuffle_replicate_nl</a:t>
            </a:r>
            <a:r>
              <a:rPr lang="en-US" dirty="0" smtClean="0"/>
              <a:t> hint  : Pick Cartesian Product join.</a:t>
            </a:r>
          </a:p>
          <a:p>
            <a:pPr marL="742950" lvl="1" indent="-285750">
              <a:buFont typeface="Arial" panose="020B0604020202020204" pitchFamily="34" charset="0"/>
              <a:buChar char="•"/>
            </a:pPr>
            <a:r>
              <a:rPr lang="en-US" dirty="0" smtClean="0"/>
              <a:t>If </a:t>
            </a:r>
            <a:r>
              <a:rPr lang="en-US" dirty="0"/>
              <a:t>its not ‘=‘ join</a:t>
            </a:r>
            <a:r>
              <a:rPr lang="en-US" dirty="0" smtClean="0"/>
              <a:t>:</a:t>
            </a:r>
          </a:p>
          <a:p>
            <a:pPr marL="1257300" lvl="2" indent="-342900">
              <a:buFont typeface="Wingdings" panose="05000000000000000000" pitchFamily="2" charset="2"/>
              <a:buChar char="ü"/>
            </a:pPr>
            <a:r>
              <a:rPr lang="en-US" dirty="0" smtClean="0"/>
              <a:t>Broadcast hint: Pick </a:t>
            </a:r>
            <a:r>
              <a:rPr lang="en-US" dirty="0"/>
              <a:t>broadcast nested loop join.</a:t>
            </a:r>
          </a:p>
          <a:p>
            <a:pPr marL="1257300" lvl="2" indent="-342900">
              <a:buFont typeface="Wingdings" panose="05000000000000000000" pitchFamily="2" charset="2"/>
              <a:buChar char="ü"/>
            </a:pPr>
            <a:r>
              <a:rPr lang="en-US" dirty="0" err="1" smtClean="0"/>
              <a:t>Shuffle_replicate_nl</a:t>
            </a:r>
            <a:r>
              <a:rPr lang="en-US" dirty="0" smtClean="0"/>
              <a:t> : Pick </a:t>
            </a:r>
            <a:r>
              <a:rPr lang="en-US" dirty="0"/>
              <a:t>Cartesian product if join type is inner like.                   </a:t>
            </a:r>
          </a:p>
          <a:p>
            <a:pPr lvl="1"/>
            <a:endParaRPr lang="en-US" dirty="0"/>
          </a:p>
          <a:p>
            <a:r>
              <a:rPr lang="en-US" dirty="0" smtClean="0"/>
              <a:t>When no hints are specified  or hints are not applicable</a:t>
            </a:r>
          </a:p>
          <a:p>
            <a:pPr marL="742950" lvl="1" indent="-285750">
              <a:buFont typeface="Arial" panose="020B0604020202020204" pitchFamily="34" charset="0"/>
              <a:buChar char="•"/>
            </a:pPr>
            <a:r>
              <a:rPr lang="en-US" dirty="0" smtClean="0"/>
              <a:t>If its an ‘=‘ join:</a:t>
            </a:r>
          </a:p>
          <a:p>
            <a:pPr marL="1200150" lvl="2" indent="-285750">
              <a:buFont typeface="Wingdings" panose="05000000000000000000" pitchFamily="2" charset="2"/>
              <a:buChar char="ü"/>
            </a:pPr>
            <a:r>
              <a:rPr lang="en-US" dirty="0" smtClean="0"/>
              <a:t>Pick </a:t>
            </a:r>
            <a:r>
              <a:rPr lang="en-US" dirty="0"/>
              <a:t>broadcast hash join if one side is small enough to broadcast, and the join type is supported.</a:t>
            </a:r>
          </a:p>
          <a:p>
            <a:pPr marL="1200150" lvl="2" indent="-285750">
              <a:buFont typeface="Wingdings" panose="05000000000000000000" pitchFamily="2" charset="2"/>
              <a:buChar char="ü"/>
            </a:pPr>
            <a:r>
              <a:rPr lang="en-US" dirty="0" smtClean="0"/>
              <a:t>Pick </a:t>
            </a:r>
            <a:r>
              <a:rPr lang="en-US" dirty="0"/>
              <a:t>shuffle hash join if one side is small enough to build the local hash map, and is much smaller than the other side, and </a:t>
            </a:r>
            <a:r>
              <a:rPr lang="en-US" dirty="0" err="1"/>
              <a:t>spark.sql.join.preferSortMergeJoin</a:t>
            </a:r>
            <a:r>
              <a:rPr lang="en-US" dirty="0"/>
              <a:t> is false.</a:t>
            </a:r>
          </a:p>
          <a:p>
            <a:pPr marL="1200150" lvl="2" indent="-285750">
              <a:buFont typeface="Wingdings" panose="05000000000000000000" pitchFamily="2" charset="2"/>
              <a:buChar char="ü"/>
            </a:pPr>
            <a:r>
              <a:rPr lang="en-US" dirty="0" smtClean="0"/>
              <a:t>Pick </a:t>
            </a:r>
            <a:r>
              <a:rPr lang="en-US" dirty="0"/>
              <a:t>sort-merge join if join keys are sortable.</a:t>
            </a:r>
          </a:p>
          <a:p>
            <a:pPr marL="1200150" lvl="2" indent="-285750">
              <a:buFont typeface="Wingdings" panose="05000000000000000000" pitchFamily="2" charset="2"/>
              <a:buChar char="ü"/>
            </a:pPr>
            <a:r>
              <a:rPr lang="en-US" dirty="0" smtClean="0"/>
              <a:t>Pick Cartesian </a:t>
            </a:r>
            <a:r>
              <a:rPr lang="en-US" dirty="0"/>
              <a:t>product if join type is inner .</a:t>
            </a:r>
          </a:p>
          <a:p>
            <a:pPr marL="1200150" lvl="2" indent="-285750">
              <a:buFont typeface="Wingdings" panose="05000000000000000000" pitchFamily="2" charset="2"/>
              <a:buChar char="ü"/>
            </a:pPr>
            <a:r>
              <a:rPr lang="en-US" dirty="0" smtClean="0"/>
              <a:t>Pick </a:t>
            </a:r>
            <a:r>
              <a:rPr lang="en-US" dirty="0"/>
              <a:t>broadcast nested loop join as the final solution. It may OOM but there is no other choice.  </a:t>
            </a:r>
            <a:endParaRPr lang="en-US" dirty="0" smtClean="0"/>
          </a:p>
          <a:p>
            <a:pPr marL="742950" lvl="1" indent="-285750">
              <a:buFont typeface="Arial" panose="020B0604020202020204" pitchFamily="34" charset="0"/>
              <a:buChar char="•"/>
            </a:pPr>
            <a:r>
              <a:rPr lang="en-US" dirty="0" smtClean="0"/>
              <a:t> If its not ‘=‘ join:</a:t>
            </a:r>
          </a:p>
          <a:p>
            <a:pPr marL="1257300" lvl="2" indent="-342900">
              <a:buFont typeface="Wingdings" panose="05000000000000000000" pitchFamily="2" charset="2"/>
              <a:buChar char="ü"/>
            </a:pPr>
            <a:r>
              <a:rPr lang="en-US" dirty="0" smtClean="0"/>
              <a:t>Pick </a:t>
            </a:r>
            <a:r>
              <a:rPr lang="en-US" dirty="0"/>
              <a:t>broadcast nested loop join if one side is small enough to broadcast.</a:t>
            </a:r>
          </a:p>
          <a:p>
            <a:pPr marL="1257300" lvl="2" indent="-342900">
              <a:buFont typeface="Wingdings" panose="05000000000000000000" pitchFamily="2" charset="2"/>
              <a:buChar char="ü"/>
            </a:pPr>
            <a:r>
              <a:rPr lang="en-US" dirty="0" smtClean="0"/>
              <a:t>Pick </a:t>
            </a:r>
            <a:r>
              <a:rPr lang="en-US" dirty="0" err="1"/>
              <a:t>cartesian</a:t>
            </a:r>
            <a:r>
              <a:rPr lang="en-US" dirty="0"/>
              <a:t> product if join type is inner like.</a:t>
            </a:r>
          </a:p>
          <a:p>
            <a:pPr marL="1257300" lvl="2" indent="-342900">
              <a:buFont typeface="Wingdings" panose="05000000000000000000" pitchFamily="2" charset="2"/>
              <a:buChar char="ü"/>
            </a:pPr>
            <a:r>
              <a:rPr lang="en-US" dirty="0" smtClean="0"/>
              <a:t>Pick </a:t>
            </a:r>
            <a:r>
              <a:rPr lang="en-US" dirty="0"/>
              <a:t>broadcast nested loop join as the final solution. It may OOM but we don’t have any other choice.</a:t>
            </a:r>
          </a:p>
        </p:txBody>
      </p:sp>
    </p:spTree>
    <p:extLst>
      <p:ext uri="{BB962C8B-B14F-4D97-AF65-F5344CB8AC3E}">
        <p14:creationId xmlns="" xmlns:p14="http://schemas.microsoft.com/office/powerpoint/2010/main" val="3444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3139321"/>
          </a:xfrm>
          <a:prstGeom prst="rect">
            <a:avLst/>
          </a:prstGeom>
          <a:noFill/>
        </p:spPr>
        <p:txBody>
          <a:bodyPr wrap="square" rtlCol="0">
            <a:spAutoFit/>
          </a:bodyPr>
          <a:lstStyle/>
          <a:p>
            <a:endParaRPr lang="en-US"/>
          </a:p>
          <a:p>
            <a:r>
              <a:rPr lang="en-US"/>
              <a:t>&gt;&gt;&gt; spark.conf.set("spark.sql.crossJoin.enabled",True)</a:t>
            </a:r>
          </a:p>
          <a:p>
            <a:r>
              <a:rPr lang="en-US"/>
              <a:t>&gt;&gt;&gt; df1 = spark.range(1,1000)</a:t>
            </a:r>
          </a:p>
          <a:p>
            <a:r>
              <a:rPr lang="en-US"/>
              <a:t>&gt;&gt;&gt; df2 = spark.range(1,100)</a:t>
            </a:r>
          </a:p>
          <a:p>
            <a:r>
              <a:rPr lang="en-US"/>
              <a:t>&gt;&gt;&gt; joined = df1.join(df2)</a:t>
            </a:r>
          </a:p>
          <a:p>
            <a:r>
              <a:rPr lang="en-US"/>
              <a:t>&gt;&gt;&gt; joined.explain()</a:t>
            </a:r>
          </a:p>
          <a:p>
            <a:r>
              <a:rPr lang="en-US"/>
              <a:t>== Physical Plan ==</a:t>
            </a:r>
          </a:p>
          <a:p>
            <a:r>
              <a:rPr lang="en-US"/>
              <a:t>BroadcastNestedLoopJoin BuildRight, Inner</a:t>
            </a:r>
          </a:p>
          <a:p>
            <a:r>
              <a:rPr lang="en-US"/>
              <a:t>:- *(1) Range (1, 1000, step=1, splits=2)</a:t>
            </a:r>
          </a:p>
          <a:p>
            <a:r>
              <a:rPr lang="en-US"/>
              <a:t>+- BroadcastExchange IdentityBroadcastMode</a:t>
            </a:r>
          </a:p>
          <a:p>
            <a:r>
              <a:rPr lang="en-US"/>
              <a:t>   +- *(2) Range (1, 100, step=1, splits=2)</a:t>
            </a:r>
            <a:endParaRPr lang="en-US" dirty="0"/>
          </a:p>
        </p:txBody>
      </p:sp>
    </p:spTree>
    <p:extLst>
      <p:ext uri="{BB962C8B-B14F-4D97-AF65-F5344CB8AC3E}">
        <p14:creationId xmlns="" xmlns:p14="http://schemas.microsoft.com/office/powerpoint/2010/main" val="162363856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Driver </a:t>
            </a:r>
            <a:r>
              <a:rPr lang="en-US" sz="4800" dirty="0">
                <a:solidFill>
                  <a:schemeClr val="tx1"/>
                </a:solidFill>
              </a:rPr>
              <a:t>Configurations</a:t>
            </a:r>
          </a:p>
        </p:txBody>
      </p:sp>
    </p:spTree>
    <p:extLst>
      <p:ext uri="{BB962C8B-B14F-4D97-AF65-F5344CB8AC3E}">
        <p14:creationId xmlns="" xmlns:p14="http://schemas.microsoft.com/office/powerpoint/2010/main" val="1801468072"/>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665" y="353654"/>
            <a:ext cx="11354083" cy="415498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eaLnBrk="1" fontAlgn="base" hangingPunct="1">
              <a:lnSpc>
                <a:spcPct val="100000"/>
              </a:lnSpc>
              <a:spcBef>
                <a:spcPct val="0"/>
              </a:spcBef>
              <a:spcAft>
                <a:spcPct val="0"/>
              </a:spcAft>
              <a:buClrTx/>
              <a:buSzTx/>
              <a:tabLst/>
            </a:pPr>
            <a:r>
              <a:rPr lang="en-US" altLang="en-US" sz="1500" b="1" dirty="0" smtClean="0">
                <a:latin typeface="+mn-lt"/>
              </a:rPr>
              <a:t>Driver Options:</a:t>
            </a:r>
          </a:p>
          <a:p>
            <a:pPr marL="1200150" lvl="2" indent="-285750" eaLnBrk="1" hangingPunct="1">
              <a:buFont typeface="Arial" panose="020B0604020202020204" pitchFamily="34" charset="0"/>
              <a:buChar char="•"/>
            </a:pPr>
            <a:r>
              <a:rPr lang="en-US" altLang="en-US" sz="1500" dirty="0" smtClean="0">
                <a:latin typeface="+mn-lt"/>
              </a:rPr>
              <a:t>When we apply collect(), take() operations on datasets, it requires the data to be moved to Driver. If we do so on huge dataset,        </a:t>
            </a:r>
            <a:r>
              <a:rPr lang="en-US" altLang="en-US" sz="1500" dirty="0">
                <a:latin typeface="+mn-lt"/>
              </a:rPr>
              <a:t>it can crash the driver process with </a:t>
            </a:r>
            <a:r>
              <a:rPr lang="en-US" altLang="en-US" sz="1500" dirty="0" smtClean="0">
                <a:latin typeface="+mn-lt"/>
              </a:rPr>
              <a:t>Out Of Memory </a:t>
            </a:r>
            <a:r>
              <a:rPr lang="en-US" altLang="en-US" sz="1500" dirty="0">
                <a:latin typeface="+mn-lt"/>
              </a:rPr>
              <a:t>errors(OOM).</a:t>
            </a:r>
          </a:p>
          <a:p>
            <a:pPr marL="1200150" lvl="2" indent="-285750" eaLnBrk="1" hangingPunct="1">
              <a:buFont typeface="Arial" panose="020B0604020202020204" pitchFamily="34" charset="0"/>
              <a:buChar char="•"/>
            </a:pPr>
            <a:r>
              <a:rPr lang="en-US" altLang="en-US" sz="1500" dirty="0">
                <a:latin typeface="+mn-lt"/>
              </a:rPr>
              <a:t>If you observe, we perform most of the computational work of a Spark Job in the Executors and so we rarely required to do any performance tuning </a:t>
            </a:r>
            <a:r>
              <a:rPr lang="en-US" altLang="en-US" sz="1500" dirty="0" smtClean="0">
                <a:latin typeface="+mn-lt"/>
              </a:rPr>
              <a:t>for the driver.</a:t>
            </a:r>
            <a:endParaRPr lang="en-US" altLang="en-US" sz="1500" dirty="0">
              <a:latin typeface="+mn-lt"/>
            </a:endParaRPr>
          </a:p>
          <a:p>
            <a:pPr marL="1200150" lvl="2" indent="-285750" eaLnBrk="1" hangingPunct="1">
              <a:buFont typeface="Arial" panose="020B0604020202020204" pitchFamily="34" charset="0"/>
              <a:buChar char="•"/>
            </a:pPr>
            <a:r>
              <a:rPr lang="en-US" altLang="en-US" sz="1500" dirty="0" smtClean="0">
                <a:latin typeface="+mn-lt"/>
              </a:rPr>
              <a:t>However sometimes, the job may fail if they collect too much data to the driver.</a:t>
            </a:r>
          </a:p>
          <a:p>
            <a:pPr marL="1200150" lvl="2" indent="-285750" eaLnBrk="1" hangingPunct="1">
              <a:buFont typeface="Arial" panose="020B0604020202020204" pitchFamily="34" charset="0"/>
              <a:buChar char="•"/>
            </a:pPr>
            <a:r>
              <a:rPr lang="en-US" altLang="en-US" sz="1500" dirty="0" smtClean="0">
                <a:latin typeface="+mn-lt"/>
              </a:rPr>
              <a:t>Setting a proper limit can protect the driver from out of memory errors.</a:t>
            </a:r>
          </a:p>
          <a:p>
            <a:pPr lvl="1" eaLnBrk="1" hangingPunct="1"/>
            <a:endParaRPr lang="en-US" sz="1500" dirty="0">
              <a:latin typeface="+mn-lt"/>
            </a:endParaRPr>
          </a:p>
          <a:p>
            <a:pPr lvl="1" eaLnBrk="1" hangingPunct="1"/>
            <a:r>
              <a:rPr lang="en-US" sz="1500" b="1" dirty="0" smtClean="0">
                <a:latin typeface="+mn-lt"/>
              </a:rPr>
              <a:t>Spark-submit Options:</a:t>
            </a:r>
            <a:endParaRPr lang="en-US" sz="1500" b="1" dirty="0">
              <a:latin typeface="+mn-lt"/>
            </a:endParaRPr>
          </a:p>
          <a:p>
            <a:pPr lvl="1" eaLnBrk="1" hangingPunct="1"/>
            <a:r>
              <a:rPr lang="en-US" sz="1500" dirty="0" smtClean="0">
                <a:latin typeface="+mn-lt"/>
              </a:rPr>
              <a:t>--</a:t>
            </a:r>
            <a:r>
              <a:rPr lang="en-US" sz="1500" dirty="0">
                <a:latin typeface="+mn-lt"/>
              </a:rPr>
              <a:t>driver-memory : Memory for driver (e.g. 1000M, 2G) (Default: 1024M)</a:t>
            </a:r>
          </a:p>
          <a:p>
            <a:pPr marL="1200150" lvl="2" indent="-285750" eaLnBrk="1" hangingPunct="1">
              <a:buFont typeface="Arial" panose="020B0604020202020204" pitchFamily="34" charset="0"/>
              <a:buChar char="•"/>
            </a:pPr>
            <a:r>
              <a:rPr lang="en-US" sz="1500" dirty="0">
                <a:latin typeface="+mn-lt"/>
              </a:rPr>
              <a:t>Driver Memory  is the amount of memory to use for driver process, i.e. the process running the main() function of the application </a:t>
            </a:r>
          </a:p>
          <a:p>
            <a:pPr lvl="1" eaLnBrk="1" hangingPunct="1"/>
            <a:r>
              <a:rPr lang="en-US" sz="1500" dirty="0">
                <a:latin typeface="+mn-lt"/>
              </a:rPr>
              <a:t> </a:t>
            </a:r>
            <a:r>
              <a:rPr lang="en-US" sz="1500" dirty="0" smtClean="0">
                <a:latin typeface="+mn-lt"/>
              </a:rPr>
              <a:t>                 and </a:t>
            </a:r>
            <a:r>
              <a:rPr lang="en-US" sz="1500" dirty="0">
                <a:latin typeface="+mn-lt"/>
              </a:rPr>
              <a:t>where SparkContext is instantiated</a:t>
            </a:r>
            <a:r>
              <a:rPr lang="en-US" sz="1500" dirty="0" smtClean="0">
                <a:latin typeface="+mn-lt"/>
              </a:rPr>
              <a:t>.</a:t>
            </a:r>
          </a:p>
          <a:p>
            <a:pPr lvl="1" eaLnBrk="1" hangingPunct="1"/>
            <a:r>
              <a:rPr lang="en-US" sz="1500" dirty="0" smtClean="0">
                <a:latin typeface="+mn-lt"/>
              </a:rPr>
              <a:t>--</a:t>
            </a:r>
            <a:r>
              <a:rPr lang="en-US" sz="1500" dirty="0">
                <a:latin typeface="+mn-lt"/>
              </a:rPr>
              <a:t>driver-cores :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Number </a:t>
            </a:r>
            <a:r>
              <a:rPr lang="en-US" sz="1500" dirty="0">
                <a:latin typeface="+mn-lt"/>
              </a:rPr>
              <a:t>of cores used by the driver, only in cluster mode (Default: 1</a:t>
            </a:r>
            <a:r>
              <a:rPr lang="en-US" sz="1500" dirty="0" smtClean="0">
                <a:latin typeface="+mn-lt"/>
              </a:rPr>
              <a:t>).</a:t>
            </a:r>
          </a:p>
          <a:p>
            <a:pPr marL="1200150" lvl="2" indent="-285750" eaLnBrk="1" hangingPunct="1">
              <a:buFont typeface="Arial" panose="020B0604020202020204" pitchFamily="34" charset="0"/>
              <a:buChar char="•"/>
            </a:pPr>
            <a:r>
              <a:rPr lang="en-US" sz="1500" dirty="0" smtClean="0">
                <a:latin typeface="+mn-lt"/>
              </a:rPr>
              <a:t>Generally not required unless you want to perform some local computations in parallel.</a:t>
            </a:r>
            <a:endParaRPr lang="en-US" sz="1500" dirty="0">
              <a:latin typeface="+mn-lt"/>
            </a:endParaRPr>
          </a:p>
          <a:p>
            <a:pPr marL="742950" lvl="1" indent="-285750" eaLnBrk="1" hangingPunct="1">
              <a:buFont typeface="Arial" panose="020B0604020202020204" pitchFamily="34" charset="0"/>
              <a:buChar char="•"/>
            </a:pPr>
            <a:endParaRPr lang="en-US" sz="1500"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Tree>
    <p:extLst>
      <p:ext uri="{BB962C8B-B14F-4D97-AF65-F5344CB8AC3E}">
        <p14:creationId xmlns="" xmlns:p14="http://schemas.microsoft.com/office/powerpoint/2010/main" val="9804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1354083" cy="438581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sz="1500" dirty="0">
              <a:latin typeface="+mn-lt"/>
            </a:endParaRPr>
          </a:p>
          <a:p>
            <a:pPr lvl="1" eaLnBrk="1" hangingPunct="1"/>
            <a:r>
              <a:rPr lang="en-US" sz="1500" b="1" dirty="0">
                <a:latin typeface="+mn-lt"/>
              </a:rPr>
              <a:t>Configuration </a:t>
            </a:r>
            <a:r>
              <a:rPr lang="en-US" sz="1500" b="1" dirty="0" smtClean="0">
                <a:latin typeface="+mn-lt"/>
              </a:rPr>
              <a:t>Properties:</a:t>
            </a:r>
          </a:p>
          <a:p>
            <a:pPr lvl="1" eaLnBrk="1" hangingPunct="1"/>
            <a:r>
              <a:rPr lang="en-US" altLang="en-US" sz="1500" dirty="0" err="1" smtClean="0">
                <a:latin typeface="+mn-lt"/>
              </a:rPr>
              <a:t>spark.driver.memory</a:t>
            </a:r>
            <a:r>
              <a:rPr lang="en-US" altLang="en-US" sz="1500" dirty="0" smtClean="0">
                <a:latin typeface="+mn-lt"/>
              </a:rPr>
              <a:t> </a:t>
            </a:r>
            <a:r>
              <a:rPr lang="en-US" altLang="en-US" sz="1500" dirty="0">
                <a:latin typeface="+mn-lt"/>
              </a:rPr>
              <a:t>: Default </a:t>
            </a:r>
            <a:r>
              <a:rPr lang="en-US" altLang="en-US" sz="1500" dirty="0" smtClean="0">
                <a:latin typeface="+mn-lt"/>
              </a:rPr>
              <a:t>1024</a:t>
            </a:r>
          </a:p>
          <a:p>
            <a:pPr lvl="1" eaLnBrk="1" hangingPunct="1"/>
            <a:r>
              <a:rPr lang="en-US" sz="1500" dirty="0" err="1" smtClean="0">
                <a:latin typeface="+mn-lt"/>
              </a:rPr>
              <a:t>spark.driver.cores</a:t>
            </a:r>
            <a:r>
              <a:rPr lang="en-US" sz="1500" dirty="0" smtClean="0">
                <a:latin typeface="+mn-lt"/>
              </a:rPr>
              <a:t> </a:t>
            </a:r>
            <a:r>
              <a:rPr lang="en-US" sz="1500" dirty="0">
                <a:latin typeface="+mn-lt"/>
              </a:rPr>
              <a:t>: Default </a:t>
            </a:r>
            <a:r>
              <a:rPr lang="en-US" sz="1500" dirty="0" smtClean="0">
                <a:latin typeface="+mn-lt"/>
              </a:rPr>
              <a:t>1</a:t>
            </a:r>
            <a:endParaRPr lang="en-US" sz="1500" dirty="0">
              <a:latin typeface="+mn-lt"/>
            </a:endParaRPr>
          </a:p>
          <a:p>
            <a:pPr lvl="1" eaLnBrk="1" hangingPunct="1"/>
            <a:r>
              <a:rPr lang="en-US" sz="1500" dirty="0" err="1" smtClean="0">
                <a:latin typeface="+mn-lt"/>
              </a:rPr>
              <a:t>spark.driver.maxResultSize</a:t>
            </a:r>
            <a:r>
              <a:rPr lang="en-US" sz="1500" dirty="0">
                <a:latin typeface="+mn-lt"/>
              </a:rPr>
              <a: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Limit </a:t>
            </a:r>
            <a:r>
              <a:rPr lang="en-US" sz="1500" dirty="0">
                <a:latin typeface="+mn-lt"/>
              </a:rPr>
              <a:t>of </a:t>
            </a:r>
            <a:r>
              <a:rPr lang="en-US" sz="1500" dirty="0" smtClean="0">
                <a:latin typeface="+mn-lt"/>
              </a:rPr>
              <a:t>each </a:t>
            </a:r>
            <a:r>
              <a:rPr lang="en-US" sz="1500" dirty="0">
                <a:latin typeface="+mn-lt"/>
              </a:rPr>
              <a:t>Spark action (e.g. collect) in bytes.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Should </a:t>
            </a:r>
            <a:r>
              <a:rPr lang="en-US" sz="1500" dirty="0">
                <a:latin typeface="+mn-lt"/>
              </a:rPr>
              <a:t>be at least 1M, or 0 for unlimited. Jobs will be aborted if the total size is above this limit.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Having </a:t>
            </a:r>
            <a:r>
              <a:rPr lang="en-US" sz="1500" dirty="0">
                <a:latin typeface="+mn-lt"/>
              </a:rPr>
              <a:t>a high limit may cause </a:t>
            </a:r>
            <a:r>
              <a:rPr lang="en-US" sz="1500" dirty="0" smtClean="0">
                <a:latin typeface="+mn-lt"/>
              </a:rPr>
              <a:t>out-of-memory </a:t>
            </a:r>
            <a:r>
              <a:rPr lang="en-US" sz="1500" dirty="0">
                <a:latin typeface="+mn-lt"/>
              </a:rPr>
              <a:t>errors in driver (depends on </a:t>
            </a:r>
            <a:r>
              <a:rPr lang="en-US" sz="1500" dirty="0" err="1">
                <a:latin typeface="+mn-lt"/>
              </a:rPr>
              <a:t>spark.driver.memory</a:t>
            </a:r>
            <a:r>
              <a:rPr lang="en-US" sz="1500" dirty="0">
                <a:latin typeface="+mn-lt"/>
              </a:rPr>
              <a:t> and memory overhead of objects in JVM).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Setting </a:t>
            </a:r>
            <a:r>
              <a:rPr lang="en-US" sz="1500" dirty="0">
                <a:latin typeface="+mn-lt"/>
              </a:rPr>
              <a:t>a proper limit </a:t>
            </a:r>
            <a:r>
              <a:rPr lang="en-US" sz="1500" dirty="0" smtClean="0">
                <a:latin typeface="+mn-lt"/>
              </a:rPr>
              <a:t>can </a:t>
            </a:r>
            <a:r>
              <a:rPr lang="en-US" sz="1500" dirty="0">
                <a:latin typeface="+mn-lt"/>
              </a:rPr>
              <a:t>protect the driver from out-of-memory </a:t>
            </a:r>
            <a:r>
              <a:rPr lang="en-US" sz="1500" dirty="0" smtClean="0">
                <a:latin typeface="+mn-lt"/>
              </a:rPr>
              <a:t>errors.</a:t>
            </a:r>
          </a:p>
          <a:p>
            <a:pPr lvl="1" eaLnBrk="1" hangingPunct="1"/>
            <a:r>
              <a:rPr lang="en-US" sz="1500" dirty="0" err="1">
                <a:latin typeface="+mn-lt"/>
              </a:rPr>
              <a:t>spark.driver.memoryOverhead</a:t>
            </a:r>
            <a:r>
              <a:rPr lang="en-US" sz="1500" dirty="0">
                <a:latin typeface="+mn-lt"/>
              </a:rPr>
              <a:t>: Default </a:t>
            </a:r>
            <a:r>
              <a:rPr lang="en-US" sz="1500" dirty="0" err="1">
                <a:latin typeface="+mn-lt"/>
              </a:rPr>
              <a:t>driverMemory</a:t>
            </a:r>
            <a:r>
              <a:rPr lang="en-US" sz="1500" dirty="0">
                <a:latin typeface="+mn-lt"/>
              </a:rPr>
              <a:t> * 0.10, with minimum of </a:t>
            </a:r>
            <a:r>
              <a:rPr lang="en-US" sz="1500" dirty="0" smtClean="0">
                <a:latin typeface="+mn-lt"/>
              </a:rPr>
              <a:t>384</a:t>
            </a:r>
          </a:p>
          <a:p>
            <a:pPr marL="1200150" lvl="2" indent="-285750" eaLnBrk="1" hangingPunct="1">
              <a:buFont typeface="Arial" panose="020B0604020202020204" pitchFamily="34" charset="0"/>
              <a:buChar char="•"/>
            </a:pPr>
            <a:r>
              <a:rPr lang="en-US" sz="1500" dirty="0" smtClean="0">
                <a:latin typeface="+mn-lt"/>
              </a:rPr>
              <a:t>Amount </a:t>
            </a:r>
            <a:r>
              <a:rPr lang="en-US" sz="1500" dirty="0">
                <a:latin typeface="+mn-lt"/>
              </a:rPr>
              <a:t>of </a:t>
            </a:r>
            <a:r>
              <a:rPr lang="en-US" sz="1500" dirty="0" smtClean="0">
                <a:latin typeface="+mn-lt"/>
              </a:rPr>
              <a:t>overhead (non-heap) </a:t>
            </a:r>
            <a:r>
              <a:rPr lang="en-US" sz="1500" dirty="0">
                <a:latin typeface="+mn-lt"/>
              </a:rPr>
              <a:t>memory to be allocated per driver process in cluster mode, in </a:t>
            </a:r>
            <a:r>
              <a:rPr lang="en-US" sz="1500" dirty="0" err="1">
                <a:latin typeface="+mn-lt"/>
              </a:rPr>
              <a:t>MiB</a:t>
            </a:r>
            <a:r>
              <a:rPr lang="en-US" sz="1500" dirty="0">
                <a:latin typeface="+mn-lt"/>
              </a:rPr>
              <a:t> unless otherwise specified.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is memory that accounts for things like VM overheads, interned strings, other native overheads, etc. </a:t>
            </a:r>
            <a:endParaRPr lang="en-US" sz="1500" dirty="0" smtClean="0">
              <a:latin typeface="+mn-lt"/>
            </a:endParaRPr>
          </a:p>
          <a:p>
            <a:pPr marL="1200150" lvl="2" indent="-285750" eaLnBrk="1" hangingPunct="1">
              <a:buFont typeface="Arial" panose="020B0604020202020204" pitchFamily="34" charset="0"/>
              <a:buChar char="•"/>
            </a:pPr>
            <a:r>
              <a:rPr lang="en-US" sz="1500" dirty="0" smtClean="0">
                <a:latin typeface="+mn-lt"/>
              </a:rPr>
              <a:t>This </a:t>
            </a:r>
            <a:r>
              <a:rPr lang="en-US" sz="1500" dirty="0">
                <a:latin typeface="+mn-lt"/>
              </a:rPr>
              <a:t>tends to grow with the container size (typically 6-10%). </a:t>
            </a:r>
          </a:p>
          <a:p>
            <a:pPr lvl="1" eaLnBrk="1" hangingPunct="1"/>
            <a:endParaRPr lang="en-US" sz="1500" i="1" dirty="0" smtClean="0">
              <a:latin typeface="+mn-lt"/>
            </a:endParaRPr>
          </a:p>
          <a:p>
            <a:pPr lvl="1" eaLnBrk="1" hangingPunct="1"/>
            <a:r>
              <a:rPr lang="en-US" sz="1500" b="1" i="1" dirty="0" smtClean="0">
                <a:latin typeface="+mn-lt"/>
              </a:rPr>
              <a:t>All Properties:</a:t>
            </a:r>
            <a:endParaRPr lang="en-US" sz="1500" b="1" i="1" dirty="0">
              <a:latin typeface="+mn-lt"/>
            </a:endParaRPr>
          </a:p>
          <a:p>
            <a:pPr lvl="1" eaLnBrk="1" hangingPunct="1"/>
            <a:r>
              <a:rPr lang="en-US" sz="1500" i="1" dirty="0" smtClean="0">
                <a:latin typeface="+mn-lt"/>
                <a:hlinkClick r:id="rId2"/>
              </a:rPr>
              <a:t>https</a:t>
            </a:r>
            <a:r>
              <a:rPr lang="en-US" sz="1500" i="1" dirty="0">
                <a:latin typeface="+mn-lt"/>
                <a:hlinkClick r:id="rId2"/>
              </a:rPr>
              <a:t>://spark.apache.org/docs/latest/configuration.html</a:t>
            </a:r>
            <a:endParaRPr lang="en-US" sz="1500" i="1"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smtClean="0">
              <a:latin typeface="+mn-lt"/>
            </a:endParaRPr>
          </a:p>
        </p:txBody>
      </p:sp>
    </p:spTree>
    <p:extLst>
      <p:ext uri="{BB962C8B-B14F-4D97-AF65-F5344CB8AC3E}">
        <p14:creationId xmlns="" xmlns:p14="http://schemas.microsoft.com/office/powerpoint/2010/main" val="272583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769" y="884987"/>
            <a:ext cx="1782037" cy="35137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3234848" y="1412651"/>
            <a:ext cx="1283067" cy="39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3248475" y="3084611"/>
            <a:ext cx="1283067" cy="3607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3250724" y="3530356"/>
            <a:ext cx="1283067" cy="6668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sp>
        <p:nvSpPr>
          <p:cNvPr id="28" name="TextBox 27"/>
          <p:cNvSpPr txBox="1"/>
          <p:nvPr/>
        </p:nvSpPr>
        <p:spPr>
          <a:xfrm>
            <a:off x="2348159" y="386996"/>
            <a:ext cx="3083697" cy="369332"/>
          </a:xfrm>
          <a:prstGeom prst="rect">
            <a:avLst/>
          </a:prstGeom>
          <a:noFill/>
        </p:spPr>
        <p:txBody>
          <a:bodyPr wrap="square" rtlCol="0">
            <a:spAutoFit/>
          </a:bodyPr>
          <a:lstStyle/>
          <a:p>
            <a:r>
              <a:rPr lang="en-US" dirty="0" smtClean="0"/>
              <a:t>Driver in </a:t>
            </a:r>
            <a:r>
              <a:rPr lang="en-US" dirty="0"/>
              <a:t>Cluster deploy mode:</a:t>
            </a:r>
          </a:p>
        </p:txBody>
      </p:sp>
      <p:sp>
        <p:nvSpPr>
          <p:cNvPr id="30" name="Rectangle 29"/>
          <p:cNvSpPr/>
          <p:nvPr/>
        </p:nvSpPr>
        <p:spPr>
          <a:xfrm>
            <a:off x="203200" y="1907194"/>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042696" y="2197633"/>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7183196" y="849807"/>
            <a:ext cx="1913347" cy="4469607"/>
            <a:chOff x="1016000" y="791411"/>
            <a:chExt cx="2171032" cy="3014626"/>
          </a:xfrm>
        </p:grpSpPr>
        <p:sp>
          <p:nvSpPr>
            <p:cNvPr id="50" name="Rectangle 49"/>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1" name="Rectangle 50"/>
            <p:cNvSpPr/>
            <p:nvPr/>
          </p:nvSpPr>
          <p:spPr>
            <a:xfrm>
              <a:off x="1383973" y="1270952"/>
              <a:ext cx="1455867"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52" name="Rectangle 51"/>
          <p:cNvSpPr/>
          <p:nvPr/>
        </p:nvSpPr>
        <p:spPr>
          <a:xfrm>
            <a:off x="7392616" y="3193342"/>
            <a:ext cx="1558276" cy="181345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3" name="Rectangle 52"/>
          <p:cNvSpPr/>
          <p:nvPr/>
        </p:nvSpPr>
        <p:spPr>
          <a:xfrm>
            <a:off x="7669139" y="4276102"/>
            <a:ext cx="1131016" cy="5271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54" name="Rectangle 53"/>
          <p:cNvSpPr/>
          <p:nvPr/>
        </p:nvSpPr>
        <p:spPr>
          <a:xfrm>
            <a:off x="7669139" y="3665694"/>
            <a:ext cx="1131016" cy="4657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55" name="TextBox 54"/>
          <p:cNvSpPr txBox="1"/>
          <p:nvPr/>
        </p:nvSpPr>
        <p:spPr>
          <a:xfrm>
            <a:off x="6607177" y="423309"/>
            <a:ext cx="3083697" cy="369332"/>
          </a:xfrm>
          <a:prstGeom prst="rect">
            <a:avLst/>
          </a:prstGeom>
          <a:noFill/>
        </p:spPr>
        <p:txBody>
          <a:bodyPr wrap="square" rtlCol="0">
            <a:spAutoFit/>
          </a:bodyPr>
          <a:lstStyle/>
          <a:p>
            <a:r>
              <a:rPr lang="en-US" dirty="0" smtClean="0"/>
              <a:t>Driver in Client deploy </a:t>
            </a:r>
            <a:r>
              <a:rPr lang="en-US" dirty="0"/>
              <a:t>mode:</a:t>
            </a:r>
          </a:p>
        </p:txBody>
      </p:sp>
      <p:sp>
        <p:nvSpPr>
          <p:cNvPr id="17" name="Rectangle 16"/>
          <p:cNvSpPr/>
          <p:nvPr/>
        </p:nvSpPr>
        <p:spPr>
          <a:xfrm>
            <a:off x="3234848" y="234682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18" name="Rectangle 17"/>
          <p:cNvSpPr/>
          <p:nvPr/>
        </p:nvSpPr>
        <p:spPr>
          <a:xfrm>
            <a:off x="3235308" y="1867578"/>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
        <p:nvSpPr>
          <p:cNvPr id="19" name="Rectangle 18"/>
          <p:cNvSpPr/>
          <p:nvPr/>
        </p:nvSpPr>
        <p:spPr>
          <a:xfrm>
            <a:off x="7507494" y="251745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Off- Heap</a:t>
            </a:r>
            <a:endParaRPr lang="en-US" sz="1500" dirty="0">
              <a:solidFill>
                <a:schemeClr val="tx1"/>
              </a:solidFill>
            </a:endParaRPr>
          </a:p>
        </p:txBody>
      </p:sp>
      <p:sp>
        <p:nvSpPr>
          <p:cNvPr id="20" name="Rectangle 19"/>
          <p:cNvSpPr/>
          <p:nvPr/>
        </p:nvSpPr>
        <p:spPr>
          <a:xfrm>
            <a:off x="7507495" y="2016782"/>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Overhead</a:t>
            </a:r>
            <a:endParaRPr lang="en-US" sz="1500" dirty="0">
              <a:solidFill>
                <a:schemeClr val="tx1"/>
              </a:solidFill>
            </a:endParaRPr>
          </a:p>
        </p:txBody>
      </p:sp>
    </p:spTree>
    <p:extLst>
      <p:ext uri="{BB962C8B-B14F-4D97-AF65-F5344CB8AC3E}">
        <p14:creationId xmlns="" xmlns:p14="http://schemas.microsoft.com/office/powerpoint/2010/main" val="11796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8" grpId="0"/>
      <p:bldP spid="30" grpId="0" animBg="1"/>
      <p:bldP spid="52" grpId="0" animBg="1"/>
      <p:bldP spid="53" grpId="0" animBg="1"/>
      <p:bldP spid="54" grpId="0" animBg="1"/>
      <p:bldP spid="55" grpId="0"/>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4" y="327782"/>
            <a:ext cx="8445063" cy="646331"/>
          </a:xfrm>
          <a:prstGeom prst="rect">
            <a:avLst/>
          </a:prstGeom>
        </p:spPr>
        <p:txBody>
          <a:bodyPr wrap="square">
            <a:spAutoFit/>
          </a:bodyPr>
          <a:lstStyle/>
          <a:p>
            <a:r>
              <a:rPr lang="en-US" b="1" dirty="0">
                <a:solidFill>
                  <a:srgbClr val="212121"/>
                </a:solidFill>
              </a:rPr>
              <a:t>4</a:t>
            </a:r>
            <a:r>
              <a:rPr lang="en-US" b="1" dirty="0" smtClean="0">
                <a:solidFill>
                  <a:srgbClr val="212121"/>
                </a:solidFill>
              </a:rPr>
              <a:t>. Immutability:</a:t>
            </a:r>
          </a:p>
          <a:p>
            <a:r>
              <a:rPr lang="en-US" dirty="0" smtClean="0">
                <a:solidFill>
                  <a:srgbClr val="212121"/>
                </a:solidFill>
              </a:rPr>
              <a:t>      RDDs are considered to be “Immutable Storage”.</a:t>
            </a:r>
          </a:p>
        </p:txBody>
      </p:sp>
      <p:grpSp>
        <p:nvGrpSpPr>
          <p:cNvPr id="6" name="Group 5"/>
          <p:cNvGrpSpPr/>
          <p:nvPr/>
        </p:nvGrpSpPr>
        <p:grpSpPr>
          <a:xfrm>
            <a:off x="820022" y="1471302"/>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1</a:t>
              </a:r>
              <a:endParaRPr lang="en-US" dirty="0">
                <a:solidFill>
                  <a:schemeClr val="tx1"/>
                </a:solidFill>
              </a:endParaRP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in Stage 2</a:t>
              </a:r>
              <a:endParaRPr lang="en-US" dirty="0">
                <a:solidFill>
                  <a:schemeClr val="tx1"/>
                </a:solidFill>
              </a:endParaRP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a:t>
              </a:r>
              <a:endParaRPr lang="en-US" dirty="0">
                <a:solidFill>
                  <a:schemeClr val="tx1"/>
                </a:solidFill>
              </a:endParaRP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r>
                <a:rPr lang="en-US" dirty="0" smtClean="0">
                  <a:solidFill>
                    <a:schemeClr val="tx1"/>
                  </a:solidFill>
                </a:rPr>
                <a:t>2</a:t>
              </a:r>
              <a:endParaRPr lang="en-US" dirty="0">
                <a:solidFill>
                  <a:schemeClr val="tx1"/>
                </a:solidFill>
              </a:endParaRP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Transformation 1</a:t>
              </a:r>
              <a:endParaRPr lang="en-US" dirty="0">
                <a:solidFill>
                  <a:schemeClr val="tx1"/>
                </a:solidFill>
              </a:endParaRP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smtClean="0"/>
                <a:t>Single-Node</a:t>
              </a:r>
              <a:endParaRPr lang="en-US" dirty="0"/>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smtClean="0"/>
                <a:t>Data Stored Immutably</a:t>
              </a:r>
              <a:endParaRPr lang="en-US" dirty="0"/>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smtClean="0"/>
                <a:t>The Transformation Recipe is Stored</a:t>
              </a:r>
            </a:p>
            <a:p>
              <a:r>
                <a:rPr lang="en-US" i="1" dirty="0" smtClean="0"/>
                <a:t>Ex – Logic to print all the even numbers is col%2 == 0</a:t>
              </a:r>
              <a:endParaRPr lang="en-US" i="1" dirty="0"/>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smtClean="0"/>
                <a:t>Data is not Stored</a:t>
              </a:r>
              <a:endParaRPr lang="en-US" dirty="0"/>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 xmlns:p14="http://schemas.microsoft.com/office/powerpoint/2010/main" val="1915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Executors Configurations</a:t>
            </a:r>
          </a:p>
        </p:txBody>
      </p:sp>
    </p:spTree>
    <p:extLst>
      <p:ext uri="{BB962C8B-B14F-4D97-AF65-F5344CB8AC3E}">
        <p14:creationId xmlns="" xmlns:p14="http://schemas.microsoft.com/office/powerpoint/2010/main" val="2430031753"/>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780632" y="443832"/>
            <a:ext cx="6620042" cy="295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333" y="3705104"/>
            <a:ext cx="115214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Executors and Cores:</a:t>
            </a:r>
          </a:p>
          <a:p>
            <a:pPr marL="742950" lvl="1" indent="-285750">
              <a:buFont typeface="Wingdings" panose="05000000000000000000" pitchFamily="2" charset="2"/>
              <a:buChar char="ü"/>
            </a:pPr>
            <a:r>
              <a:rPr lang="en-US" dirty="0" smtClean="0"/>
              <a:t>Executors are created in worker/data nodes and they are in charge of running tasks in a given spark job.</a:t>
            </a:r>
          </a:p>
          <a:p>
            <a:pPr marL="742950" lvl="1" indent="-285750">
              <a:buFont typeface="Wingdings" panose="05000000000000000000" pitchFamily="2" charset="2"/>
              <a:buChar char="ü"/>
            </a:pPr>
            <a:r>
              <a:rPr lang="en-US" dirty="0" smtClean="0"/>
              <a:t>Each executor comprises a JVM. They are launched at the beginning of a spark application and run the entire lifetime of the spark job.</a:t>
            </a:r>
          </a:p>
          <a:p>
            <a:pPr marL="742950" lvl="1" indent="-285750">
              <a:buFont typeface="Wingdings" panose="05000000000000000000" pitchFamily="2" charset="2"/>
              <a:buChar char="ü"/>
            </a:pPr>
            <a:r>
              <a:rPr lang="en-US" dirty="0" smtClean="0"/>
              <a:t>After they run the assigned task, they send the results to the driver.</a:t>
            </a:r>
          </a:p>
          <a:p>
            <a:pPr marL="742950" lvl="1" indent="-285750">
              <a:buFont typeface="Wingdings" panose="05000000000000000000" pitchFamily="2" charset="2"/>
              <a:buChar char="ü"/>
            </a:pPr>
            <a:r>
              <a:rPr lang="en-US" dirty="0" smtClean="0"/>
              <a:t>They also provide in-memory storage for RDDs that are cached by user programs.</a:t>
            </a:r>
          </a:p>
          <a:p>
            <a:pPr marL="742950" lvl="1" indent="-285750">
              <a:buFont typeface="Wingdings" panose="05000000000000000000" pitchFamily="2" charset="2"/>
              <a:buChar char="ü"/>
            </a:pPr>
            <a:r>
              <a:rPr lang="en-US" dirty="0" smtClean="0"/>
              <a:t>Each worker node can have one or multiple cores. </a:t>
            </a:r>
          </a:p>
          <a:p>
            <a:pPr marL="742950" lvl="1" indent="-285750">
              <a:buFont typeface="Wingdings" panose="05000000000000000000" pitchFamily="2" charset="2"/>
              <a:buChar char="ü"/>
            </a:pPr>
            <a:r>
              <a:rPr lang="en-US" dirty="0" smtClean="0"/>
              <a:t>To run the tasks in parallel, we can launch executors with multiple cores.</a:t>
            </a:r>
          </a:p>
        </p:txBody>
      </p:sp>
      <p:grpSp>
        <p:nvGrpSpPr>
          <p:cNvPr id="6" name="Group 5"/>
          <p:cNvGrpSpPr/>
          <p:nvPr/>
        </p:nvGrpSpPr>
        <p:grpSpPr>
          <a:xfrm>
            <a:off x="3481930" y="901253"/>
            <a:ext cx="2338282" cy="1992982"/>
            <a:chOff x="5517002" y="461460"/>
            <a:chExt cx="2338282" cy="1992982"/>
          </a:xfrm>
        </p:grpSpPr>
        <p:grpSp>
          <p:nvGrpSpPr>
            <p:cNvPr id="7" name="Group 6"/>
            <p:cNvGrpSpPr/>
            <p:nvPr/>
          </p:nvGrpSpPr>
          <p:grpSpPr>
            <a:xfrm>
              <a:off x="5517002" y="461460"/>
              <a:ext cx="2338282" cy="1992982"/>
              <a:chOff x="544310" y="3049964"/>
              <a:chExt cx="3454186" cy="2866249"/>
            </a:xfrm>
          </p:grpSpPr>
          <p:sp>
            <p:nvSpPr>
              <p:cNvPr id="12" name="Rectangle 11"/>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3" name="TextBox 12"/>
              <p:cNvSpPr txBox="1"/>
              <p:nvPr/>
            </p:nvSpPr>
            <p:spPr>
              <a:xfrm>
                <a:off x="559576" y="3049964"/>
                <a:ext cx="1948340" cy="420504"/>
              </a:xfrm>
              <a:prstGeom prst="rect">
                <a:avLst/>
              </a:prstGeom>
              <a:noFill/>
            </p:spPr>
            <p:txBody>
              <a:bodyPr wrap="square" rtlCol="0">
                <a:spAutoFit/>
              </a:bodyPr>
              <a:lstStyle/>
              <a:p>
                <a:r>
                  <a:rPr lang="en-US" sz="1300" dirty="0" smtClean="0"/>
                  <a:t>Executor 1</a:t>
                </a:r>
                <a:endParaRPr lang="en-US" sz="1300" dirty="0"/>
              </a:p>
            </p:txBody>
          </p:sp>
          <p:sp>
            <p:nvSpPr>
              <p:cNvPr id="14" name="Rectangle 13"/>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5" name="Rectangle 14"/>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16" name="Rectangle 15"/>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8" name="Rectangle 7"/>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9" name="Rectangle 8"/>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10" name="Rectangle 9"/>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1" name="Rectangle 10"/>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grpSp>
      <p:sp>
        <p:nvSpPr>
          <p:cNvPr id="17" name="Rectangle 16"/>
          <p:cNvSpPr/>
          <p:nvPr/>
        </p:nvSpPr>
        <p:spPr>
          <a:xfrm>
            <a:off x="4678003" y="2203884"/>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18" name="Rectangle 17"/>
          <p:cNvSpPr/>
          <p:nvPr/>
        </p:nvSpPr>
        <p:spPr>
          <a:xfrm>
            <a:off x="4687752" y="2188616"/>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grpSp>
        <p:nvGrpSpPr>
          <p:cNvPr id="20" name="Group 19"/>
          <p:cNvGrpSpPr/>
          <p:nvPr/>
        </p:nvGrpSpPr>
        <p:grpSpPr>
          <a:xfrm>
            <a:off x="6496130" y="923604"/>
            <a:ext cx="2338282" cy="1992982"/>
            <a:chOff x="5517002" y="461460"/>
            <a:chExt cx="2338282" cy="1992982"/>
          </a:xfrm>
        </p:grpSpPr>
        <p:grpSp>
          <p:nvGrpSpPr>
            <p:cNvPr id="21" name="Group 20"/>
            <p:cNvGrpSpPr/>
            <p:nvPr/>
          </p:nvGrpSpPr>
          <p:grpSpPr>
            <a:xfrm>
              <a:off x="5517002" y="461460"/>
              <a:ext cx="2338282" cy="1992982"/>
              <a:chOff x="544310" y="3049964"/>
              <a:chExt cx="3454186" cy="2866249"/>
            </a:xfrm>
          </p:grpSpPr>
          <p:sp>
            <p:nvSpPr>
              <p:cNvPr id="26" name="Rectangle 25"/>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TextBox 26"/>
              <p:cNvSpPr txBox="1"/>
              <p:nvPr/>
            </p:nvSpPr>
            <p:spPr>
              <a:xfrm>
                <a:off x="559576" y="3049964"/>
                <a:ext cx="1948340" cy="420504"/>
              </a:xfrm>
              <a:prstGeom prst="rect">
                <a:avLst/>
              </a:prstGeom>
              <a:noFill/>
            </p:spPr>
            <p:txBody>
              <a:bodyPr wrap="square" rtlCol="0">
                <a:spAutoFit/>
              </a:bodyPr>
              <a:lstStyle/>
              <a:p>
                <a:r>
                  <a:rPr lang="en-US" sz="1300" dirty="0" smtClean="0"/>
                  <a:t>Executor 2</a:t>
                </a:r>
                <a:endParaRPr lang="en-US" sz="1300" dirty="0"/>
              </a:p>
            </p:txBody>
          </p:sp>
          <p:sp>
            <p:nvSpPr>
              <p:cNvPr id="28" name="Rectangle 27"/>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9" name="Rectangle 28"/>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30" name="Rectangle 29"/>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 name="Rectangle 21"/>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3" name="Rectangle 22"/>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7</a:t>
              </a:r>
              <a:endParaRPr lang="en-US" dirty="0"/>
            </a:p>
          </p:txBody>
        </p:sp>
        <p:sp>
          <p:nvSpPr>
            <p:cNvPr id="24" name="Rectangle 23"/>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25" name="Rectangle 24"/>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6 </a:t>
              </a:r>
              <a:endParaRPr lang="en-US" dirty="0"/>
            </a:p>
          </p:txBody>
        </p:sp>
      </p:grpSp>
      <p:sp>
        <p:nvSpPr>
          <p:cNvPr id="31" name="Rectangle 30"/>
          <p:cNvSpPr/>
          <p:nvPr/>
        </p:nvSpPr>
        <p:spPr>
          <a:xfrm>
            <a:off x="7692203" y="2226235"/>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b="1" dirty="0" smtClean="0">
                <a:solidFill>
                  <a:schemeClr val="tx1"/>
                </a:solidFill>
              </a:rPr>
              <a:t>Task</a:t>
            </a:r>
            <a:endParaRPr lang="en-US" b="1" dirty="0">
              <a:solidFill>
                <a:schemeClr val="tx1"/>
              </a:solidFill>
            </a:endParaRPr>
          </a:p>
        </p:txBody>
      </p:sp>
      <p:sp>
        <p:nvSpPr>
          <p:cNvPr id="32" name="Rectangle 31"/>
          <p:cNvSpPr/>
          <p:nvPr/>
        </p:nvSpPr>
        <p:spPr>
          <a:xfrm>
            <a:off x="7701952" y="2210967"/>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8</a:t>
            </a:r>
            <a:endParaRPr lang="en-US" dirty="0"/>
          </a:p>
        </p:txBody>
      </p:sp>
      <p:sp>
        <p:nvSpPr>
          <p:cNvPr id="33" name="Rounded Rectangle 32"/>
          <p:cNvSpPr/>
          <p:nvPr/>
        </p:nvSpPr>
        <p:spPr>
          <a:xfrm>
            <a:off x="5419688" y="470991"/>
            <a:ext cx="1213852" cy="2941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Data Node</a:t>
            </a:r>
            <a:endParaRPr lang="en-US" dirty="0"/>
          </a:p>
        </p:txBody>
      </p:sp>
      <p:sp>
        <p:nvSpPr>
          <p:cNvPr id="34" name="Rectangle 33"/>
          <p:cNvSpPr/>
          <p:nvPr/>
        </p:nvSpPr>
        <p:spPr>
          <a:xfrm>
            <a:off x="3625529"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
        <p:nvSpPr>
          <p:cNvPr id="35" name="Rectangle 34"/>
          <p:cNvSpPr/>
          <p:nvPr/>
        </p:nvSpPr>
        <p:spPr>
          <a:xfrm>
            <a:off x="6639730"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smtClean="0">
                <a:solidFill>
                  <a:schemeClr val="tx1"/>
                </a:solidFill>
              </a:rPr>
              <a:t>JVM</a:t>
            </a:r>
            <a:r>
              <a:rPr lang="en-US" sz="1300" dirty="0" smtClean="0"/>
              <a:t> </a:t>
            </a:r>
            <a:r>
              <a:rPr lang="en-US" sz="1300" dirty="0" smtClean="0">
                <a:solidFill>
                  <a:schemeClr val="tx1"/>
                </a:solidFill>
              </a:rPr>
              <a:t>Heap</a:t>
            </a:r>
            <a:endParaRPr lang="en-US" sz="1300" dirty="0">
              <a:solidFill>
                <a:schemeClr val="tx1"/>
              </a:solidFill>
            </a:endParaRPr>
          </a:p>
        </p:txBody>
      </p:sp>
    </p:spTree>
    <p:extLst>
      <p:ext uri="{BB962C8B-B14F-4D97-AF65-F5344CB8AC3E}">
        <p14:creationId xmlns="" xmlns:p14="http://schemas.microsoft.com/office/powerpoint/2010/main" val="22922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animBg="1"/>
      <p:bldP spid="31" grpId="0" animBg="1"/>
      <p:bldP spid="32" grpId="0" animBg="1"/>
      <p:bldP spid="33" grpId="0" animBg="1"/>
    </p:bld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366" y="0"/>
            <a:ext cx="11521440" cy="7848302"/>
          </a:xfrm>
          <a:prstGeom prst="rect">
            <a:avLst/>
          </a:prstGeom>
          <a:noFill/>
        </p:spPr>
        <p:txBody>
          <a:bodyPr wrap="square" rtlCol="0">
            <a:spAutoFit/>
          </a:bodyPr>
          <a:lstStyle/>
          <a:p>
            <a:endParaRPr lang="en-US" dirty="0"/>
          </a:p>
          <a:p>
            <a:r>
              <a:rPr lang="en-US" dirty="0" smtClean="0"/>
              <a:t>Below three options play </a:t>
            </a:r>
            <a:r>
              <a:rPr lang="en-US" dirty="0"/>
              <a:t>a very important role in spark performance as they control the amount of CPU &amp; memory </a:t>
            </a:r>
            <a:r>
              <a:rPr lang="en-US" dirty="0" smtClean="0"/>
              <a:t>of our spark application. </a:t>
            </a:r>
          </a:p>
          <a:p>
            <a:r>
              <a:rPr lang="en-US" dirty="0" smtClean="0"/>
              <a:t>Lets understand how to configure them.</a:t>
            </a:r>
          </a:p>
          <a:p>
            <a:endParaRPr lang="en-US" b="1" dirty="0"/>
          </a:p>
          <a:p>
            <a:r>
              <a:rPr lang="en-US" b="1" dirty="0" smtClean="0"/>
              <a:t>--executor-memory: </a:t>
            </a:r>
            <a:r>
              <a:rPr lang="en-US" dirty="0" smtClean="0"/>
              <a:t>Memory per executor (e.g. 1000M, 2G) (Default: 1G).      </a:t>
            </a:r>
          </a:p>
          <a:p>
            <a:r>
              <a:rPr lang="en-US" b="1" dirty="0" smtClean="0"/>
              <a:t>--</a:t>
            </a:r>
            <a:r>
              <a:rPr lang="en-US" b="1" dirty="0" err="1" smtClean="0"/>
              <a:t>num</a:t>
            </a:r>
            <a:r>
              <a:rPr lang="en-US" b="1" dirty="0" smtClean="0"/>
              <a:t>-executors: </a:t>
            </a:r>
            <a:r>
              <a:rPr lang="en-US" dirty="0" smtClean="0"/>
              <a:t>Number of executors to launch (Default: 2).</a:t>
            </a:r>
          </a:p>
          <a:p>
            <a:r>
              <a:rPr lang="en-US" b="1" dirty="0" smtClean="0"/>
              <a:t>--executor-cores: </a:t>
            </a:r>
            <a:r>
              <a:rPr lang="en-US" dirty="0" smtClean="0"/>
              <a:t>Number of cores per executor. (Default: 1 in YARN mode).</a:t>
            </a:r>
          </a:p>
          <a:p>
            <a:endParaRPr lang="en-US" dirty="0"/>
          </a:p>
          <a:p>
            <a:r>
              <a:rPr lang="en-US" dirty="0" smtClean="0"/>
              <a:t>Below conf application properties are related to Executors.</a:t>
            </a:r>
          </a:p>
          <a:p>
            <a:r>
              <a:rPr lang="en-US" b="1" dirty="0" err="1" smtClean="0"/>
              <a:t>spark.executor.memory</a:t>
            </a:r>
            <a:r>
              <a:rPr lang="en-US" b="1" dirty="0" smtClean="0"/>
              <a:t> : </a:t>
            </a:r>
            <a:r>
              <a:rPr lang="en-US" dirty="0" smtClean="0"/>
              <a:t>Default (1G)</a:t>
            </a:r>
          </a:p>
          <a:p>
            <a:r>
              <a:rPr lang="en-US" b="1" dirty="0" err="1" smtClean="0"/>
              <a:t>spark.executor.cores</a:t>
            </a:r>
            <a:r>
              <a:rPr lang="en-US" b="1" dirty="0" smtClean="0"/>
              <a:t>: </a:t>
            </a:r>
            <a:r>
              <a:rPr lang="en-US" dirty="0" smtClean="0"/>
              <a:t>Default 2.</a:t>
            </a:r>
          </a:p>
          <a:p>
            <a:r>
              <a:rPr lang="en-US" b="1" dirty="0" err="1" smtClean="0"/>
              <a:t>Spark.executor.memoryOverhead</a:t>
            </a:r>
            <a:r>
              <a:rPr lang="en-US" b="1" dirty="0" smtClean="0"/>
              <a:t> : </a:t>
            </a:r>
            <a:r>
              <a:rPr lang="en-US" dirty="0" smtClean="0"/>
              <a:t>10% or 384MB (Whichever is higher)</a:t>
            </a:r>
          </a:p>
          <a:p>
            <a:pPr marL="742950" lvl="1" indent="-285750">
              <a:buFont typeface="Arial" panose="020B0604020202020204" pitchFamily="34" charset="0"/>
              <a:buChar char="•"/>
            </a:pPr>
            <a:r>
              <a:rPr lang="en-US" dirty="0" smtClean="0"/>
              <a:t>The </a:t>
            </a:r>
            <a:r>
              <a:rPr lang="en-US" dirty="0"/>
              <a:t>amount of off-heap memory to be allocated per executor, in </a:t>
            </a:r>
            <a:r>
              <a:rPr lang="en-US" dirty="0" err="1"/>
              <a:t>MiB</a:t>
            </a:r>
            <a:r>
              <a:rPr lang="en-US" dirty="0"/>
              <a:t> unless otherwise specified. </a:t>
            </a:r>
            <a:endParaRPr lang="en-US" dirty="0" smtClean="0"/>
          </a:p>
          <a:p>
            <a:pPr marL="742950" lvl="1" indent="-285750">
              <a:buFont typeface="Arial" panose="020B0604020202020204" pitchFamily="34" charset="0"/>
              <a:buChar char="•"/>
            </a:pPr>
            <a:r>
              <a:rPr lang="en-US" dirty="0" smtClean="0"/>
              <a:t>This </a:t>
            </a:r>
            <a:r>
              <a:rPr lang="en-US" dirty="0"/>
              <a:t>is memory that accounts for things like VM overheads, interned strings, other native overheads, etc. </a:t>
            </a:r>
            <a:endParaRPr lang="en-US" dirty="0" smtClean="0"/>
          </a:p>
          <a:p>
            <a:pPr marL="742950" lvl="1" indent="-285750">
              <a:buFont typeface="Arial" panose="020B0604020202020204" pitchFamily="34" charset="0"/>
              <a:buChar char="•"/>
            </a:pPr>
            <a:r>
              <a:rPr lang="en-US" dirty="0" smtClean="0"/>
              <a:t>This </a:t>
            </a:r>
            <a:r>
              <a:rPr lang="en-US" dirty="0"/>
              <a:t>tends to grow with the executor size (typically 6-10</a:t>
            </a:r>
            <a:r>
              <a:rPr lang="en-US" dirty="0" smtClean="0"/>
              <a:t>%).</a:t>
            </a:r>
          </a:p>
          <a:p>
            <a:pPr marL="742950" lvl="1" indent="-285750">
              <a:buFont typeface="Arial" panose="020B0604020202020204" pitchFamily="34" charset="0"/>
              <a:buChar char="•"/>
            </a:pPr>
            <a:r>
              <a:rPr lang="en-US" dirty="0" smtClean="0"/>
              <a:t>When we plan the performance tuning we need to consider this as well.</a:t>
            </a:r>
          </a:p>
          <a:p>
            <a:r>
              <a:rPr lang="en-US" b="1" dirty="0" err="1" smtClean="0"/>
              <a:t>spark.executor.heartbeatInterval</a:t>
            </a:r>
            <a:r>
              <a:rPr lang="en-US" b="1" dirty="0" smtClean="0"/>
              <a:t>: </a:t>
            </a:r>
            <a:r>
              <a:rPr lang="en-US" dirty="0" smtClean="0"/>
              <a:t>Default 10s</a:t>
            </a:r>
          </a:p>
          <a:p>
            <a:pPr marL="742950" lvl="1" indent="-285750">
              <a:buFont typeface="Arial" panose="020B0604020202020204" pitchFamily="34" charset="0"/>
              <a:buChar char="•"/>
            </a:pPr>
            <a:r>
              <a:rPr lang="en-US" dirty="0" smtClean="0"/>
              <a:t>Interval </a:t>
            </a:r>
            <a:r>
              <a:rPr lang="en-US" dirty="0"/>
              <a:t>between each executor's heartbeats to the driver. Heartbeats let the driver know that the executor is still </a:t>
            </a:r>
            <a:r>
              <a:rPr lang="en-US" dirty="0" smtClean="0"/>
              <a:t>alive.</a:t>
            </a:r>
          </a:p>
          <a:p>
            <a:pPr lvl="1"/>
            <a:endParaRPr lang="en-US" dirty="0"/>
          </a:p>
          <a:p>
            <a:r>
              <a:rPr lang="en-US" i="1" dirty="0" smtClean="0"/>
              <a:t>List of all Configuration properties:</a:t>
            </a:r>
          </a:p>
          <a:p>
            <a:r>
              <a:rPr lang="en-US" i="1" dirty="0">
                <a:hlinkClick r:id="rId2"/>
              </a:rPr>
              <a:t>https://spark.apache.org/docs/2.4.0/configuration.html</a:t>
            </a:r>
            <a:endParaRPr lang="en-US" i="1" dirty="0" smtClean="0"/>
          </a:p>
          <a:p>
            <a:endParaRPr lang="en-US" dirty="0" smtClean="0"/>
          </a:p>
          <a:p>
            <a:endParaRPr lang="en-US" dirty="0" smtClean="0"/>
          </a:p>
          <a:p>
            <a:endParaRPr lang="en-US" dirty="0"/>
          </a:p>
          <a:p>
            <a:endParaRPr lang="en-US" dirty="0" smtClean="0"/>
          </a:p>
          <a:p>
            <a:pPr marL="285750" indent="-285750">
              <a:buFont typeface="Arial" panose="020B0604020202020204" pitchFamily="34" charset="0"/>
              <a:buChar char="•"/>
            </a:pPr>
            <a:endParaRPr lang="en-US" dirty="0" smtClean="0"/>
          </a:p>
        </p:txBody>
      </p:sp>
    </p:spTree>
    <p:extLst>
      <p:ext uri="{BB962C8B-B14F-4D97-AF65-F5344CB8AC3E}">
        <p14:creationId xmlns="" xmlns:p14="http://schemas.microsoft.com/office/powerpoint/2010/main" val="25348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Driver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Spark Context</a:t>
              </a:r>
              <a:endParaRPr lang="en-US" sz="1500" dirty="0">
                <a:solidFill>
                  <a:schemeClr val="tx1"/>
                </a:solidFill>
              </a:endParaRP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smtClean="0">
                  <a:solidFill>
                    <a:schemeClr val="tx1"/>
                  </a:solidFill>
                </a:rPr>
                <a:t>Spark Application</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Cluster</a:t>
            </a:r>
            <a:endParaRPr lang="en-US" dirty="0"/>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smtClean="0"/>
              <a:t>Task Slots</a:t>
            </a:r>
            <a:endParaRPr lang="en-US" sz="1300" dirty="0"/>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smtClean="0"/>
              <a:t>Unoccupied Task Slots</a:t>
            </a:r>
            <a:endParaRPr lang="en-US" sz="1300" dirty="0"/>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Tree>
    <p:extLst>
      <p:ext uri="{BB962C8B-B14F-4D97-AF65-F5344CB8AC3E}">
        <p14:creationId xmlns="" xmlns:p14="http://schemas.microsoft.com/office/powerpoint/2010/main" val="38430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Client JVM</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smtClean="0"/>
              <a:t>Spark Runtime Components in Client deploy mode:</a:t>
            </a:r>
            <a:endParaRPr lang="en-US" dirty="0"/>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Driver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a:t>
            </a:r>
            <a:r>
              <a:rPr lang="en-US" sz="1500" dirty="0" smtClean="0">
                <a:solidFill>
                  <a:schemeClr val="tx1"/>
                </a:solidFill>
              </a:rPr>
              <a:t> Context</a:t>
            </a:r>
            <a:endParaRPr lang="en-US" sz="1500" dirty="0">
              <a:solidFill>
                <a:schemeClr val="tx1"/>
              </a:solidFill>
            </a:endParaRP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 </a:t>
            </a:r>
            <a:endParaRPr lang="en-US" sz="1500" dirty="0">
              <a:solidFill>
                <a:schemeClr val="tx1"/>
              </a:solidFill>
            </a:endParaRP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Tree>
    <p:extLst>
      <p:ext uri="{BB962C8B-B14F-4D97-AF65-F5344CB8AC3E}">
        <p14:creationId xmlns="" xmlns:p14="http://schemas.microsoft.com/office/powerpoint/2010/main" val="2299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6295" y="1563096"/>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r>
              <a:rPr lang="en-US" dirty="0" smtClean="0">
                <a:solidFill>
                  <a:schemeClr val="tx1"/>
                </a:solidFill>
              </a:rPr>
              <a:t>Executor JVM</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2333824" y="2411233"/>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rPr>
              <a:t>JVM Heap</a:t>
            </a:r>
            <a:endParaRPr lang="en-US" sz="1500" dirty="0">
              <a:solidFill>
                <a:schemeClr val="tx1"/>
              </a:solidFill>
            </a:endParaRPr>
          </a:p>
        </p:txBody>
      </p:sp>
      <p:sp>
        <p:nvSpPr>
          <p:cNvPr id="10" name="Rectangle 9"/>
          <p:cNvSpPr/>
          <p:nvPr/>
        </p:nvSpPr>
        <p:spPr>
          <a:xfrm>
            <a:off x="2333824" y="304514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1" name="Rectangle 10"/>
          <p:cNvSpPr/>
          <p:nvPr/>
        </p:nvSpPr>
        <p:spPr>
          <a:xfrm>
            <a:off x="2909361" y="304910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2" name="Rectangle 11"/>
          <p:cNvSpPr/>
          <p:nvPr/>
        </p:nvSpPr>
        <p:spPr>
          <a:xfrm>
            <a:off x="3483562" y="30417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3" name="Rectangle 12"/>
          <p:cNvSpPr/>
          <p:nvPr/>
        </p:nvSpPr>
        <p:spPr>
          <a:xfrm>
            <a:off x="2353502" y="352323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a:t>
            </a:r>
            <a:endParaRPr lang="en-US" dirty="0">
              <a:solidFill>
                <a:schemeClr val="tx1"/>
              </a:solidFill>
            </a:endParaRPr>
          </a:p>
        </p:txBody>
      </p:sp>
      <p:sp>
        <p:nvSpPr>
          <p:cNvPr id="14" name="Rectangle 13"/>
          <p:cNvSpPr/>
          <p:nvPr/>
        </p:nvSpPr>
        <p:spPr>
          <a:xfrm>
            <a:off x="2899522" y="351739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3561" y="350665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76295" y="4162997"/>
            <a:ext cx="1839496" cy="408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76295" y="4724921"/>
            <a:ext cx="1839496" cy="4689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2084945" y="4764837"/>
            <a:ext cx="1888314" cy="492443"/>
          </a:xfrm>
          <a:prstGeom prst="rect">
            <a:avLst/>
          </a:prstGeom>
          <a:noFill/>
        </p:spPr>
        <p:txBody>
          <a:bodyPr wrap="square" rtlCol="0">
            <a:spAutoFit/>
          </a:bodyPr>
          <a:lstStyle/>
          <a:p>
            <a:r>
              <a:rPr lang="en-US" sz="1500" b="1" dirty="0" smtClean="0"/>
              <a:t>Off-Heap</a:t>
            </a:r>
            <a:r>
              <a:rPr lang="en-US" sz="1100" dirty="0" smtClean="0"/>
              <a:t> (Disabled by Default)</a:t>
            </a:r>
            <a:endParaRPr lang="en-US" sz="1100" i="1" dirty="0"/>
          </a:p>
        </p:txBody>
      </p:sp>
      <p:sp>
        <p:nvSpPr>
          <p:cNvPr id="72" name="TextBox 71"/>
          <p:cNvSpPr txBox="1"/>
          <p:nvPr/>
        </p:nvSpPr>
        <p:spPr>
          <a:xfrm>
            <a:off x="2076295" y="4173115"/>
            <a:ext cx="2282306" cy="323165"/>
          </a:xfrm>
          <a:prstGeom prst="rect">
            <a:avLst/>
          </a:prstGeom>
          <a:noFill/>
        </p:spPr>
        <p:txBody>
          <a:bodyPr wrap="square" rtlCol="0">
            <a:spAutoFit/>
          </a:bodyPr>
          <a:lstStyle/>
          <a:p>
            <a:r>
              <a:rPr lang="en-US" sz="1500" b="1" dirty="0" smtClean="0"/>
              <a:t>Overhead</a:t>
            </a:r>
            <a:r>
              <a:rPr lang="en-US" sz="1500" dirty="0" smtClean="0"/>
              <a:t> </a:t>
            </a:r>
            <a:r>
              <a:rPr lang="en-US" sz="1100" dirty="0" smtClean="0"/>
              <a:t>(10% or 384 MB)</a:t>
            </a:r>
            <a:endParaRPr lang="en-US" sz="1100" i="1" dirty="0"/>
          </a:p>
        </p:txBody>
      </p:sp>
      <p:sp>
        <p:nvSpPr>
          <p:cNvPr id="96" name="Rectangle 95"/>
          <p:cNvSpPr/>
          <p:nvPr/>
        </p:nvSpPr>
        <p:spPr>
          <a:xfrm>
            <a:off x="4953236"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97" name="Rectangle 96"/>
          <p:cNvSpPr/>
          <p:nvPr/>
        </p:nvSpPr>
        <p:spPr>
          <a:xfrm>
            <a:off x="5010062" y="276042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9228" y="276042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5669508" y="276042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Rectangle 99"/>
          <p:cNvSpPr/>
          <p:nvPr/>
        </p:nvSpPr>
        <p:spPr>
          <a:xfrm>
            <a:off x="7552900"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101" name="Rectangle 100"/>
          <p:cNvSpPr/>
          <p:nvPr/>
        </p:nvSpPr>
        <p:spPr>
          <a:xfrm>
            <a:off x="7600806" y="2827271"/>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889972" y="2827271"/>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p:cNvSpPr/>
          <p:nvPr/>
        </p:nvSpPr>
        <p:spPr>
          <a:xfrm>
            <a:off x="8260252" y="2827271"/>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73037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9745" y="973337"/>
            <a:ext cx="1853514" cy="369332"/>
          </a:xfrm>
          <a:prstGeom prst="rect">
            <a:avLst/>
          </a:prstGeom>
          <a:noFill/>
        </p:spPr>
        <p:txBody>
          <a:bodyPr wrap="square" rtlCol="0">
            <a:spAutoFit/>
          </a:bodyPr>
          <a:lstStyle/>
          <a:p>
            <a:r>
              <a:rPr lang="en-US" dirty="0" smtClean="0"/>
              <a:t>YARN Container</a:t>
            </a:r>
            <a:endParaRPr lang="en-US" dirty="0"/>
          </a:p>
        </p:txBody>
      </p:sp>
      <p:sp>
        <p:nvSpPr>
          <p:cNvPr id="104" name="Rectangle 103"/>
          <p:cNvSpPr/>
          <p:nvPr/>
        </p:nvSpPr>
        <p:spPr>
          <a:xfrm>
            <a:off x="1433384" y="354226"/>
            <a:ext cx="8806248" cy="571705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114685" y="357012"/>
            <a:ext cx="1853514" cy="369332"/>
          </a:xfrm>
          <a:prstGeom prst="rect">
            <a:avLst/>
          </a:prstGeom>
          <a:noFill/>
        </p:spPr>
        <p:txBody>
          <a:bodyPr wrap="square" rtlCol="0">
            <a:spAutoFit/>
          </a:bodyPr>
          <a:lstStyle/>
          <a:p>
            <a:r>
              <a:rPr lang="en-US" dirty="0" smtClean="0"/>
              <a:t>Node Manager</a:t>
            </a:r>
            <a:endParaRPr lang="en-US" dirty="0"/>
          </a:p>
        </p:txBody>
      </p:sp>
      <p:sp>
        <p:nvSpPr>
          <p:cNvPr id="106" name="Rectangle 105"/>
          <p:cNvSpPr/>
          <p:nvPr/>
        </p:nvSpPr>
        <p:spPr>
          <a:xfrm>
            <a:off x="454765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222496" y="973337"/>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267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68" grpId="0" animBg="1"/>
      <p:bldP spid="69" grpId="0" animBg="1"/>
      <p:bldP spid="71" grpId="0"/>
      <p:bldP spid="72" grpId="0"/>
      <p:bldP spid="96" grpId="0" animBg="1"/>
      <p:bldP spid="97" grpId="0" animBg="1"/>
      <p:bldP spid="98" grpId="0" animBg="1"/>
      <p:bldP spid="99" grpId="0" animBg="1"/>
      <p:bldP spid="100" grpId="0" animBg="1"/>
      <p:bldP spid="101" grpId="0" animBg="1"/>
      <p:bldP spid="102" grpId="0" animBg="1"/>
      <p:bldP spid="103" grpId="0" animBg="1"/>
      <p:bldP spid="5" grpId="0" animBg="1"/>
      <p:bldP spid="6" grpId="0"/>
      <p:bldP spid="104" grpId="0" animBg="1"/>
      <p:bldP spid="105" grpId="0"/>
      <p:bldP spid="106" grpId="0" animBg="1"/>
      <p:bldP spid="107"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55" y="315226"/>
            <a:ext cx="3197513" cy="1523494"/>
          </a:xfrm>
          <a:prstGeom prst="rect">
            <a:avLst/>
          </a:prstGeom>
          <a:noFill/>
        </p:spPr>
        <p:txBody>
          <a:bodyPr wrap="square" rtlCol="0">
            <a:spAutoFit/>
          </a:bodyPr>
          <a:lstStyle/>
          <a:p>
            <a:pPr lvl="1"/>
            <a:r>
              <a:rPr lang="en-US" sz="1500" b="1" dirty="0" smtClean="0"/>
              <a:t>Lets Assume :- </a:t>
            </a:r>
          </a:p>
          <a:p>
            <a:pPr lvl="1"/>
            <a:r>
              <a:rPr lang="en-US" sz="1500" dirty="0" smtClean="0"/>
              <a:t>Cluster </a:t>
            </a:r>
            <a:r>
              <a:rPr lang="en-US" sz="1500" dirty="0"/>
              <a:t>Configuration:</a:t>
            </a:r>
          </a:p>
          <a:p>
            <a:pPr lvl="1"/>
            <a:r>
              <a:rPr lang="en-US" sz="1500" dirty="0"/>
              <a:t>   10 Nodes</a:t>
            </a:r>
          </a:p>
          <a:p>
            <a:pPr lvl="1"/>
            <a:r>
              <a:rPr lang="en-US" sz="1500" dirty="0"/>
              <a:t>   16 cores per each Node.</a:t>
            </a:r>
          </a:p>
          <a:p>
            <a:pPr lvl="1"/>
            <a:r>
              <a:rPr lang="en-US" sz="1500" dirty="0"/>
              <a:t>   64GB RAM per Node </a:t>
            </a:r>
          </a:p>
          <a:p>
            <a:endParaRPr lang="en-US" dirty="0" smtClean="0"/>
          </a:p>
        </p:txBody>
      </p:sp>
    </p:spTree>
    <p:extLst>
      <p:ext uri="{BB962C8B-B14F-4D97-AF65-F5344CB8AC3E}">
        <p14:creationId xmlns="" xmlns:p14="http://schemas.microsoft.com/office/powerpoint/2010/main" val="351519095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156" y="84078"/>
            <a:ext cx="5789663" cy="687880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Job was run with one core per executor.</a:t>
            </a:r>
          </a:p>
          <a:p>
            <a:pPr lvl="1"/>
            <a:endParaRPr lang="en-US" sz="1500" dirty="0"/>
          </a:p>
          <a:p>
            <a:pPr marL="742950" lvl="1" indent="-285750">
              <a:buFont typeface="Arial" panose="020B0604020202020204" pitchFamily="34" charset="0"/>
              <a:buChar char="•"/>
            </a:pPr>
            <a:r>
              <a:rPr lang="en-US" sz="1500" dirty="0" smtClean="0"/>
              <a:t>Total number of cores in cluster = 16 * 10 = 160</a:t>
            </a:r>
          </a:p>
          <a:p>
            <a:pPr marL="742950" lvl="1" indent="-285750">
              <a:buFont typeface="Arial" panose="020B0604020202020204" pitchFamily="34" charset="0"/>
              <a:buChar char="•"/>
            </a:pPr>
            <a:r>
              <a:rPr lang="en-US" sz="1500" dirty="0" smtClean="0"/>
              <a:t>So number of executors = 160</a:t>
            </a:r>
          </a:p>
          <a:p>
            <a:pPr marL="742950" lvl="1" indent="-285750">
              <a:buFont typeface="Arial" panose="020B0604020202020204" pitchFamily="34" charset="0"/>
              <a:buChar char="•"/>
            </a:pPr>
            <a:r>
              <a:rPr lang="en-US" sz="1500" dirty="0" smtClean="0"/>
              <a:t>Number of executors per Node = 160/10 = 16</a:t>
            </a:r>
          </a:p>
          <a:p>
            <a:pPr marL="742950" lvl="1" indent="-285750">
              <a:buFont typeface="Arial" panose="020B0604020202020204" pitchFamily="34" charset="0"/>
              <a:buChar char="•"/>
            </a:pPr>
            <a:r>
              <a:rPr lang="en-US" sz="1500" dirty="0" smtClean="0"/>
              <a:t>Memory per Executor = 64/16 = 4GB</a:t>
            </a:r>
            <a:endParaRPr lang="en-US" sz="1500" dirty="0"/>
          </a:p>
          <a:p>
            <a:pPr lvl="1"/>
            <a:endParaRPr lang="en-US" sz="1500" dirty="0"/>
          </a:p>
          <a:p>
            <a:pPr lvl="1"/>
            <a:r>
              <a:rPr lang="en-US" sz="1500" dirty="0" smtClean="0"/>
              <a:t>Problems: </a:t>
            </a:r>
          </a:p>
          <a:p>
            <a:pPr marL="742950" lvl="1" indent="-285750">
              <a:buFont typeface="Arial" panose="020B0604020202020204" pitchFamily="34" charset="0"/>
              <a:buChar char="•"/>
            </a:pPr>
            <a:r>
              <a:rPr lang="en-US" sz="1500" dirty="0" smtClean="0"/>
              <a:t>With </a:t>
            </a:r>
            <a:r>
              <a:rPr lang="en-US" sz="1500" dirty="0"/>
              <a:t>only one executor per core, </a:t>
            </a:r>
            <a:r>
              <a:rPr lang="en-US" sz="1500" dirty="0" smtClean="0"/>
              <a:t>we will </a:t>
            </a:r>
            <a:r>
              <a:rPr lang="en-US" sz="1500" dirty="0"/>
              <a:t>not be able to take advantage of running multiple tasks in the same </a:t>
            </a:r>
            <a:r>
              <a:rPr lang="en-US" sz="1500" dirty="0" smtClean="0"/>
              <a:t>JVM.</a:t>
            </a:r>
          </a:p>
          <a:p>
            <a:pPr marL="742950" lvl="1" indent="-285750">
              <a:buFont typeface="Arial" panose="020B0604020202020204" pitchFamily="34" charset="0"/>
              <a:buChar char="•"/>
            </a:pPr>
            <a:r>
              <a:rPr lang="en-US" sz="1500" dirty="0" smtClean="0"/>
              <a:t>There is ~10% overhead for each JVM. Due to 160 executors 160 JVM processes would be created and so lot of unnecessary overheads.</a:t>
            </a:r>
            <a:endParaRPr lang="en-US" sz="1500" dirty="0"/>
          </a:p>
          <a:p>
            <a:pPr marL="742950" lvl="1" indent="-285750">
              <a:buFont typeface="Arial" panose="020B0604020202020204" pitchFamily="34" charset="0"/>
              <a:buChar char="•"/>
            </a:pPr>
            <a:r>
              <a:rPr lang="en-US" sz="1500" dirty="0" smtClean="0"/>
              <a:t>Shared variables (Broadcast, Accumulator) will be copied 160 times.</a:t>
            </a:r>
          </a:p>
          <a:p>
            <a:pPr marL="742950" lvl="1" indent="-285750">
              <a:buFont typeface="Arial" panose="020B0604020202020204" pitchFamily="34" charset="0"/>
              <a:buChar char="•"/>
            </a:pPr>
            <a:r>
              <a:rPr lang="en-US" sz="1500" dirty="0" smtClean="0"/>
              <a:t>Not leaving enough memory for YARN Daemon processes and Application Manager.</a:t>
            </a:r>
          </a:p>
          <a:p>
            <a:pPr marL="742950" lvl="1" indent="-285750">
              <a:buFont typeface="Arial" panose="020B0604020202020204" pitchFamily="34" charset="0"/>
              <a:buChar char="•"/>
            </a:pPr>
            <a:r>
              <a:rPr lang="en-US" sz="1500" dirty="0" smtClean="0"/>
              <a:t>Not enough memory for executors.</a:t>
            </a:r>
          </a:p>
          <a:p>
            <a:pPr marL="742950" lvl="1" indent="-285750">
              <a:buFont typeface="Arial" panose="020B0604020202020204" pitchFamily="34" charset="0"/>
              <a:buChar char="•"/>
            </a:pPr>
            <a:endParaRPr lang="en-US" sz="1500" dirty="0"/>
          </a:p>
          <a:p>
            <a:pPr lvl="1"/>
            <a:r>
              <a:rPr lang="en-US" sz="1500" b="1" dirty="0" smtClean="0">
                <a:solidFill>
                  <a:srgbClr val="FF0000"/>
                </a:solidFill>
              </a:rPr>
              <a:t>NOT GOOD</a:t>
            </a:r>
          </a:p>
          <a:p>
            <a:pPr lvl="1"/>
            <a:endParaRPr lang="en-US" sz="1500" b="1" dirty="0">
              <a:solidFill>
                <a:srgbClr val="FF0000"/>
              </a:solidFill>
            </a:endParaRPr>
          </a:p>
          <a:p>
            <a:pPr lvl="1"/>
            <a:endParaRPr lang="en-US" sz="1500" b="1" dirty="0" smtClean="0">
              <a:solidFill>
                <a:srgbClr val="FF0000"/>
              </a:solidFill>
            </a:endParaRPr>
          </a:p>
          <a:p>
            <a:pPr lvl="1"/>
            <a:endParaRPr lang="en-US" dirty="0" smtClean="0"/>
          </a:p>
          <a:p>
            <a:pPr lvl="1"/>
            <a:endParaRPr lang="en-US" dirty="0"/>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4GB</a:t>
                </a:r>
                <a:endParaRPr lang="en-US" sz="1300" dirty="0"/>
              </a:p>
            </p:txBody>
          </p:sp>
          <p:sp>
            <p:nvSpPr>
              <p:cNvPr id="11" name="Rectangle 10"/>
              <p:cNvSpPr/>
              <p:nvPr/>
            </p:nvSpPr>
            <p:spPr>
              <a:xfrm>
                <a:off x="1285751" y="3929001"/>
                <a:ext cx="1943152" cy="157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1854620" y="3975676"/>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4GB</a:t>
            </a:r>
            <a:endParaRPr lang="en-US" sz="1300"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159</a:t>
            </a:r>
            <a:endParaRPr lang="en-US" sz="1300" dirty="0"/>
          </a:p>
          <a:p>
            <a:r>
              <a:rPr lang="en-US" sz="1300" dirty="0"/>
              <a:t>Memory: </a:t>
            </a:r>
            <a:r>
              <a:rPr lang="en-US" sz="1300" dirty="0" smtClean="0"/>
              <a:t>4GB</a:t>
            </a:r>
            <a:endParaRPr lang="en-US" sz="1300"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160</a:t>
            </a:r>
            <a:endParaRPr lang="en-US" sz="1300" dirty="0"/>
          </a:p>
          <a:p>
            <a:r>
              <a:rPr lang="en-US" sz="1300" dirty="0"/>
              <a:t>Memory: </a:t>
            </a:r>
            <a:r>
              <a:rPr lang="en-US" sz="1300" dirty="0" smtClean="0"/>
              <a:t>4GB</a:t>
            </a:r>
            <a:endParaRPr lang="en-US" sz="1300"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82" name="Rectangle 281"/>
          <p:cNvSpPr/>
          <p:nvPr/>
        </p:nvSpPr>
        <p:spPr>
          <a:xfrm>
            <a:off x="9494305" y="1043860"/>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3" name="Rectangle 282"/>
          <p:cNvSpPr/>
          <p:nvPr/>
        </p:nvSpPr>
        <p:spPr>
          <a:xfrm>
            <a:off x="9879396" y="107631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6" name="Rectangle 285"/>
          <p:cNvSpPr/>
          <p:nvPr/>
        </p:nvSpPr>
        <p:spPr>
          <a:xfrm>
            <a:off x="6954730" y="4720153"/>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7" name="Rectangle 286"/>
          <p:cNvSpPr/>
          <p:nvPr/>
        </p:nvSpPr>
        <p:spPr>
          <a:xfrm>
            <a:off x="7339821" y="475260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88" name="Rectangle 287"/>
          <p:cNvSpPr/>
          <p:nvPr/>
        </p:nvSpPr>
        <p:spPr>
          <a:xfrm>
            <a:off x="9494305" y="4752607"/>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9" name="Rectangle 288"/>
          <p:cNvSpPr/>
          <p:nvPr/>
        </p:nvSpPr>
        <p:spPr>
          <a:xfrm>
            <a:off x="9879396" y="4785061"/>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Tree>
    <p:extLst>
      <p:ext uri="{BB962C8B-B14F-4D97-AF65-F5344CB8AC3E}">
        <p14:creationId xmlns="" xmlns:p14="http://schemas.microsoft.com/office/powerpoint/2010/main" val="16675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7" grpId="0" animBg="1"/>
      <p:bldP spid="256" grpId="0" animBg="1"/>
      <p:bldP spid="257" grpId="0"/>
      <p:bldP spid="260" grpId="0" animBg="1"/>
      <p:bldP spid="269" grpId="0" animBg="1"/>
      <p:bldP spid="270" grpId="0"/>
      <p:bldP spid="273" grpId="0" animBg="1"/>
      <p:bldP spid="282" grpId="0" animBg="1"/>
      <p:bldP spid="283" grpId="0" animBg="1"/>
      <p:bldP spid="286" grpId="0" animBg="1"/>
      <p:bldP spid="287" grpId="0" animBg="1"/>
      <p:bldP spid="288" grpId="0" animBg="1"/>
      <p:bldP spid="289" grpId="0" animBg="1"/>
    </p:bld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69" y="293444"/>
            <a:ext cx="5789663" cy="609397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smtClean="0"/>
          </a:p>
          <a:p>
            <a:pPr lvl="1"/>
            <a:r>
              <a:rPr lang="en-US" sz="1500" dirty="0" smtClean="0"/>
              <a:t>Spark </a:t>
            </a:r>
            <a:r>
              <a:rPr lang="en-US" sz="1500" dirty="0"/>
              <a:t>Job was run with </a:t>
            </a:r>
            <a:r>
              <a:rPr lang="en-US" sz="1500" dirty="0" smtClean="0"/>
              <a:t>5core </a:t>
            </a:r>
            <a:r>
              <a:rPr lang="en-US" sz="1500" dirty="0"/>
              <a:t>per </a:t>
            </a:r>
            <a:r>
              <a:rPr lang="en-US" sz="1500" dirty="0" smtClean="0"/>
              <a:t>executor.(--executors-cores = 5)</a:t>
            </a:r>
          </a:p>
          <a:p>
            <a:pPr lvl="1"/>
            <a:endParaRPr lang="en-US" sz="1500" dirty="0"/>
          </a:p>
          <a:p>
            <a:pPr marL="742950" lvl="1" indent="-285750">
              <a:buFont typeface="Arial" panose="020B0604020202020204" pitchFamily="34" charset="0"/>
              <a:buChar char="•"/>
            </a:pPr>
            <a:r>
              <a:rPr lang="en-US" sz="1500" dirty="0" smtClean="0"/>
              <a:t>Let’s Leave 1 core for YARN Daemons.</a:t>
            </a:r>
          </a:p>
          <a:p>
            <a:pPr lvl="1"/>
            <a:r>
              <a:rPr lang="en-US" sz="1500" dirty="0" smtClean="0"/>
              <a:t>       So total available cores per node for processing job = 16-1=15</a:t>
            </a:r>
          </a:p>
          <a:p>
            <a:pPr lvl="1"/>
            <a:r>
              <a:rPr lang="en-US" sz="1500" dirty="0" smtClean="0"/>
              <a:t>       So total number of cores in cluster = 15 * 10 = 150</a:t>
            </a:r>
            <a:endParaRPr lang="en-US" sz="1500" dirty="0"/>
          </a:p>
          <a:p>
            <a:pPr marL="742950" lvl="1" indent="-285750">
              <a:buFont typeface="Arial" panose="020B0604020202020204" pitchFamily="34" charset="0"/>
              <a:buChar char="•"/>
            </a:pPr>
            <a:r>
              <a:rPr lang="en-US" sz="1500" dirty="0" smtClean="0"/>
              <a:t>So </a:t>
            </a:r>
            <a:r>
              <a:rPr lang="en-US" sz="1500" dirty="0"/>
              <a:t>Number of </a:t>
            </a:r>
            <a:r>
              <a:rPr lang="en-US" sz="1500" dirty="0" smtClean="0"/>
              <a:t>available Executors </a:t>
            </a:r>
            <a:r>
              <a:rPr lang="en-US" sz="1500" dirty="0"/>
              <a:t>= </a:t>
            </a:r>
            <a:r>
              <a:rPr lang="en-US" sz="1500" dirty="0" smtClean="0"/>
              <a:t>150/5 = 30</a:t>
            </a:r>
          </a:p>
          <a:p>
            <a:pPr marL="742950" lvl="1" indent="-285750">
              <a:buFont typeface="Arial" panose="020B0604020202020204" pitchFamily="34" charset="0"/>
              <a:buChar char="•"/>
            </a:pPr>
            <a:r>
              <a:rPr lang="en-US" sz="1500" dirty="0" smtClean="0"/>
              <a:t>Let’s leave 1 executor for Yarn Application Master.</a:t>
            </a:r>
          </a:p>
          <a:p>
            <a:pPr lvl="1"/>
            <a:r>
              <a:rPr lang="en-US" sz="1500" dirty="0" smtClean="0"/>
              <a:t>       So total number of available executors = 30 -1 = 29</a:t>
            </a:r>
          </a:p>
          <a:p>
            <a:pPr marL="742950" lvl="1" indent="-285750">
              <a:buFont typeface="Arial" panose="020B0604020202020204" pitchFamily="34" charset="0"/>
              <a:buChar char="•"/>
            </a:pPr>
            <a:r>
              <a:rPr lang="en-US" sz="1500" dirty="0" smtClean="0"/>
              <a:t>Number of Executors per each Node = 30/10 =3</a:t>
            </a:r>
          </a:p>
          <a:p>
            <a:pPr marL="742950" lvl="1" indent="-285750">
              <a:buFont typeface="Arial" panose="020B0604020202020204" pitchFamily="34" charset="0"/>
              <a:buChar char="•"/>
            </a:pPr>
            <a:r>
              <a:rPr lang="en-US" sz="1500" dirty="0" smtClean="0"/>
              <a:t>Memory per Executor: 64 GB/3 = 21.3 GB</a:t>
            </a:r>
          </a:p>
          <a:p>
            <a:pPr lvl="1"/>
            <a:r>
              <a:rPr lang="en-US" sz="1500" dirty="0" smtClean="0"/>
              <a:t>       Heap overhead around 10% (2.13GB)</a:t>
            </a:r>
          </a:p>
          <a:p>
            <a:pPr lvl="1"/>
            <a:r>
              <a:rPr lang="en-US" sz="1500" dirty="0" smtClean="0"/>
              <a:t>       So actual Memory per executor = 19.7GB</a:t>
            </a:r>
          </a:p>
          <a:p>
            <a:pPr lvl="1"/>
            <a:endParaRPr lang="en-US" sz="1500" dirty="0"/>
          </a:p>
          <a:p>
            <a:pPr lvl="1"/>
            <a:r>
              <a:rPr lang="en-US" sz="1500" dirty="0" smtClean="0"/>
              <a:t>With this approach, we have achieved the parallelism and best throughputs. </a:t>
            </a:r>
            <a:endParaRPr lang="en-US" sz="1500" dirty="0"/>
          </a:p>
          <a:p>
            <a:pPr lvl="1"/>
            <a:endParaRPr lang="en-US" b="1" dirty="0" smtClean="0">
              <a:solidFill>
                <a:schemeClr val="accent6">
                  <a:lumMod val="50000"/>
                </a:schemeClr>
              </a:solidFill>
            </a:endParaRPr>
          </a:p>
          <a:p>
            <a:pPr lvl="1"/>
            <a:r>
              <a:rPr lang="en-US" b="1" dirty="0" smtClean="0">
                <a:solidFill>
                  <a:schemeClr val="accent6">
                    <a:lumMod val="50000"/>
                  </a:schemeClr>
                </a:solidFill>
              </a:rPr>
              <a:t>GOOD </a:t>
            </a:r>
          </a:p>
          <a:p>
            <a:pPr lvl="1"/>
            <a:r>
              <a:rPr lang="en-US" b="1" dirty="0" smtClean="0">
                <a:solidFill>
                  <a:schemeClr val="accent6">
                    <a:lumMod val="50000"/>
                  </a:schemeClr>
                </a:solidFill>
              </a:rPr>
              <a:t>BALANCED</a:t>
            </a:r>
          </a:p>
          <a:p>
            <a:pPr lvl="1"/>
            <a:r>
              <a:rPr lang="en-US" b="1" dirty="0" smtClean="0">
                <a:solidFill>
                  <a:schemeClr val="accent6">
                    <a:lumMod val="50000"/>
                  </a:schemeClr>
                </a:solidFill>
              </a:rPr>
              <a:t>RECOMMENDED</a:t>
            </a:r>
          </a:p>
          <a:p>
            <a:pPr lvl="1"/>
            <a:r>
              <a:rPr lang="en-US" b="1" i="1" dirty="0">
                <a:solidFill>
                  <a:schemeClr val="accent6">
                    <a:lumMod val="50000"/>
                  </a:schemeClr>
                </a:solidFill>
              </a:rPr>
              <a:t> </a:t>
            </a:r>
            <a:r>
              <a:rPr lang="en-US" b="1" i="1" dirty="0" smtClean="0">
                <a:solidFill>
                  <a:schemeClr val="accent6">
                    <a:lumMod val="50000"/>
                  </a:schemeClr>
                </a:solidFill>
              </a:rPr>
              <a:t>  Approach …</a:t>
            </a:r>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smtClean="0"/>
              <a:t>……………………..</a:t>
            </a:r>
          </a:p>
          <a:p>
            <a:r>
              <a:rPr lang="en-US" dirty="0" smtClean="0"/>
              <a:t>……………………..</a:t>
            </a:r>
          </a:p>
          <a:p>
            <a:r>
              <a:rPr lang="en-US" dirty="0" smtClean="0"/>
              <a:t>……………………...</a:t>
            </a:r>
            <a:endParaRPr lang="en-US" dirty="0"/>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a:t>
                </a:r>
                <a:r>
                  <a:rPr lang="en-US" sz="1300" dirty="0" smtClean="0"/>
                  <a:t>32GB</a:t>
                </a:r>
                <a:endParaRPr lang="en-US" sz="1300" dirty="0"/>
              </a:p>
            </p:txBody>
          </p:sp>
          <p:sp>
            <p:nvSpPr>
              <p:cNvPr id="11" name="Rectangle 10"/>
              <p:cNvSpPr/>
              <p:nvPr/>
            </p:nvSpPr>
            <p:spPr>
              <a:xfrm>
                <a:off x="747297" y="3884395"/>
                <a:ext cx="92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17" name="Rectangle 16"/>
              <p:cNvSpPr/>
              <p:nvPr/>
            </p:nvSpPr>
            <p:spPr>
              <a:xfrm>
                <a:off x="747298" y="3884397"/>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grpSp>
        <p:sp>
          <p:nvSpPr>
            <p:cNvPr id="227" name="Rectangle 226"/>
            <p:cNvSpPr/>
            <p:nvPr/>
          </p:nvSpPr>
          <p:spPr>
            <a:xfrm>
              <a:off x="7283770"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28" name="Rectangle 227"/>
            <p:cNvSpPr/>
            <p:nvPr/>
          </p:nvSpPr>
          <p:spPr>
            <a:xfrm>
              <a:off x="7283771"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29" name="Rectangle 228"/>
            <p:cNvSpPr/>
            <p:nvPr/>
          </p:nvSpPr>
          <p:spPr>
            <a:xfrm>
              <a:off x="8030733"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0" name="Rectangle 229"/>
            <p:cNvSpPr/>
            <p:nvPr/>
          </p:nvSpPr>
          <p:spPr>
            <a:xfrm>
              <a:off x="8030734"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31" name="Rectangle 230"/>
            <p:cNvSpPr/>
            <p:nvPr/>
          </p:nvSpPr>
          <p:spPr>
            <a:xfrm>
              <a:off x="6972070"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2" name="Rectangle 231"/>
            <p:cNvSpPr/>
            <p:nvPr/>
          </p:nvSpPr>
          <p:spPr>
            <a:xfrm>
              <a:off x="6972071"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33" name="Rectangle 232"/>
            <p:cNvSpPr/>
            <p:nvPr/>
          </p:nvSpPr>
          <p:spPr>
            <a:xfrm>
              <a:off x="7785115"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34" name="Rectangle 233"/>
            <p:cNvSpPr/>
            <p:nvPr/>
          </p:nvSpPr>
          <p:spPr>
            <a:xfrm>
              <a:off x="7785116"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a:t>
            </a:r>
            <a:r>
              <a:rPr lang="en-US" sz="1300" dirty="0" smtClean="0"/>
              <a:t>2</a:t>
            </a:r>
            <a:endParaRPr lang="en-US" sz="1300" dirty="0"/>
          </a:p>
          <a:p>
            <a:r>
              <a:rPr lang="en-US" sz="1300" dirty="0"/>
              <a:t>Memory: </a:t>
            </a:r>
            <a:r>
              <a:rPr lang="en-US" sz="1300" dirty="0" smtClean="0"/>
              <a:t>32GB</a:t>
            </a:r>
            <a:endParaRPr lang="en-US" sz="1300" dirty="0"/>
          </a:p>
        </p:txBody>
      </p:sp>
      <p:sp>
        <p:nvSpPr>
          <p:cNvPr id="245" name="Rectangle 244"/>
          <p:cNvSpPr/>
          <p:nvPr/>
        </p:nvSpPr>
        <p:spPr>
          <a:xfrm>
            <a:off x="9133945" y="100553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6" name="Rectangle 245"/>
          <p:cNvSpPr/>
          <p:nvPr/>
        </p:nvSpPr>
        <p:spPr>
          <a:xfrm>
            <a:off x="9133946" y="100554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48" name="Rectangle 247"/>
          <p:cNvSpPr/>
          <p:nvPr/>
        </p:nvSpPr>
        <p:spPr>
          <a:xfrm>
            <a:off x="9894754"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49" name="Rectangle 248"/>
          <p:cNvSpPr/>
          <p:nvPr/>
        </p:nvSpPr>
        <p:spPr>
          <a:xfrm>
            <a:off x="9894755"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50" name="Rectangle 249"/>
          <p:cNvSpPr/>
          <p:nvPr/>
        </p:nvSpPr>
        <p:spPr>
          <a:xfrm>
            <a:off x="10641717"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1" name="Rectangle 250"/>
          <p:cNvSpPr/>
          <p:nvPr/>
        </p:nvSpPr>
        <p:spPr>
          <a:xfrm>
            <a:off x="10641718"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52" name="Rectangle 251"/>
          <p:cNvSpPr/>
          <p:nvPr/>
        </p:nvSpPr>
        <p:spPr>
          <a:xfrm>
            <a:off x="9583054"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3" name="Rectangle 252"/>
          <p:cNvSpPr/>
          <p:nvPr/>
        </p:nvSpPr>
        <p:spPr>
          <a:xfrm>
            <a:off x="9583055"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54" name="Rectangle 253"/>
          <p:cNvSpPr/>
          <p:nvPr/>
        </p:nvSpPr>
        <p:spPr>
          <a:xfrm>
            <a:off x="10396099"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5" name="Rectangle 254"/>
          <p:cNvSpPr/>
          <p:nvPr/>
        </p:nvSpPr>
        <p:spPr>
          <a:xfrm>
            <a:off x="10396100"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a:t>
            </a:r>
            <a:r>
              <a:rPr lang="en-US" sz="1300" dirty="0" smtClean="0"/>
              <a:t>29</a:t>
            </a:r>
            <a:endParaRPr lang="en-US" sz="1300" dirty="0"/>
          </a:p>
          <a:p>
            <a:r>
              <a:rPr lang="en-US" sz="1300" dirty="0"/>
              <a:t>Memory: </a:t>
            </a:r>
            <a:r>
              <a:rPr lang="en-US" sz="1300" dirty="0" smtClean="0"/>
              <a:t>32GB</a:t>
            </a:r>
            <a:endParaRPr lang="en-US" sz="1300" dirty="0"/>
          </a:p>
        </p:txBody>
      </p:sp>
      <p:sp>
        <p:nvSpPr>
          <p:cNvPr id="258" name="Rectangle 257"/>
          <p:cNvSpPr/>
          <p:nvPr/>
        </p:nvSpPr>
        <p:spPr>
          <a:xfrm>
            <a:off x="6522961" y="468694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59" name="Rectangle 258"/>
          <p:cNvSpPr/>
          <p:nvPr/>
        </p:nvSpPr>
        <p:spPr>
          <a:xfrm>
            <a:off x="6522962" y="468694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61" name="Rectangle 260"/>
          <p:cNvSpPr/>
          <p:nvPr/>
        </p:nvSpPr>
        <p:spPr>
          <a:xfrm>
            <a:off x="7283770"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2" name="Rectangle 261"/>
          <p:cNvSpPr/>
          <p:nvPr/>
        </p:nvSpPr>
        <p:spPr>
          <a:xfrm>
            <a:off x="7283771"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63" name="Rectangle 262"/>
          <p:cNvSpPr/>
          <p:nvPr/>
        </p:nvSpPr>
        <p:spPr>
          <a:xfrm>
            <a:off x="8030733"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4" name="Rectangle 263"/>
          <p:cNvSpPr/>
          <p:nvPr/>
        </p:nvSpPr>
        <p:spPr>
          <a:xfrm>
            <a:off x="8030734"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65" name="Rectangle 264"/>
          <p:cNvSpPr/>
          <p:nvPr/>
        </p:nvSpPr>
        <p:spPr>
          <a:xfrm>
            <a:off x="6972070"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6" name="Rectangle 265"/>
          <p:cNvSpPr/>
          <p:nvPr/>
        </p:nvSpPr>
        <p:spPr>
          <a:xfrm>
            <a:off x="6972071"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67" name="Rectangle 266"/>
          <p:cNvSpPr/>
          <p:nvPr/>
        </p:nvSpPr>
        <p:spPr>
          <a:xfrm>
            <a:off x="7785115"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68" name="Rectangle 267"/>
          <p:cNvSpPr/>
          <p:nvPr/>
        </p:nvSpPr>
        <p:spPr>
          <a:xfrm>
            <a:off x="7785116"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a:t>
            </a:r>
            <a:r>
              <a:rPr lang="en-US" sz="1300" dirty="0" smtClean="0"/>
              <a:t>30</a:t>
            </a:r>
            <a:endParaRPr lang="en-US" sz="1300" dirty="0"/>
          </a:p>
          <a:p>
            <a:r>
              <a:rPr lang="en-US" sz="1300" dirty="0"/>
              <a:t>Memory: </a:t>
            </a:r>
            <a:r>
              <a:rPr lang="en-US" sz="1300" dirty="0" smtClean="0"/>
              <a:t>32GB</a:t>
            </a:r>
            <a:endParaRPr lang="en-US" sz="1300" dirty="0"/>
          </a:p>
        </p:txBody>
      </p:sp>
      <p:sp>
        <p:nvSpPr>
          <p:cNvPr id="271" name="Rectangle 270"/>
          <p:cNvSpPr/>
          <p:nvPr/>
        </p:nvSpPr>
        <p:spPr>
          <a:xfrm>
            <a:off x="9133945" y="4669827"/>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2" name="Rectangle 271"/>
          <p:cNvSpPr/>
          <p:nvPr/>
        </p:nvSpPr>
        <p:spPr>
          <a:xfrm>
            <a:off x="9133946" y="4669828"/>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1</a:t>
            </a:r>
            <a:endParaRPr lang="en-US"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smtClean="0">
                <a:solidFill>
                  <a:schemeClr val="tx1"/>
                </a:solidFill>
              </a:rPr>
              <a:t>Cache</a:t>
            </a:r>
            <a:endParaRPr lang="en-US" sz="1500" dirty="0">
              <a:solidFill>
                <a:schemeClr val="tx1"/>
              </a:solidFill>
            </a:endParaRPr>
          </a:p>
        </p:txBody>
      </p:sp>
      <p:sp>
        <p:nvSpPr>
          <p:cNvPr id="274" name="Rectangle 273"/>
          <p:cNvSpPr/>
          <p:nvPr/>
        </p:nvSpPr>
        <p:spPr>
          <a:xfrm>
            <a:off x="9894754"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5" name="Rectangle 274"/>
          <p:cNvSpPr/>
          <p:nvPr/>
        </p:nvSpPr>
        <p:spPr>
          <a:xfrm>
            <a:off x="9894755"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2</a:t>
            </a:r>
            <a:endParaRPr lang="en-US" dirty="0"/>
          </a:p>
        </p:txBody>
      </p:sp>
      <p:sp>
        <p:nvSpPr>
          <p:cNvPr id="276" name="Rectangle 275"/>
          <p:cNvSpPr/>
          <p:nvPr/>
        </p:nvSpPr>
        <p:spPr>
          <a:xfrm>
            <a:off x="10641717"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7" name="Rectangle 276"/>
          <p:cNvSpPr/>
          <p:nvPr/>
        </p:nvSpPr>
        <p:spPr>
          <a:xfrm>
            <a:off x="10641718"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3</a:t>
            </a:r>
            <a:endParaRPr lang="en-US" dirty="0"/>
          </a:p>
        </p:txBody>
      </p:sp>
      <p:sp>
        <p:nvSpPr>
          <p:cNvPr id="278" name="Rectangle 277"/>
          <p:cNvSpPr/>
          <p:nvPr/>
        </p:nvSpPr>
        <p:spPr>
          <a:xfrm>
            <a:off x="9583054"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79" name="Rectangle 278"/>
          <p:cNvSpPr/>
          <p:nvPr/>
        </p:nvSpPr>
        <p:spPr>
          <a:xfrm>
            <a:off x="9583055"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4</a:t>
            </a:r>
            <a:endParaRPr lang="en-US" dirty="0"/>
          </a:p>
        </p:txBody>
      </p:sp>
      <p:sp>
        <p:nvSpPr>
          <p:cNvPr id="280" name="Rectangle 279"/>
          <p:cNvSpPr/>
          <p:nvPr/>
        </p:nvSpPr>
        <p:spPr>
          <a:xfrm>
            <a:off x="10396099"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1500" b="1" dirty="0" smtClean="0">
                <a:solidFill>
                  <a:schemeClr val="tx1"/>
                </a:solidFill>
              </a:rPr>
              <a:t>Task</a:t>
            </a:r>
            <a:endParaRPr lang="en-US" sz="1500" b="1" dirty="0">
              <a:solidFill>
                <a:schemeClr val="tx1"/>
              </a:solidFill>
            </a:endParaRPr>
          </a:p>
        </p:txBody>
      </p:sp>
      <p:sp>
        <p:nvSpPr>
          <p:cNvPr id="281" name="Rectangle 280"/>
          <p:cNvSpPr/>
          <p:nvPr/>
        </p:nvSpPr>
        <p:spPr>
          <a:xfrm>
            <a:off x="10396100"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solidFill>
                  <a:schemeClr val="tx1"/>
                </a:solidFill>
              </a:rPr>
              <a:t>Core 5</a:t>
            </a:r>
            <a:endParaRPr lang="en-US" dirty="0"/>
          </a:p>
        </p:txBody>
      </p:sp>
    </p:spTree>
    <p:extLst>
      <p:ext uri="{BB962C8B-B14F-4D97-AF65-F5344CB8AC3E}">
        <p14:creationId xmlns="" xmlns:p14="http://schemas.microsoft.com/office/powerpoint/2010/main" val="16153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11" end="1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
                                            <p:txEl>
                                              <p:pRg st="22" end="2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092" y="288324"/>
            <a:ext cx="6334897" cy="4524315"/>
          </a:xfrm>
          <a:prstGeom prst="rect">
            <a:avLst/>
          </a:prstGeom>
          <a:noFill/>
        </p:spPr>
        <p:txBody>
          <a:bodyPr wrap="square" rtlCol="0">
            <a:spAutoFit/>
          </a:bodyPr>
          <a:lstStyle/>
          <a:p>
            <a:r>
              <a:rPr lang="en-US" dirty="0" smtClean="0"/>
              <a:t>Let’s see how we can pass these options in spark-submit:</a:t>
            </a:r>
          </a:p>
          <a:p>
            <a:endParaRPr lang="en-US" dirty="0"/>
          </a:p>
          <a:p>
            <a:r>
              <a:rPr lang="en-US" dirty="0" smtClean="0"/>
              <a:t>spark2-submit </a:t>
            </a:r>
            <a:r>
              <a:rPr lang="en-US" dirty="0"/>
              <a:t>\</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solidFill>
                  <a:srgbClr val="FF0000"/>
                </a:solidFill>
              </a:rPr>
              <a:t>  --driver-memory </a:t>
            </a:r>
            <a:r>
              <a:rPr lang="en-US" dirty="0" smtClean="0">
                <a:solidFill>
                  <a:srgbClr val="FF0000"/>
                </a:solidFill>
              </a:rPr>
              <a:t>2G\</a:t>
            </a:r>
            <a:endParaRPr lang="en-US" dirty="0">
              <a:solidFill>
                <a:srgbClr val="FF0000"/>
              </a:solidFill>
            </a:endParaRPr>
          </a:p>
          <a:p>
            <a:r>
              <a:rPr lang="en-US" dirty="0"/>
              <a:t>  </a:t>
            </a:r>
            <a:r>
              <a:rPr lang="en-US" dirty="0">
                <a:solidFill>
                  <a:srgbClr val="FF0000"/>
                </a:solidFill>
              </a:rPr>
              <a:t>--executor-memory </a:t>
            </a:r>
            <a:r>
              <a:rPr lang="en-US" dirty="0" smtClean="0">
                <a:solidFill>
                  <a:srgbClr val="FF0000"/>
                </a:solidFill>
              </a:rPr>
              <a:t>64G </a:t>
            </a:r>
            <a:r>
              <a:rPr lang="en-US" dirty="0">
                <a:solidFill>
                  <a:srgbClr val="FF0000"/>
                </a:solidFill>
              </a:rPr>
              <a:t>\</a:t>
            </a:r>
          </a:p>
          <a:p>
            <a:r>
              <a:rPr lang="en-US" dirty="0"/>
              <a:t>  </a:t>
            </a:r>
            <a:r>
              <a:rPr lang="en-US" dirty="0">
                <a:solidFill>
                  <a:srgbClr val="FF0000"/>
                </a:solidFill>
              </a:rPr>
              <a:t>--executor-cores </a:t>
            </a:r>
            <a:r>
              <a:rPr lang="en-US" dirty="0" smtClean="0">
                <a:solidFill>
                  <a:srgbClr val="FF0000"/>
                </a:solidFill>
              </a:rPr>
              <a:t>5  \</a:t>
            </a:r>
          </a:p>
          <a:p>
            <a:r>
              <a:rPr lang="en-US" b="1" dirty="0" smtClean="0"/>
              <a:t>  </a:t>
            </a:r>
            <a:r>
              <a:rPr lang="en-US" dirty="0">
                <a:solidFill>
                  <a:srgbClr val="FF0000"/>
                </a:solidFill>
              </a:rPr>
              <a:t>--</a:t>
            </a:r>
            <a:r>
              <a:rPr lang="en-US" dirty="0" err="1">
                <a:solidFill>
                  <a:srgbClr val="FF0000"/>
                </a:solidFill>
              </a:rPr>
              <a:t>num</a:t>
            </a:r>
            <a:r>
              <a:rPr lang="en-US" dirty="0">
                <a:solidFill>
                  <a:srgbClr val="FF0000"/>
                </a:solidFill>
              </a:rPr>
              <a:t>-executors </a:t>
            </a:r>
            <a:r>
              <a:rPr lang="en-US" dirty="0" smtClean="0">
                <a:solidFill>
                  <a:srgbClr val="FF0000"/>
                </a:solidFill>
              </a:rPr>
              <a:t>10\</a:t>
            </a:r>
            <a:endParaRPr lang="en-US" dirty="0">
              <a:solidFill>
                <a:srgbClr val="FF0000"/>
              </a:solidFill>
            </a:endParaRP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a:p>
            <a:endParaRPr lang="en-US" dirty="0" smtClean="0"/>
          </a:p>
          <a:p>
            <a:endParaRPr lang="en-US" dirty="0"/>
          </a:p>
        </p:txBody>
      </p:sp>
    </p:spTree>
    <p:extLst>
      <p:ext uri="{BB962C8B-B14F-4D97-AF65-F5344CB8AC3E}">
        <p14:creationId xmlns="" xmlns:p14="http://schemas.microsoft.com/office/powerpoint/2010/main" val="30698298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3" y="215238"/>
            <a:ext cx="11607457" cy="1446550"/>
          </a:xfrm>
          <a:prstGeom prst="rect">
            <a:avLst/>
          </a:prstGeom>
        </p:spPr>
        <p:txBody>
          <a:bodyPr wrap="square">
            <a:spAutoFit/>
          </a:bodyPr>
          <a:lstStyle/>
          <a:p>
            <a:r>
              <a:rPr lang="en-US" b="1" dirty="0" smtClean="0">
                <a:solidFill>
                  <a:srgbClr val="212121"/>
                </a:solidFill>
              </a:rPr>
              <a:t>5. In-memory Computation:</a:t>
            </a:r>
          </a:p>
          <a:p>
            <a:pPr marL="742950" lvl="1" indent="-285750" algn="just">
              <a:buFont typeface="Arial" panose="020B0604020202020204" pitchFamily="34" charset="0"/>
              <a:buChar char="•"/>
            </a:pPr>
            <a:r>
              <a:rPr lang="en-US" sz="1700" dirty="0" smtClean="0">
                <a:latin typeface="+mj-lt"/>
              </a:rPr>
              <a:t>The </a:t>
            </a:r>
            <a:r>
              <a:rPr lang="en-US" sz="1700" dirty="0">
                <a:latin typeface="+mj-lt"/>
              </a:rPr>
              <a:t>data is kept in </a:t>
            </a:r>
            <a:r>
              <a:rPr lang="en-US" sz="1700" i="1" dirty="0" smtClean="0">
                <a:latin typeface="+mj-lt"/>
              </a:rPr>
              <a:t>RAM</a:t>
            </a:r>
            <a:r>
              <a:rPr lang="en-US" sz="1700" dirty="0">
                <a:latin typeface="+mj-lt"/>
              </a:rPr>
              <a:t> instead of </a:t>
            </a:r>
            <a:r>
              <a:rPr lang="en-US" sz="1700" dirty="0" smtClean="0">
                <a:latin typeface="+mj-lt"/>
              </a:rPr>
              <a:t>disk </a:t>
            </a:r>
            <a:r>
              <a:rPr lang="en-US" sz="1700" dirty="0">
                <a:latin typeface="+mj-lt"/>
              </a:rPr>
              <a:t>drives and is processed in parallel.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This </a:t>
            </a:r>
            <a:r>
              <a:rPr lang="en-US" sz="1700" dirty="0">
                <a:latin typeface="+mj-lt"/>
              </a:rPr>
              <a:t>has become popular because it reduces the cost of memory. </a:t>
            </a:r>
            <a:endParaRPr lang="en-US" sz="1700" dirty="0" smtClean="0">
              <a:latin typeface="+mj-lt"/>
            </a:endParaRPr>
          </a:p>
          <a:p>
            <a:pPr marL="742950" lvl="1" indent="-285750" algn="just">
              <a:buFont typeface="Arial" panose="020B0604020202020204" pitchFamily="34" charset="0"/>
              <a:buChar char="•"/>
            </a:pPr>
            <a:r>
              <a:rPr lang="en-US" sz="1700" dirty="0" smtClean="0">
                <a:latin typeface="+mj-lt"/>
              </a:rPr>
              <a:t>The </a:t>
            </a:r>
            <a:r>
              <a:rPr lang="en-US" sz="1700" dirty="0">
                <a:latin typeface="+mj-lt"/>
              </a:rPr>
              <a:t>two main columns of in-memory computation </a:t>
            </a:r>
            <a:r>
              <a:rPr lang="en-US" sz="1700" dirty="0" smtClean="0">
                <a:latin typeface="+mj-lt"/>
              </a:rPr>
              <a:t>are-RAM storage and Parallel </a:t>
            </a:r>
            <a:r>
              <a:rPr lang="en-US" sz="1700" dirty="0">
                <a:latin typeface="+mj-lt"/>
              </a:rPr>
              <a:t>distributed processing</a:t>
            </a:r>
            <a:r>
              <a:rPr lang="en-US" sz="1700" dirty="0" smtClean="0">
                <a:latin typeface="+mj-lt"/>
              </a:rPr>
              <a:t>.</a:t>
            </a:r>
          </a:p>
          <a:p>
            <a:pPr algn="just"/>
            <a:endParaRPr lang="en-US" b="1" dirty="0" smtClean="0">
              <a:solidFill>
                <a:srgbClr val="212121"/>
              </a:solidFill>
            </a:endParaRPr>
          </a:p>
        </p:txBody>
      </p:sp>
      <p:grpSp>
        <p:nvGrpSpPr>
          <p:cNvPr id="19" name="Group 18"/>
          <p:cNvGrpSpPr/>
          <p:nvPr/>
        </p:nvGrpSpPr>
        <p:grpSpPr>
          <a:xfrm>
            <a:off x="296563" y="1861751"/>
            <a:ext cx="10668000" cy="2372497"/>
            <a:chOff x="444844" y="2026508"/>
            <a:chExt cx="10668000" cy="2372497"/>
          </a:xfrm>
        </p:grpSpPr>
        <p:sp>
          <p:nvSpPr>
            <p:cNvPr id="13" name="Rectangle 12"/>
            <p:cNvSpPr/>
            <p:nvPr/>
          </p:nvSpPr>
          <p:spPr>
            <a:xfrm>
              <a:off x="444844" y="2026508"/>
              <a:ext cx="10668000" cy="2372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an 2"/>
            <p:cNvSpPr/>
            <p:nvPr/>
          </p:nvSpPr>
          <p:spPr>
            <a:xfrm>
              <a:off x="922638"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pic>
          <p:nvPicPr>
            <p:cNvPr id="7" name="Picture 6"/>
            <p:cNvPicPr>
              <a:picLocks noChangeAspect="1"/>
            </p:cNvPicPr>
            <p:nvPr/>
          </p:nvPicPr>
          <p:blipFill>
            <a:blip r:embed="rId3"/>
            <a:stretch>
              <a:fillRect/>
            </a:stretch>
          </p:blipFill>
          <p:spPr>
            <a:xfrm>
              <a:off x="2496840" y="2911867"/>
              <a:ext cx="1033332" cy="840676"/>
            </a:xfrm>
            <a:prstGeom prst="rect">
              <a:avLst/>
            </a:prstGeom>
          </p:spPr>
        </p:pic>
        <p:sp>
          <p:nvSpPr>
            <p:cNvPr id="10" name="Rounded Rectangle 9"/>
            <p:cNvSpPr/>
            <p:nvPr/>
          </p:nvSpPr>
          <p:spPr>
            <a:xfrm>
              <a:off x="4489621" y="3126468"/>
              <a:ext cx="1375720"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1</a:t>
              </a:r>
              <a:endParaRPr lang="en-US" dirty="0">
                <a:solidFill>
                  <a:schemeClr val="tx1"/>
                </a:solidFill>
              </a:endParaRPr>
            </a:p>
          </p:txBody>
        </p:sp>
        <p:pic>
          <p:nvPicPr>
            <p:cNvPr id="27" name="Picture 26"/>
            <p:cNvPicPr>
              <a:picLocks noChangeAspect="1"/>
            </p:cNvPicPr>
            <p:nvPr/>
          </p:nvPicPr>
          <p:blipFill>
            <a:blip r:embed="rId3"/>
            <a:stretch>
              <a:fillRect/>
            </a:stretch>
          </p:blipFill>
          <p:spPr>
            <a:xfrm>
              <a:off x="6479060" y="2911867"/>
              <a:ext cx="1033332" cy="840676"/>
            </a:xfrm>
            <a:prstGeom prst="rect">
              <a:avLst/>
            </a:prstGeom>
          </p:spPr>
        </p:pic>
        <p:sp>
          <p:nvSpPr>
            <p:cNvPr id="28" name="Rounded Rectangle 27"/>
            <p:cNvSpPr/>
            <p:nvPr/>
          </p:nvSpPr>
          <p:spPr>
            <a:xfrm>
              <a:off x="8027773" y="3130795"/>
              <a:ext cx="1404551"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Operation …</a:t>
              </a:r>
              <a:endParaRPr lang="en-US" dirty="0">
                <a:solidFill>
                  <a:schemeClr val="tx1"/>
                </a:solidFill>
              </a:endParaRPr>
            </a:p>
          </p:txBody>
        </p:sp>
        <p:sp>
          <p:nvSpPr>
            <p:cNvPr id="11" name="TextBox 10"/>
            <p:cNvSpPr txBox="1"/>
            <p:nvPr/>
          </p:nvSpPr>
          <p:spPr>
            <a:xfrm>
              <a:off x="2751438" y="3822357"/>
              <a:ext cx="700216" cy="369332"/>
            </a:xfrm>
            <a:prstGeom prst="rect">
              <a:avLst/>
            </a:prstGeom>
            <a:noFill/>
          </p:spPr>
          <p:txBody>
            <a:bodyPr wrap="square" rtlCol="0">
              <a:spAutoFit/>
            </a:bodyPr>
            <a:lstStyle/>
            <a:p>
              <a:r>
                <a:rPr lang="en-US" dirty="0" smtClean="0"/>
                <a:t>RAM</a:t>
              </a:r>
              <a:endParaRPr lang="en-US" dirty="0"/>
            </a:p>
          </p:txBody>
        </p:sp>
        <p:sp>
          <p:nvSpPr>
            <p:cNvPr id="31" name="TextBox 30"/>
            <p:cNvSpPr txBox="1"/>
            <p:nvPr/>
          </p:nvSpPr>
          <p:spPr>
            <a:xfrm>
              <a:off x="6861603" y="3822357"/>
              <a:ext cx="700216" cy="369332"/>
            </a:xfrm>
            <a:prstGeom prst="rect">
              <a:avLst/>
            </a:prstGeom>
            <a:noFill/>
          </p:spPr>
          <p:txBody>
            <a:bodyPr wrap="square" rtlCol="0">
              <a:spAutoFit/>
            </a:bodyPr>
            <a:lstStyle/>
            <a:p>
              <a:r>
                <a:rPr lang="en-US" dirty="0" smtClean="0"/>
                <a:t>RAM</a:t>
              </a:r>
              <a:endParaRPr lang="en-US" dirty="0"/>
            </a:p>
          </p:txBody>
        </p:sp>
        <p:sp>
          <p:nvSpPr>
            <p:cNvPr id="32" name="Can 31"/>
            <p:cNvSpPr/>
            <p:nvPr/>
          </p:nvSpPr>
          <p:spPr>
            <a:xfrm>
              <a:off x="10268465"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DISK</a:t>
              </a:r>
              <a:endParaRPr lang="en-US" b="1" dirty="0">
                <a:solidFill>
                  <a:schemeClr val="tx1"/>
                </a:solidFill>
              </a:endParaRPr>
            </a:p>
          </p:txBody>
        </p:sp>
        <p:cxnSp>
          <p:nvCxnSpPr>
            <p:cNvPr id="15" name="Straight Arrow Connector 14"/>
            <p:cNvCxnSpPr/>
            <p:nvPr/>
          </p:nvCxnSpPr>
          <p:spPr>
            <a:xfrm>
              <a:off x="1828800" y="332396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p:nvPr/>
          </p:nvCxnSpPr>
          <p:spPr>
            <a:xfrm>
              <a:off x="3768811" y="3332205"/>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a:off x="5926952" y="3353009"/>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p:nvPr/>
          </p:nvCxnSpPr>
          <p:spPr>
            <a:xfrm>
              <a:off x="7561819" y="3369484"/>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p:nvPr/>
          </p:nvCxnSpPr>
          <p:spPr>
            <a:xfrm>
              <a:off x="9716530" y="332005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 xmlns:p14="http://schemas.microsoft.com/office/powerpoint/2010/main" val="3861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Parallelism Configurations</a:t>
            </a:r>
            <a:endParaRPr lang="en-US" sz="4800" dirty="0">
              <a:solidFill>
                <a:schemeClr val="tx1"/>
              </a:solidFill>
            </a:endParaRPr>
          </a:p>
        </p:txBody>
      </p:sp>
    </p:spTree>
    <p:extLst>
      <p:ext uri="{BB962C8B-B14F-4D97-AF65-F5344CB8AC3E}">
        <p14:creationId xmlns="" xmlns:p14="http://schemas.microsoft.com/office/powerpoint/2010/main" val="302804120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76" y="283345"/>
            <a:ext cx="10132540" cy="4708981"/>
          </a:xfrm>
          <a:prstGeom prst="rect">
            <a:avLst/>
          </a:prstGeom>
        </p:spPr>
        <p:txBody>
          <a:bodyPr wrap="square">
            <a:spAutoFit/>
          </a:bodyPr>
          <a:lstStyle/>
          <a:p>
            <a:r>
              <a:rPr lang="en-US" sz="1500" dirty="0"/>
              <a:t>As the shuffle operations re-partitions the data, we can use </a:t>
            </a:r>
            <a:r>
              <a:rPr lang="en-US" sz="1500" dirty="0" smtClean="0"/>
              <a:t>below two configurations </a:t>
            </a:r>
            <a:r>
              <a:rPr lang="en-US" sz="1500" dirty="0"/>
              <a:t>to control the number of partitions shuffle creates</a:t>
            </a:r>
            <a:r>
              <a:rPr lang="en-US" sz="1500" dirty="0" smtClean="0"/>
              <a:t>.</a:t>
            </a:r>
          </a:p>
          <a:p>
            <a:pPr marL="742950" lvl="1" indent="-285750">
              <a:buFont typeface="Arial" panose="020B0604020202020204" pitchFamily="34" charset="0"/>
              <a:buChar char="•"/>
            </a:pPr>
            <a:r>
              <a:rPr lang="en-US" sz="1500" dirty="0" err="1" smtClean="0"/>
              <a:t>spark.default.parallelism</a:t>
            </a:r>
            <a:r>
              <a:rPr lang="en-US" sz="1500" dirty="0" smtClean="0"/>
              <a:t> </a:t>
            </a:r>
          </a:p>
          <a:p>
            <a:pPr marL="742950" lvl="1" indent="-285750">
              <a:buFont typeface="Arial" panose="020B0604020202020204" pitchFamily="34" charset="0"/>
              <a:buChar char="•"/>
            </a:pPr>
            <a:r>
              <a:rPr lang="en-US" sz="1500" dirty="0" err="1" smtClean="0"/>
              <a:t>spark.sql.shuffle.partitions</a:t>
            </a:r>
            <a:endParaRPr lang="en-US" sz="1500" dirty="0" smtClean="0"/>
          </a:p>
          <a:p>
            <a:pPr lvl="1"/>
            <a:endParaRPr lang="en-US" sz="1500" dirty="0" smtClean="0"/>
          </a:p>
          <a:p>
            <a:r>
              <a:rPr lang="en-US" sz="1500" b="1" dirty="0" err="1"/>
              <a:t>spark.default.parallelism</a:t>
            </a:r>
            <a:r>
              <a:rPr lang="en-US" sz="1500" b="1" dirty="0"/>
              <a:t> </a:t>
            </a:r>
            <a:r>
              <a:rPr lang="en-US" sz="1500" b="1" dirty="0" smtClean="0"/>
              <a:t>:</a:t>
            </a:r>
          </a:p>
          <a:p>
            <a:pPr marL="742950" lvl="1" indent="-285750">
              <a:buFont typeface="Arial" panose="020B0604020202020204" pitchFamily="34" charset="0"/>
              <a:buChar char="•"/>
            </a:pPr>
            <a:r>
              <a:rPr lang="en-US" sz="1500" dirty="0" smtClean="0"/>
              <a:t>Only applicable to RDD.  </a:t>
            </a:r>
          </a:p>
          <a:p>
            <a:pPr marL="742950" lvl="1" indent="-285750">
              <a:buFont typeface="Arial" panose="020B0604020202020204" pitchFamily="34" charset="0"/>
              <a:buChar char="•"/>
            </a:pPr>
            <a:r>
              <a:rPr lang="en-US" sz="1500" dirty="0" smtClean="0"/>
              <a:t>Default value set to the number of all cores on all nodes in a cluster.</a:t>
            </a:r>
          </a:p>
          <a:p>
            <a:pPr marL="742950" lvl="1" indent="-285750">
              <a:buFont typeface="Arial" panose="020B0604020202020204" pitchFamily="34" charset="0"/>
              <a:buChar char="•"/>
            </a:pPr>
            <a:r>
              <a:rPr lang="en-US" sz="1500" dirty="0" smtClean="0"/>
              <a:t>RDD </a:t>
            </a:r>
            <a:r>
              <a:rPr lang="en-US" sz="1500" dirty="0"/>
              <a:t>wider transformations like reduceByKey(), groupByKey(), join() triggers the data shuffling. Prior to using these operations, use the below code to set the desired partitions </a:t>
            </a:r>
            <a:r>
              <a:rPr lang="en-US" sz="1500" dirty="0" smtClean="0"/>
              <a:t>for </a:t>
            </a:r>
            <a:r>
              <a:rPr lang="en-US" sz="1500" dirty="0"/>
              <a:t>shuffle operations</a:t>
            </a:r>
            <a:r>
              <a:rPr lang="en-US" sz="1500" dirty="0" smtClean="0"/>
              <a:t>. Change the value accordingly.</a:t>
            </a:r>
          </a:p>
          <a:p>
            <a:pPr lvl="1"/>
            <a:r>
              <a:rPr lang="en-US" sz="1500" dirty="0"/>
              <a:t>     </a:t>
            </a:r>
            <a:r>
              <a:rPr lang="en-US" sz="1500" dirty="0" err="1"/>
              <a:t>spark.conf.set</a:t>
            </a:r>
            <a:r>
              <a:rPr lang="en-US" sz="1500" dirty="0"/>
              <a:t>("spark.default.parallelism",150)</a:t>
            </a:r>
          </a:p>
          <a:p>
            <a:pPr lvl="1"/>
            <a:r>
              <a:rPr lang="en-US" sz="1500" dirty="0"/>
              <a:t>     </a:t>
            </a:r>
            <a:r>
              <a:rPr lang="en-US" sz="1500" dirty="0" err="1" smtClean="0"/>
              <a:t>spark.conf.get</a:t>
            </a:r>
            <a:r>
              <a:rPr lang="en-US" sz="1500" dirty="0"/>
              <a:t>("</a:t>
            </a:r>
            <a:r>
              <a:rPr lang="en-US" sz="1500" dirty="0" err="1" smtClean="0"/>
              <a:t>spark.default.parallelism</a:t>
            </a:r>
            <a:r>
              <a:rPr lang="en-US" sz="1500" dirty="0" smtClean="0"/>
              <a:t>")</a:t>
            </a:r>
          </a:p>
          <a:p>
            <a:pPr lvl="1"/>
            <a:endParaRPr lang="en-US" sz="1500" dirty="0"/>
          </a:p>
          <a:p>
            <a:pPr lvl="1"/>
            <a:r>
              <a:rPr lang="en-US" sz="1500" dirty="0" smtClean="0"/>
              <a:t>     Ex – </a:t>
            </a:r>
          </a:p>
          <a:p>
            <a:pPr lvl="1"/>
            <a:r>
              <a:rPr lang="en-US" sz="1500" dirty="0"/>
              <a:t>       pyspark2 --master yarn --conf </a:t>
            </a:r>
            <a:r>
              <a:rPr lang="en-US" sz="1500" dirty="0" err="1" smtClean="0"/>
              <a:t>spark.default.parallelism</a:t>
            </a:r>
            <a:r>
              <a:rPr lang="en-US" sz="1500" dirty="0" smtClean="0"/>
              <a:t>=150</a:t>
            </a:r>
          </a:p>
          <a:p>
            <a:pPr lvl="1"/>
            <a:r>
              <a:rPr lang="en-US" sz="1500" dirty="0" smtClean="0"/>
              <a:t>       </a:t>
            </a:r>
            <a:r>
              <a:rPr lang="en-US" sz="1500" dirty="0" err="1" smtClean="0"/>
              <a:t>rdd</a:t>
            </a:r>
            <a:r>
              <a:rPr lang="en-US" sz="1500" dirty="0" smtClean="0"/>
              <a:t> </a:t>
            </a:r>
            <a:r>
              <a:rPr lang="en-US" sz="1500" dirty="0"/>
              <a:t>=  </a:t>
            </a:r>
            <a:r>
              <a:rPr lang="en-US" sz="1500" dirty="0" err="1"/>
              <a:t>sc.parallelize</a:t>
            </a:r>
            <a:r>
              <a:rPr lang="en-US" sz="1500" dirty="0"/>
              <a:t>(range(1000))</a:t>
            </a:r>
          </a:p>
          <a:p>
            <a:pPr lvl="1"/>
            <a:r>
              <a:rPr lang="en-US" sz="1500" dirty="0" smtClean="0"/>
              <a:t>       </a:t>
            </a:r>
            <a:r>
              <a:rPr lang="en-US" sz="1500" dirty="0" err="1" smtClean="0"/>
              <a:t>rdd.getNumPartitions</a:t>
            </a:r>
            <a:r>
              <a:rPr lang="en-US" sz="1500" dirty="0"/>
              <a:t>()</a:t>
            </a:r>
          </a:p>
          <a:p>
            <a:pPr lvl="1"/>
            <a:r>
              <a:rPr lang="en-US" sz="1500" dirty="0" smtClean="0"/>
              <a:t>       150</a:t>
            </a:r>
            <a:endParaRPr lang="en-US" sz="1500" dirty="0"/>
          </a:p>
          <a:p>
            <a:pPr lvl="1"/>
            <a:endParaRPr lang="en-US" sz="1500" dirty="0" smtClean="0"/>
          </a:p>
          <a:p>
            <a:pPr lvl="1"/>
            <a:endParaRPr lang="en-US" sz="1500" dirty="0"/>
          </a:p>
        </p:txBody>
      </p:sp>
    </p:spTree>
    <p:extLst>
      <p:ext uri="{BB962C8B-B14F-4D97-AF65-F5344CB8AC3E}">
        <p14:creationId xmlns="" xmlns:p14="http://schemas.microsoft.com/office/powerpoint/2010/main" val="25387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039" y="242155"/>
            <a:ext cx="10132540" cy="4478149"/>
          </a:xfrm>
          <a:prstGeom prst="rect">
            <a:avLst/>
          </a:prstGeom>
        </p:spPr>
        <p:txBody>
          <a:bodyPr wrap="square">
            <a:spAutoFit/>
          </a:bodyPr>
          <a:lstStyle/>
          <a:p>
            <a:r>
              <a:rPr lang="en-US" sz="1500" b="1" dirty="0" err="1" smtClean="0"/>
              <a:t>spark.sql.shuffle.partitions</a:t>
            </a:r>
            <a:r>
              <a:rPr lang="en-US" sz="1500" b="1" dirty="0" smtClean="0"/>
              <a:t>:</a:t>
            </a:r>
          </a:p>
          <a:p>
            <a:pPr marL="742950" lvl="1" indent="-285750">
              <a:buFont typeface="Arial" panose="020B0604020202020204" pitchFamily="34" charset="0"/>
              <a:buChar char="•"/>
            </a:pPr>
            <a:r>
              <a:rPr lang="en-US" sz="1500" dirty="0" smtClean="0"/>
              <a:t>Only applicable to DataFrames.</a:t>
            </a:r>
          </a:p>
          <a:p>
            <a:pPr marL="742950" lvl="1" indent="-285750">
              <a:buFont typeface="Arial" panose="020B0604020202020204" pitchFamily="34" charset="0"/>
              <a:buChar char="•"/>
            </a:pPr>
            <a:r>
              <a:rPr lang="en-US" sz="1500" dirty="0" smtClean="0"/>
              <a:t>Default to 200.</a:t>
            </a:r>
          </a:p>
          <a:p>
            <a:pPr marL="742950" lvl="1" indent="-285750">
              <a:buFont typeface="Arial" panose="020B0604020202020204" pitchFamily="34" charset="0"/>
              <a:buChar char="•"/>
            </a:pPr>
            <a:r>
              <a:rPr lang="en-US" sz="1500" dirty="0"/>
              <a:t>For DataFrame, wider transformations like </a:t>
            </a:r>
            <a:r>
              <a:rPr lang="en-US" sz="1500" dirty="0" err="1"/>
              <a:t>groupBy</a:t>
            </a:r>
            <a:r>
              <a:rPr lang="en-US" sz="1500" dirty="0"/>
              <a:t>(), join() triggers the data shuffling hence the result of these transformations results in partition size same as the value set in </a:t>
            </a:r>
            <a:r>
              <a:rPr lang="en-US" sz="1500" dirty="0" err="1"/>
              <a:t>spark.sql.shuffle.partitions</a:t>
            </a:r>
            <a:r>
              <a:rPr lang="en-US" sz="1500" dirty="0"/>
              <a:t>. </a:t>
            </a:r>
          </a:p>
          <a:p>
            <a:pPr lvl="1"/>
            <a:r>
              <a:rPr lang="en-US" sz="1500" dirty="0" smtClean="0"/>
              <a:t>     </a:t>
            </a:r>
            <a:r>
              <a:rPr lang="en-US" sz="1500" dirty="0"/>
              <a:t> </a:t>
            </a:r>
            <a:r>
              <a:rPr lang="en-US" sz="1500" dirty="0" err="1" smtClean="0"/>
              <a:t>spark.conf.get</a:t>
            </a:r>
            <a:r>
              <a:rPr lang="en-US" sz="1500" dirty="0" smtClean="0"/>
              <a:t>(</a:t>
            </a:r>
            <a:r>
              <a:rPr lang="en-US" sz="1500" dirty="0"/>
              <a:t>"</a:t>
            </a:r>
            <a:r>
              <a:rPr lang="en-US" sz="1500" dirty="0" err="1" smtClean="0"/>
              <a:t>spark.sql.shuffle.partitions</a:t>
            </a:r>
            <a:r>
              <a:rPr lang="en-US" sz="1500" dirty="0" smtClean="0"/>
              <a:t>")</a:t>
            </a:r>
          </a:p>
          <a:p>
            <a:pPr lvl="1"/>
            <a:r>
              <a:rPr lang="en-US" sz="1500" dirty="0"/>
              <a:t> </a:t>
            </a:r>
            <a:r>
              <a:rPr lang="en-US" sz="1500" dirty="0" smtClean="0"/>
              <a:t>     Ex –           </a:t>
            </a:r>
            <a:endParaRPr lang="en-US" sz="1500" dirty="0"/>
          </a:p>
          <a:p>
            <a:pPr lvl="1"/>
            <a:r>
              <a:rPr lang="en-US" sz="1500" dirty="0"/>
              <a:t>         data=(('Ram',1),('Raj',2),('Ram',1),('Joann',4),('Raj',2),('Robert',5),('Reid',6),('Sam',7))         </a:t>
            </a:r>
            <a:endParaRPr lang="en-US" sz="1500" dirty="0" smtClean="0"/>
          </a:p>
          <a:p>
            <a:pPr lvl="1"/>
            <a:r>
              <a:rPr lang="en-US" sz="1500" dirty="0"/>
              <a:t>         </a:t>
            </a:r>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name','id</a:t>
            </a:r>
            <a:r>
              <a:rPr lang="en-US" sz="1500" dirty="0" smtClean="0"/>
              <a:t>'))</a:t>
            </a:r>
          </a:p>
          <a:p>
            <a:pPr lvl="1"/>
            <a:r>
              <a:rPr lang="en-US" sz="1500" dirty="0" smtClean="0"/>
              <a:t>         </a:t>
            </a:r>
            <a:r>
              <a:rPr lang="en-US" sz="1500" dirty="0" err="1" smtClean="0"/>
              <a:t>df.rdd.getNumPartitions</a:t>
            </a:r>
            <a:r>
              <a:rPr lang="en-US" sz="1500" dirty="0"/>
              <a:t>()</a:t>
            </a:r>
          </a:p>
          <a:p>
            <a:pPr lvl="1"/>
            <a:r>
              <a:rPr lang="en-US" sz="1500" dirty="0" smtClean="0"/>
              <a:t>         2</a:t>
            </a:r>
          </a:p>
          <a:p>
            <a:pPr lvl="1"/>
            <a:r>
              <a:rPr lang="en-US" sz="1500" dirty="0" smtClean="0"/>
              <a:t>        df1 </a:t>
            </a:r>
            <a:r>
              <a:rPr lang="en-US" sz="1500" dirty="0"/>
              <a:t>= </a:t>
            </a:r>
            <a:r>
              <a:rPr lang="en-US" sz="1500" dirty="0" err="1"/>
              <a:t>df.groupBy</a:t>
            </a:r>
            <a:r>
              <a:rPr lang="en-US" sz="1500" dirty="0"/>
              <a:t>("name").count()</a:t>
            </a:r>
          </a:p>
          <a:p>
            <a:pPr lvl="1"/>
            <a:r>
              <a:rPr lang="en-US" sz="1500" dirty="0" smtClean="0"/>
              <a:t>        df1.rdd.getNumPartitions</a:t>
            </a:r>
            <a:r>
              <a:rPr lang="en-US" sz="1500" dirty="0"/>
              <a:t>()</a:t>
            </a:r>
          </a:p>
          <a:p>
            <a:pPr lvl="1"/>
            <a:r>
              <a:rPr lang="en-US" sz="1500" dirty="0" smtClean="0"/>
              <a:t>        200</a:t>
            </a:r>
            <a:endParaRPr lang="en-US" sz="1500" dirty="0"/>
          </a:p>
          <a:p>
            <a:pPr lvl="1"/>
            <a:endParaRPr lang="en-US" sz="1500" dirty="0"/>
          </a:p>
          <a:p>
            <a:pPr lvl="2"/>
            <a:endParaRPr lang="en-US" sz="1500" dirty="0" smtClean="0"/>
          </a:p>
          <a:p>
            <a:pPr marL="1200150" lvl="2" indent="-285750">
              <a:buFont typeface="Arial" panose="020B0604020202020204" pitchFamily="34" charset="0"/>
              <a:buChar char="•"/>
            </a:pPr>
            <a:endParaRPr lang="en-US" sz="1500" dirty="0"/>
          </a:p>
          <a:p>
            <a:pPr marL="1200150" lvl="2" indent="-285750">
              <a:buFont typeface="Arial" panose="020B0604020202020204" pitchFamily="34" charset="0"/>
              <a:buChar char="•"/>
            </a:pPr>
            <a:endParaRPr lang="en-US" sz="1500" dirty="0"/>
          </a:p>
          <a:p>
            <a:pPr lvl="3"/>
            <a:endParaRPr lang="en-US" sz="1500" dirty="0"/>
          </a:p>
        </p:txBody>
      </p:sp>
    </p:spTree>
    <p:extLst>
      <p:ext uri="{BB962C8B-B14F-4D97-AF65-F5344CB8AC3E}">
        <p14:creationId xmlns="" xmlns:p14="http://schemas.microsoft.com/office/powerpoint/2010/main" val="18282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smtClean="0">
                <a:solidFill>
                  <a:schemeClr val="tx1"/>
                </a:solidFill>
              </a:rPr>
              <a:t>Memory Management</a:t>
            </a:r>
            <a:endParaRPr lang="en-US" sz="4800" dirty="0">
              <a:solidFill>
                <a:schemeClr val="tx1"/>
              </a:solidFill>
            </a:endParaRPr>
          </a:p>
        </p:txBody>
      </p:sp>
    </p:spTree>
    <p:extLst>
      <p:ext uri="{BB962C8B-B14F-4D97-AF65-F5344CB8AC3E}">
        <p14:creationId xmlns="" xmlns:p14="http://schemas.microsoft.com/office/powerpoint/2010/main" val="188184746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483693"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Rectangle 37"/>
          <p:cNvSpPr/>
          <p:nvPr/>
        </p:nvSpPr>
        <p:spPr>
          <a:xfrm>
            <a:off x="5671226"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Driver</a:t>
            </a:r>
            <a:endParaRPr lang="en-US" dirty="0"/>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tx1"/>
                </a:solidFill>
              </a:rPr>
              <a:t>Resource</a:t>
            </a:r>
          </a:p>
          <a:p>
            <a:pPr algn="ctr"/>
            <a:r>
              <a:rPr lang="en-US" dirty="0" smtClean="0">
                <a:solidFill>
                  <a:schemeClr val="tx1"/>
                </a:solidFill>
              </a:rPr>
              <a:t>Manager</a:t>
            </a:r>
            <a:endParaRPr lang="en-US" dirty="0">
              <a:solidFill>
                <a:schemeClr val="tx1"/>
              </a:solidFill>
            </a:endParaRP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5719188"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45" name="Rounded Rectangle 44"/>
          <p:cNvSpPr/>
          <p:nvPr/>
        </p:nvSpPr>
        <p:spPr>
          <a:xfrm>
            <a:off x="5805225"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46" name="Rounded Rectangle 45"/>
          <p:cNvSpPr/>
          <p:nvPr/>
        </p:nvSpPr>
        <p:spPr>
          <a:xfrm>
            <a:off x="6517129"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90" name="TextBox 89"/>
          <p:cNvSpPr txBox="1"/>
          <p:nvPr/>
        </p:nvSpPr>
        <p:spPr>
          <a:xfrm>
            <a:off x="2678622" y="446173"/>
            <a:ext cx="2805071" cy="369332"/>
          </a:xfrm>
          <a:prstGeom prst="rect">
            <a:avLst/>
          </a:prstGeom>
          <a:noFill/>
        </p:spPr>
        <p:txBody>
          <a:bodyPr wrap="square" rtlCol="0">
            <a:spAutoFit/>
          </a:bodyPr>
          <a:lstStyle/>
          <a:p>
            <a:r>
              <a:rPr lang="en-US" b="1" dirty="0" smtClean="0"/>
              <a:t>YARN Cluster Manager</a:t>
            </a:r>
            <a:endParaRPr lang="en-US" b="1" dirty="0"/>
          </a:p>
        </p:txBody>
      </p:sp>
      <p:sp>
        <p:nvSpPr>
          <p:cNvPr id="42" name="Rectangle 41"/>
          <p:cNvSpPr/>
          <p:nvPr/>
        </p:nvSpPr>
        <p:spPr>
          <a:xfrm>
            <a:off x="5864655"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61" name="Straight Arrow Connector 60"/>
          <p:cNvCxnSpPr>
            <a:endCxn id="38" idx="0"/>
          </p:cNvCxnSpPr>
          <p:nvPr/>
        </p:nvCxnSpPr>
        <p:spPr>
          <a:xfrm>
            <a:off x="6471580"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23059"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65" name="Rectangle 64"/>
          <p:cNvSpPr/>
          <p:nvPr/>
        </p:nvSpPr>
        <p:spPr>
          <a:xfrm>
            <a:off x="8110592"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smtClean="0"/>
              <a:t>Container</a:t>
            </a:r>
          </a:p>
          <a:p>
            <a:pPr algn="ctr"/>
            <a:endParaRPr lang="en-US" sz="1300" dirty="0" smtClean="0"/>
          </a:p>
          <a:p>
            <a:pPr algn="ctr"/>
            <a:endParaRPr lang="en-US" dirty="0"/>
          </a:p>
          <a:p>
            <a:pPr algn="ctr"/>
            <a:endParaRPr lang="en-US" dirty="0" smtClean="0"/>
          </a:p>
          <a:p>
            <a:pPr algn="ctr"/>
            <a:endParaRPr lang="en-US" dirty="0"/>
          </a:p>
        </p:txBody>
      </p:sp>
      <p:sp>
        <p:nvSpPr>
          <p:cNvPr id="66" name="Rectangle 65"/>
          <p:cNvSpPr/>
          <p:nvPr/>
        </p:nvSpPr>
        <p:spPr>
          <a:xfrm>
            <a:off x="8158554"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Executor</a:t>
            </a:r>
          </a:p>
          <a:p>
            <a:pPr algn="ctr"/>
            <a:endParaRPr lang="en-US" dirty="0" smtClean="0">
              <a:solidFill>
                <a:schemeClr val="tx1"/>
              </a:solidFill>
            </a:endParaRPr>
          </a:p>
          <a:p>
            <a:pPr algn="ctr"/>
            <a:endParaRPr lang="en-US" dirty="0">
              <a:solidFill>
                <a:schemeClr val="tx1"/>
              </a:solidFill>
            </a:endParaRPr>
          </a:p>
        </p:txBody>
      </p:sp>
      <p:sp>
        <p:nvSpPr>
          <p:cNvPr id="67" name="Rounded Rectangle 66"/>
          <p:cNvSpPr/>
          <p:nvPr/>
        </p:nvSpPr>
        <p:spPr>
          <a:xfrm>
            <a:off x="8244591"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8" name="Rounded Rectangle 67"/>
          <p:cNvSpPr/>
          <p:nvPr/>
        </p:nvSpPr>
        <p:spPr>
          <a:xfrm>
            <a:off x="8956495"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Task</a:t>
            </a:r>
            <a:endParaRPr lang="en-US" sz="1300" dirty="0">
              <a:solidFill>
                <a:schemeClr val="tx1"/>
              </a:solidFill>
            </a:endParaRPr>
          </a:p>
        </p:txBody>
      </p:sp>
      <p:sp>
        <p:nvSpPr>
          <p:cNvPr id="69" name="Rectangle 68"/>
          <p:cNvSpPr/>
          <p:nvPr/>
        </p:nvSpPr>
        <p:spPr>
          <a:xfrm>
            <a:off x="8304021"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70" name="Straight Arrow Connector 69"/>
          <p:cNvCxnSpPr>
            <a:endCxn id="65" idx="0"/>
          </p:cNvCxnSpPr>
          <p:nvPr/>
        </p:nvCxnSpPr>
        <p:spPr>
          <a:xfrm>
            <a:off x="8910946"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smtClean="0"/>
          </a:p>
          <a:p>
            <a:pPr algn="ctr"/>
            <a:endParaRPr lang="en-US" sz="1300" dirty="0"/>
          </a:p>
          <a:p>
            <a:pPr algn="ctr"/>
            <a:endParaRPr lang="en-US" sz="1300" dirty="0" smtClean="0"/>
          </a:p>
          <a:p>
            <a:pPr algn="ctr"/>
            <a:r>
              <a:rPr lang="en-US" sz="1300" dirty="0" smtClean="0"/>
              <a:t>Container</a:t>
            </a:r>
          </a:p>
          <a:p>
            <a:pPr algn="ctr"/>
            <a:endParaRPr lang="en-US" sz="1300" dirty="0" smtClean="0"/>
          </a:p>
          <a:p>
            <a:pPr algn="ctr"/>
            <a:endParaRPr lang="en-US" sz="1300" dirty="0" smtClean="0"/>
          </a:p>
          <a:p>
            <a:pPr algn="ctr"/>
            <a:endParaRPr lang="en-US" dirty="0"/>
          </a:p>
          <a:p>
            <a:pPr algn="ctr"/>
            <a:endParaRPr lang="en-US" dirty="0" smtClean="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Application</a:t>
            </a:r>
          </a:p>
          <a:p>
            <a:pPr algn="ctr"/>
            <a:r>
              <a:rPr lang="en-US" sz="1300" dirty="0" smtClean="0">
                <a:solidFill>
                  <a:schemeClr val="tx1"/>
                </a:solidFill>
              </a:rPr>
              <a:t>Master</a:t>
            </a:r>
            <a:endParaRPr lang="en-US" dirty="0" smtClean="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smtClean="0"/>
              <a:t>Node Manager</a:t>
            </a:r>
            <a:endParaRPr lang="en-US" sz="1300" dirty="0"/>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a:stCxn id="9" idx="3"/>
            <a:endCxn id="81" idx="1"/>
          </p:cNvCxnSpPr>
          <p:nvPr/>
        </p:nvCxnSpPr>
        <p:spPr>
          <a:xfrm flipV="1">
            <a:off x="5296160" y="1840185"/>
            <a:ext cx="1232977" cy="6900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41" idx="0"/>
          </p:cNvCxnSpPr>
          <p:nvPr/>
        </p:nvCxnSpPr>
        <p:spPr>
          <a:xfrm flipH="1">
            <a:off x="6437511" y="2697527"/>
            <a:ext cx="104214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64" idx="0"/>
          </p:cNvCxnSpPr>
          <p:nvPr/>
        </p:nvCxnSpPr>
        <p:spPr>
          <a:xfrm>
            <a:off x="7479659" y="2697527"/>
            <a:ext cx="139721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1122487031"/>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smtClean="0"/>
              <a:t>YARN as Spark </a:t>
            </a:r>
            <a:r>
              <a:rPr lang="en-US" b="1" dirty="0"/>
              <a:t>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smtClean="0"/>
              <a:t>Cluster Management – Used for </a:t>
            </a:r>
            <a:r>
              <a:rPr lang="en-US" dirty="0"/>
              <a:t>resource </a:t>
            </a:r>
            <a:r>
              <a:rPr lang="en-US" dirty="0" smtClean="0"/>
              <a:t>allocation and Scheduling.</a:t>
            </a:r>
            <a:endParaRPr lang="en-US" dirty="0"/>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smtClean="0"/>
              <a:t>Node Manager</a:t>
            </a:r>
            <a:endParaRPr lang="en-US" dirty="0"/>
          </a:p>
          <a:p>
            <a:pPr marL="800100" lvl="1" indent="-342900">
              <a:buFont typeface="Wingdings" panose="05000000000000000000" pitchFamily="2" charset="2"/>
              <a:buChar char="ü"/>
            </a:pPr>
            <a:r>
              <a:rPr lang="en-US" dirty="0"/>
              <a:t>Application </a:t>
            </a:r>
            <a:r>
              <a:rPr lang="en-US" dirty="0" smtClean="0"/>
              <a:t>Master</a:t>
            </a:r>
            <a:endParaRPr lang="en-US" dirty="0"/>
          </a:p>
          <a:p>
            <a:endParaRPr lang="en-US" dirty="0" smtClean="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a:t>
            </a:r>
            <a:r>
              <a:rPr lang="en-US" dirty="0" smtClean="0"/>
              <a:t>search for a Node Manger which will, in turn, launch </a:t>
            </a:r>
            <a:r>
              <a:rPr lang="en-US" dirty="0"/>
              <a:t>an </a:t>
            </a:r>
            <a:r>
              <a:rPr lang="en-US" dirty="0" err="1"/>
              <a:t>ApplicationMaster</a:t>
            </a:r>
            <a:r>
              <a:rPr lang="en-US" dirty="0"/>
              <a:t>  for </a:t>
            </a:r>
            <a:r>
              <a:rPr lang="en-US" dirty="0" smtClean="0"/>
              <a:t>the specific job in a container.</a:t>
            </a:r>
            <a:endParaRPr lang="en-US" dirty="0"/>
          </a:p>
          <a:p>
            <a:pPr marL="342900" indent="-342900">
              <a:buAutoNum type="arabicPeriod"/>
            </a:pPr>
            <a:r>
              <a:rPr lang="en-US" dirty="0"/>
              <a:t>The </a:t>
            </a:r>
            <a:r>
              <a:rPr lang="en-US" dirty="0" err="1" smtClean="0"/>
              <a:t>ApplicationMaster</a:t>
            </a:r>
            <a:r>
              <a:rPr lang="en-US" dirty="0" smtClean="0"/>
              <a:t> </a:t>
            </a:r>
            <a:r>
              <a:rPr lang="en-US" dirty="0"/>
              <a:t>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a:t>
            </a:r>
            <a:r>
              <a:rPr lang="en-US" dirty="0" smtClean="0"/>
              <a:t>Can request for more resources from RM.</a:t>
            </a:r>
            <a:endParaRPr lang="en-US" dirty="0"/>
          </a:p>
          <a:p>
            <a:pPr marL="342900" indent="-342900">
              <a:buAutoNum type="arabicPeriod"/>
            </a:pPr>
            <a:r>
              <a:rPr lang="en-US" dirty="0" smtClean="0"/>
              <a:t>The </a:t>
            </a:r>
            <a:r>
              <a:rPr lang="en-US" dirty="0" err="1"/>
              <a:t>ApplicationMaster</a:t>
            </a:r>
            <a:r>
              <a:rPr lang="en-US" dirty="0"/>
              <a:t> notifies the Node Managers to launch the </a:t>
            </a:r>
            <a:r>
              <a:rPr lang="en-US" dirty="0" smtClean="0"/>
              <a:t>containers and executors</a:t>
            </a:r>
            <a:r>
              <a:rPr lang="en-US" dirty="0"/>
              <a:t>. </a:t>
            </a:r>
            <a:r>
              <a:rPr lang="en-US" dirty="0" smtClean="0"/>
              <a:t>Executor then executes the tasks.</a:t>
            </a:r>
            <a:endParaRPr lang="en-US" dirty="0"/>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smtClean="0"/>
              <a:t>ApplicationMaster</a:t>
            </a:r>
            <a:r>
              <a:rPr lang="en-US" dirty="0" smtClean="0"/>
              <a:t> </a:t>
            </a:r>
            <a:r>
              <a:rPr lang="en-US" dirty="0"/>
              <a:t>un-registers with the Resource Manager.</a:t>
            </a:r>
          </a:p>
          <a:p>
            <a:r>
              <a:rPr lang="en-US" dirty="0" smtClean="0"/>
              <a:t>  </a:t>
            </a:r>
          </a:p>
          <a:p>
            <a:endParaRPr lang="en-US" dirty="0" smtClean="0"/>
          </a:p>
          <a:p>
            <a:endParaRPr lang="en-US" dirty="0" smtClean="0"/>
          </a:p>
        </p:txBody>
      </p:sp>
    </p:spTree>
    <p:extLst>
      <p:ext uri="{BB962C8B-B14F-4D97-AF65-F5344CB8AC3E}">
        <p14:creationId xmlns="" xmlns:p14="http://schemas.microsoft.com/office/powerpoint/2010/main" val="26146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584086" y="1419215"/>
            <a:ext cx="3026455" cy="270816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Heap</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11" name="Rectangle 10"/>
          <p:cNvSpPr/>
          <p:nvPr/>
        </p:nvSpPr>
        <p:spPr>
          <a:xfrm>
            <a:off x="7939792" y="3220629"/>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User Memory </a:t>
            </a:r>
            <a:r>
              <a:rPr lang="en-US" dirty="0">
                <a:solidFill>
                  <a:schemeClr val="tx1"/>
                </a:solidFill>
                <a:sym typeface="Wingdings" panose="05000000000000000000" pitchFamily="2" charset="2"/>
              </a:rPr>
              <a:t> </a:t>
            </a:r>
            <a:r>
              <a:rPr lang="en-US" sz="1200" i="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23 %</a:t>
            </a:r>
            <a:endParaRPr lang="en-US" b="1" dirty="0">
              <a:solidFill>
                <a:schemeClr val="tx1"/>
              </a:solidFill>
            </a:endParaRPr>
          </a:p>
        </p:txBody>
      </p:sp>
      <p:sp>
        <p:nvSpPr>
          <p:cNvPr id="5" name="Rectangle 4"/>
          <p:cNvSpPr/>
          <p:nvPr/>
        </p:nvSpPr>
        <p:spPr>
          <a:xfrm>
            <a:off x="7468526"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7255"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7226" y="1413449"/>
            <a:ext cx="2222608" cy="27139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Node Manager</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137958"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5574" y="1908152"/>
            <a:ext cx="1894020" cy="6273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endParaRPr lang="en-US" dirty="0">
              <a:solidFill>
                <a:schemeClr val="tx1"/>
              </a:solidFill>
            </a:endParaRPr>
          </a:p>
        </p:txBody>
      </p:sp>
      <p:sp>
        <p:nvSpPr>
          <p:cNvPr id="24" name="Rectangle 23"/>
          <p:cNvSpPr/>
          <p:nvPr/>
        </p:nvSpPr>
        <p:spPr>
          <a:xfrm>
            <a:off x="845574" y="2692030"/>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30" name="Rectangle 29"/>
          <p:cNvSpPr/>
          <p:nvPr/>
        </p:nvSpPr>
        <p:spPr>
          <a:xfrm>
            <a:off x="950871" y="3017224"/>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0037" y="3017224"/>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a:off x="1610317" y="3017224"/>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836653" y="3531888"/>
            <a:ext cx="1902941" cy="5128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7" name="Rectangle 36"/>
          <p:cNvSpPr/>
          <p:nvPr/>
        </p:nvSpPr>
        <p:spPr>
          <a:xfrm>
            <a:off x="950871" y="3791053"/>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40037" y="3791053"/>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610317" y="3791053"/>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3757649" y="1413449"/>
            <a:ext cx="2898523" cy="27139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YARN Container</a:t>
            </a: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3914016" y="222181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 (Executor)</a:t>
            </a:r>
          </a:p>
        </p:txBody>
      </p:sp>
      <p:sp>
        <p:nvSpPr>
          <p:cNvPr id="42" name="Rectangle 41"/>
          <p:cNvSpPr/>
          <p:nvPr/>
        </p:nvSpPr>
        <p:spPr>
          <a:xfrm>
            <a:off x="3914016" y="2911880"/>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Overhead</a:t>
            </a:r>
            <a:endParaRPr lang="en-US" dirty="0">
              <a:solidFill>
                <a:schemeClr val="tx1"/>
              </a:solidFill>
            </a:endParaRPr>
          </a:p>
        </p:txBody>
      </p:sp>
      <p:sp>
        <p:nvSpPr>
          <p:cNvPr id="43" name="Rectangle 42"/>
          <p:cNvSpPr/>
          <p:nvPr/>
        </p:nvSpPr>
        <p:spPr>
          <a:xfrm>
            <a:off x="3914016" y="353198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Off-heap</a:t>
            </a:r>
            <a:endParaRPr lang="en-US" dirty="0">
              <a:solidFill>
                <a:schemeClr val="tx1"/>
              </a:solidFill>
            </a:endParaRPr>
          </a:p>
        </p:txBody>
      </p:sp>
      <p:sp>
        <p:nvSpPr>
          <p:cNvPr id="44" name="Rectangle 43"/>
          <p:cNvSpPr/>
          <p:nvPr/>
        </p:nvSpPr>
        <p:spPr>
          <a:xfrm>
            <a:off x="7939791" y="3702335"/>
            <a:ext cx="2446845" cy="327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Reserved Memory = </a:t>
            </a:r>
            <a:r>
              <a:rPr lang="en-US" b="1" dirty="0">
                <a:solidFill>
                  <a:schemeClr val="tx1"/>
                </a:solidFill>
              </a:rPr>
              <a:t>7 %</a:t>
            </a:r>
            <a:endParaRPr lang="en-US" sz="1200" b="1" i="1" dirty="0">
              <a:solidFill>
                <a:schemeClr val="tx1"/>
              </a:solidFill>
            </a:endParaRPr>
          </a:p>
        </p:txBody>
      </p:sp>
      <p:sp>
        <p:nvSpPr>
          <p:cNvPr id="46" name="Rectangle 45"/>
          <p:cNvSpPr/>
          <p:nvPr/>
        </p:nvSpPr>
        <p:spPr>
          <a:xfrm>
            <a:off x="7939792" y="2078518"/>
            <a:ext cx="2446845" cy="98333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Spark </a:t>
            </a:r>
            <a:r>
              <a:rPr lang="en-US" dirty="0" smtClean="0">
                <a:solidFill>
                  <a:schemeClr val="tx1"/>
                </a:solidFill>
              </a:rPr>
              <a:t>Memory = </a:t>
            </a:r>
            <a:r>
              <a:rPr lang="en-US" b="1" dirty="0" smtClean="0">
                <a:solidFill>
                  <a:schemeClr val="tx1"/>
                </a:solidFill>
              </a:rPr>
              <a:t>70 %</a:t>
            </a:r>
            <a:endParaRPr lang="en-US" b="1" dirty="0">
              <a:solidFill>
                <a:schemeClr val="tx1"/>
              </a:solidFill>
            </a:endParaRPr>
          </a:p>
        </p:txBody>
      </p:sp>
      <p:cxnSp>
        <p:nvCxnSpPr>
          <p:cNvPr id="4" name="Straight Arrow Connector 3"/>
          <p:cNvCxnSpPr>
            <a:stCxn id="22" idx="3"/>
          </p:cNvCxnSpPr>
          <p:nvPr/>
        </p:nvCxnSpPr>
        <p:spPr>
          <a:xfrm flipV="1">
            <a:off x="2739594" y="1804086"/>
            <a:ext cx="1725314" cy="41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V="1">
            <a:off x="6433752" y="1804086"/>
            <a:ext cx="2388972" cy="6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7344366" y="4703298"/>
            <a:ext cx="5572564" cy="646331"/>
          </a:xfrm>
          <a:prstGeom prst="rect">
            <a:avLst/>
          </a:prstGeom>
          <a:noFill/>
        </p:spPr>
        <p:txBody>
          <a:bodyPr wrap="square" rtlCol="0">
            <a:spAutoFit/>
          </a:bodyPr>
          <a:lstStyle/>
          <a:p>
            <a:r>
              <a:rPr lang="en-US" i="1" dirty="0" smtClean="0">
                <a:solidFill>
                  <a:srgbClr val="FF0000"/>
                </a:solidFill>
              </a:rPr>
              <a:t> 70%,23% and 7% are when we allocate 4GB to Executor(Heap) and use the default Options.</a:t>
            </a:r>
            <a:endParaRPr lang="en-US" i="1" dirty="0">
              <a:solidFill>
                <a:srgbClr val="FF0000"/>
              </a:solidFill>
            </a:endParaRPr>
          </a:p>
        </p:txBody>
      </p:sp>
    </p:spTree>
    <p:extLst>
      <p:ext uri="{BB962C8B-B14F-4D97-AF65-F5344CB8AC3E}">
        <p14:creationId xmlns="" xmlns:p14="http://schemas.microsoft.com/office/powerpoint/2010/main" val="12111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animBg="1"/>
      <p:bldP spid="5" grpId="0" animBg="1"/>
      <p:bldP spid="29" grpId="0" animBg="1"/>
      <p:bldP spid="18" grpId="0" animBg="1"/>
      <p:bldP spid="21" grpId="0" animBg="1"/>
      <p:bldP spid="22" grpId="0" animBg="1"/>
      <p:bldP spid="24"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6"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32426" y="1271438"/>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58748" y="4790057"/>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858749" y="5644627"/>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67501" y="1217822"/>
            <a:ext cx="2117124" cy="523220"/>
          </a:xfrm>
          <a:prstGeom prst="rect">
            <a:avLst/>
          </a:prstGeom>
          <a:noFill/>
        </p:spPr>
        <p:txBody>
          <a:bodyPr wrap="square" rtlCol="0">
            <a:spAutoFit/>
          </a:bodyPr>
          <a:lstStyle/>
          <a:p>
            <a:r>
              <a:rPr lang="en-US" sz="1500" dirty="0" smtClean="0"/>
              <a:t>Heap</a:t>
            </a:r>
          </a:p>
          <a:p>
            <a:r>
              <a:rPr lang="en-US" sz="1300" i="1" dirty="0" err="1" smtClean="0"/>
              <a:t>Spark.executor.memory</a:t>
            </a:r>
            <a:endParaRPr lang="en-US" sz="1300" i="1" dirty="0"/>
          </a:p>
        </p:txBody>
      </p:sp>
      <p:sp>
        <p:nvSpPr>
          <p:cNvPr id="67" name="TextBox 66"/>
          <p:cNvSpPr txBox="1"/>
          <p:nvPr/>
        </p:nvSpPr>
        <p:spPr>
          <a:xfrm>
            <a:off x="1990553" y="5649573"/>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68" name="TextBox 67"/>
          <p:cNvSpPr txBox="1"/>
          <p:nvPr/>
        </p:nvSpPr>
        <p:spPr>
          <a:xfrm>
            <a:off x="1990553" y="4781596"/>
            <a:ext cx="3048002" cy="723275"/>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a:t>
            </a:r>
            <a:endParaRPr lang="en-US" sz="1300" i="1" dirty="0"/>
          </a:p>
        </p:txBody>
      </p:sp>
      <p:sp>
        <p:nvSpPr>
          <p:cNvPr id="9" name="Rectangle 8"/>
          <p:cNvSpPr/>
          <p:nvPr/>
        </p:nvSpPr>
        <p:spPr>
          <a:xfrm>
            <a:off x="1990553" y="1776134"/>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89840" y="1763723"/>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43714" y="2999722"/>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72291" y="1741442"/>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18793" y="2999722"/>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59474" y="1776134"/>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07496" y="2164393"/>
            <a:ext cx="2583507" cy="892552"/>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p:txBody>
      </p:sp>
      <p:cxnSp>
        <p:nvCxnSpPr>
          <p:cNvPr id="16" name="Straight Arrow Connector 15"/>
          <p:cNvCxnSpPr/>
          <p:nvPr/>
        </p:nvCxnSpPr>
        <p:spPr>
          <a:xfrm>
            <a:off x="4066964" y="2065129"/>
            <a:ext cx="971591"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4820920" y="2252394"/>
            <a:ext cx="2331582" cy="830997"/>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500" i="1" dirty="0" smtClean="0"/>
          </a:p>
        </p:txBody>
      </p:sp>
      <p:sp>
        <p:nvSpPr>
          <p:cNvPr id="2" name="Rounded Rectangle 1"/>
          <p:cNvSpPr/>
          <p:nvPr/>
        </p:nvSpPr>
        <p:spPr>
          <a:xfrm>
            <a:off x="955588" y="432991"/>
            <a:ext cx="11071655" cy="6363226"/>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46205" y="789920"/>
            <a:ext cx="7975876" cy="592391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0553" y="4222118"/>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90553" y="4249467"/>
            <a:ext cx="4633785" cy="323165"/>
          </a:xfrm>
          <a:prstGeom prst="rect">
            <a:avLst/>
          </a:prstGeom>
          <a:noFill/>
        </p:spPr>
        <p:txBody>
          <a:bodyPr wrap="square" rtlCol="0">
            <a:spAutoFit/>
          </a:bodyPr>
          <a:lstStyle/>
          <a:p>
            <a:r>
              <a:rPr lang="en-US" sz="1500" dirty="0" smtClean="0"/>
              <a:t>Reserved Memory </a:t>
            </a:r>
            <a:r>
              <a:rPr lang="en-US" sz="1100" i="1" dirty="0">
                <a:sym typeface="Wingdings" panose="05000000000000000000" pitchFamily="2" charset="2"/>
              </a:rPr>
              <a:t>(</a:t>
            </a:r>
            <a:r>
              <a:rPr lang="en-US" sz="1100" i="1" dirty="0" err="1" smtClean="0"/>
              <a:t>reserved_system_memory_bytes</a:t>
            </a:r>
            <a:r>
              <a:rPr lang="en-US" sz="1100" i="1" dirty="0" smtClean="0"/>
              <a:t> = 300MB)</a:t>
            </a:r>
          </a:p>
        </p:txBody>
      </p:sp>
      <p:sp>
        <p:nvSpPr>
          <p:cNvPr id="12" name="Rectangle 11"/>
          <p:cNvSpPr/>
          <p:nvPr/>
        </p:nvSpPr>
        <p:spPr>
          <a:xfrm>
            <a:off x="1990553" y="3598194"/>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90553" y="3748574"/>
            <a:ext cx="45042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a:t>
            </a:r>
            <a:endParaRPr lang="en-US" sz="1100" i="1" dirty="0" smtClean="0"/>
          </a:p>
        </p:txBody>
      </p:sp>
      <p:sp>
        <p:nvSpPr>
          <p:cNvPr id="24" name="Rectangle 23"/>
          <p:cNvSpPr/>
          <p:nvPr/>
        </p:nvSpPr>
        <p:spPr>
          <a:xfrm>
            <a:off x="182880" y="274320"/>
            <a:ext cx="112776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Spark 1.6</a:t>
            </a:r>
            <a:endParaRPr lang="en-US" dirty="0"/>
          </a:p>
        </p:txBody>
      </p:sp>
      <p:sp>
        <p:nvSpPr>
          <p:cNvPr id="42" name="TextBox 41"/>
          <p:cNvSpPr txBox="1"/>
          <p:nvPr/>
        </p:nvSpPr>
        <p:spPr>
          <a:xfrm>
            <a:off x="3841544" y="1791877"/>
            <a:ext cx="2148840" cy="292388"/>
          </a:xfrm>
          <a:prstGeom prst="rect">
            <a:avLst/>
          </a:prstGeom>
          <a:noFill/>
        </p:spPr>
        <p:txBody>
          <a:bodyPr wrap="square" rtlCol="0">
            <a:spAutoFit/>
          </a:bodyPr>
          <a:lstStyle/>
          <a:p>
            <a:r>
              <a:rPr lang="en-US" sz="1300" dirty="0" smtClean="0"/>
              <a:t>No Hard Boundary</a:t>
            </a:r>
            <a:endParaRPr lang="en-US" sz="1300" dirty="0"/>
          </a:p>
        </p:txBody>
      </p:sp>
      <p:grpSp>
        <p:nvGrpSpPr>
          <p:cNvPr id="20" name="Group 19"/>
          <p:cNvGrpSpPr/>
          <p:nvPr/>
        </p:nvGrpSpPr>
        <p:grpSpPr>
          <a:xfrm>
            <a:off x="3554477" y="65903"/>
            <a:ext cx="4552034" cy="1026210"/>
            <a:chOff x="3554477" y="65903"/>
            <a:chExt cx="4552034" cy="1026210"/>
          </a:xfrm>
        </p:grpSpPr>
        <p:sp>
          <p:nvSpPr>
            <p:cNvPr id="6" name="TextBox 5"/>
            <p:cNvSpPr txBox="1"/>
            <p:nvPr/>
          </p:nvSpPr>
          <p:spPr>
            <a:xfrm>
              <a:off x="3755975" y="397270"/>
              <a:ext cx="3683219" cy="323165"/>
            </a:xfrm>
            <a:prstGeom prst="rect">
              <a:avLst/>
            </a:prstGeom>
            <a:noFill/>
          </p:spPr>
          <p:txBody>
            <a:bodyPr wrap="square" rtlCol="0">
              <a:spAutoFit/>
            </a:bodyPr>
            <a:lstStyle/>
            <a:p>
              <a:r>
                <a:rPr lang="en-US" sz="1500" dirty="0" smtClean="0"/>
                <a:t>Node Manager(YARN)  </a:t>
              </a:r>
            </a:p>
          </p:txBody>
        </p:sp>
        <p:sp>
          <p:nvSpPr>
            <p:cNvPr id="63" name="TextBox 62"/>
            <p:cNvSpPr txBox="1"/>
            <p:nvPr/>
          </p:nvSpPr>
          <p:spPr>
            <a:xfrm>
              <a:off x="3554477" y="768948"/>
              <a:ext cx="4086216" cy="323165"/>
            </a:xfrm>
            <a:prstGeom prst="rect">
              <a:avLst/>
            </a:prstGeom>
            <a:noFill/>
          </p:spPr>
          <p:txBody>
            <a:bodyPr wrap="square" rtlCol="0">
              <a:spAutoFit/>
            </a:bodyPr>
            <a:lstStyle/>
            <a:p>
              <a:r>
                <a:rPr lang="en-US" sz="1500" dirty="0"/>
                <a:t>Executor </a:t>
              </a:r>
              <a:r>
                <a:rPr lang="en-US" sz="1500" dirty="0" smtClean="0"/>
                <a:t>Container(YARN)</a:t>
              </a:r>
            </a:p>
          </p:txBody>
        </p:sp>
        <p:cxnSp>
          <p:nvCxnSpPr>
            <p:cNvPr id="5" name="Straight Connector 4"/>
            <p:cNvCxnSpPr/>
            <p:nvPr/>
          </p:nvCxnSpPr>
          <p:spPr>
            <a:xfrm flipV="1">
              <a:off x="5626443" y="131805"/>
              <a:ext cx="609600" cy="47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58249" y="131805"/>
              <a:ext cx="477794" cy="8567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0800" y="65903"/>
              <a:ext cx="1705711" cy="369332"/>
            </a:xfrm>
            <a:prstGeom prst="rect">
              <a:avLst/>
            </a:prstGeom>
            <a:noFill/>
          </p:spPr>
          <p:txBody>
            <a:bodyPr wrap="square" rtlCol="0">
              <a:spAutoFit/>
            </a:bodyPr>
            <a:lstStyle/>
            <a:p>
              <a:r>
                <a:rPr lang="en-US" dirty="0"/>
                <a:t>y</a:t>
              </a:r>
              <a:r>
                <a:rPr lang="en-US" dirty="0" smtClean="0"/>
                <a:t>arn-site.xml</a:t>
              </a:r>
              <a:endParaRPr lang="en-US" dirty="0"/>
            </a:p>
          </p:txBody>
        </p:sp>
      </p:grpSp>
      <p:sp>
        <p:nvSpPr>
          <p:cNvPr id="18" name="Rectangle 17"/>
          <p:cNvSpPr/>
          <p:nvPr/>
        </p:nvSpPr>
        <p:spPr>
          <a:xfrm>
            <a:off x="9786551" y="3188043"/>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Daemon Processes</a:t>
            </a:r>
          </a:p>
          <a:p>
            <a:pPr algn="ctr"/>
            <a:endParaRPr lang="en-US" sz="1300" dirty="0" smtClean="0">
              <a:solidFill>
                <a:schemeClr val="tx1"/>
              </a:solidFill>
            </a:endParaRPr>
          </a:p>
          <a:p>
            <a:pPr algn="ctr"/>
            <a:endParaRPr lang="en-US" dirty="0">
              <a:solidFill>
                <a:schemeClr val="tx1"/>
              </a:solidFill>
            </a:endParaRPr>
          </a:p>
        </p:txBody>
      </p:sp>
      <p:sp>
        <p:nvSpPr>
          <p:cNvPr id="19" name="Rectangle 18"/>
          <p:cNvSpPr/>
          <p:nvPr/>
        </p:nvSpPr>
        <p:spPr>
          <a:xfrm>
            <a:off x="9843377" y="3476368"/>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32543" y="3476368"/>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0502823" y="3476368"/>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9815127" y="4186702"/>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Others (Non-spark)</a:t>
            </a:r>
          </a:p>
          <a:p>
            <a:pPr algn="ctr"/>
            <a:endParaRPr lang="en-US" sz="1300" dirty="0" smtClean="0">
              <a:solidFill>
                <a:schemeClr val="tx1"/>
              </a:solidFill>
            </a:endParaRPr>
          </a:p>
          <a:p>
            <a:pPr algn="ctr"/>
            <a:endParaRPr lang="en-US" dirty="0">
              <a:solidFill>
                <a:schemeClr val="tx1"/>
              </a:solidFill>
            </a:endParaRPr>
          </a:p>
        </p:txBody>
      </p:sp>
      <p:sp>
        <p:nvSpPr>
          <p:cNvPr id="39" name="Rectangle 38"/>
          <p:cNvSpPr/>
          <p:nvPr/>
        </p:nvSpPr>
        <p:spPr>
          <a:xfrm>
            <a:off x="9863033" y="454186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1152199" y="454186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0522479" y="454186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551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 grpId="0" animBg="1"/>
      <p:bldP spid="9" grpId="0" animBg="1"/>
      <p:bldP spid="10" grpId="0" animBg="1"/>
      <p:bldP spid="73" grpId="0"/>
      <p:bldP spid="74" grpId="0" animBg="1"/>
      <p:bldP spid="75" grpId="0"/>
      <p:bldP spid="79" grpId="0"/>
      <p:bldP spid="87" grpId="0"/>
      <p:bldP spid="2" grpId="0" animBg="1"/>
      <p:bldP spid="26" grpId="0" animBg="1"/>
      <p:bldP spid="11" grpId="0" animBg="1"/>
      <p:bldP spid="12" grpId="0" animBg="1"/>
      <p:bldP spid="42" grpId="0"/>
      <p:bldP spid="18" grpId="0" animBg="1"/>
      <p:bldP spid="19" grpId="0" animBg="1"/>
      <p:bldP spid="36" grpId="0" animBg="1"/>
      <p:bldP spid="37" grpId="0" animBg="1"/>
      <p:bldP spid="38" grpId="0" animBg="1"/>
      <p:bldP spid="39" grpId="0" animBg="1"/>
      <p:bldP spid="40" grpId="0" animBg="1"/>
      <p:bldP spid="41"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Off-heap Memory:</a:t>
            </a:r>
          </a:p>
          <a:p>
            <a:pPr marL="742950" lvl="1" indent="-285750">
              <a:buFont typeface="Wingdings" panose="05000000000000000000" pitchFamily="2" charset="2"/>
              <a:buChar char="ü"/>
            </a:pPr>
            <a:r>
              <a:rPr lang="en-US" dirty="0" smtClean="0"/>
              <a:t>We had covered this in the RDD Persistence.</a:t>
            </a:r>
          </a:p>
          <a:p>
            <a:pPr marL="742950" lvl="1" indent="-285750">
              <a:buFont typeface="Wingdings" panose="05000000000000000000" pitchFamily="2" charset="2"/>
              <a:buChar char="ü"/>
            </a:pPr>
            <a:r>
              <a:rPr lang="en-US" dirty="0"/>
              <a:t>Off-Heap Memory is a segment of memory lies outside the JVM, but is used by JVM for certain use-cases. Off-Heap memory can be used by Spark explicitly as well to store serialized data-frames and RDDs.</a:t>
            </a:r>
          </a:p>
          <a:p>
            <a:pPr marL="742950" lvl="1" indent="-285750">
              <a:buFont typeface="Wingdings" panose="05000000000000000000" pitchFamily="2" charset="2"/>
              <a:buChar char="ü"/>
            </a:pPr>
            <a:r>
              <a:rPr lang="en-US" dirty="0" smtClean="0"/>
              <a:t>Spark may use off-heap memory for data-intensive applications. </a:t>
            </a:r>
            <a:endParaRPr lang="en-US" dirty="0"/>
          </a:p>
          <a:p>
            <a:pPr marL="742950" lvl="1" indent="-285750">
              <a:buFont typeface="Wingdings" panose="05000000000000000000" pitchFamily="2" charset="2"/>
              <a:buChar char="ü"/>
            </a:pPr>
            <a:r>
              <a:rPr lang="en-US" dirty="0" smtClean="0"/>
              <a:t>User can also persist data at Off-heap memory using persist method.</a:t>
            </a:r>
          </a:p>
          <a:p>
            <a:pPr marL="742950" lvl="1" indent="-285750">
              <a:buFont typeface="Wingdings" panose="05000000000000000000" pitchFamily="2" charset="2"/>
              <a:buChar char="ü"/>
            </a:pPr>
            <a:r>
              <a:rPr lang="en-US" dirty="0" smtClean="0"/>
              <a:t>Off-heap storage is not managed by JVM’s GC mechanism and so must be explicitly handled by the application.</a:t>
            </a:r>
          </a:p>
          <a:p>
            <a:pPr marL="742950" lvl="1" indent="-285750">
              <a:buFont typeface="Wingdings" panose="05000000000000000000" pitchFamily="2" charset="2"/>
              <a:buChar char="ü"/>
            </a:pPr>
            <a:r>
              <a:rPr lang="en-US" dirty="0" smtClean="0"/>
              <a:t>It is disabled by default.</a:t>
            </a:r>
          </a:p>
          <a:p>
            <a:pPr lvl="1"/>
            <a:r>
              <a:rPr lang="en-US" dirty="0"/>
              <a:t> </a:t>
            </a:r>
            <a:r>
              <a:rPr lang="en-US" dirty="0" smtClean="0"/>
              <a:t>     </a:t>
            </a:r>
            <a:r>
              <a:rPr lang="en-US" dirty="0" err="1" smtClean="0"/>
              <a:t>spark.memory.offHeap.enabled</a:t>
            </a:r>
            <a:r>
              <a:rPr lang="en-US" dirty="0" smtClean="0"/>
              <a:t> (Default False)</a:t>
            </a:r>
          </a:p>
          <a:p>
            <a:pPr lvl="1"/>
            <a:r>
              <a:rPr lang="en-US" dirty="0" smtClean="0"/>
              <a:t>      </a:t>
            </a:r>
            <a:r>
              <a:rPr lang="en-US" dirty="0" err="1" smtClean="0"/>
              <a:t>spark.memory.offHeap.size</a:t>
            </a:r>
            <a:r>
              <a:rPr lang="en-US" dirty="0" smtClean="0"/>
              <a:t> </a:t>
            </a:r>
            <a:r>
              <a:rPr lang="en-US" dirty="0" smtClean="0">
                <a:sym typeface="Wingdings" panose="05000000000000000000" pitchFamily="2" charset="2"/>
              </a:rPr>
              <a:t> Can be set after enabling it.</a:t>
            </a:r>
          </a:p>
          <a:p>
            <a:pPr marL="285750" indent="-285750">
              <a:buFont typeface="Arial" panose="020B0604020202020204" pitchFamily="34" charset="0"/>
              <a:buChar char="•"/>
            </a:pPr>
            <a:r>
              <a:rPr lang="en-US" dirty="0"/>
              <a:t>Overhead Memory:</a:t>
            </a:r>
          </a:p>
          <a:p>
            <a:pPr marL="742950" lvl="1" indent="-285750">
              <a:buFont typeface="Wingdings" panose="05000000000000000000" pitchFamily="2" charset="2"/>
              <a:buChar char="ü"/>
            </a:pPr>
            <a:r>
              <a:rPr lang="en-US" dirty="0"/>
              <a:t>Default - 10% of executor memory with a minimum of 384MB.</a:t>
            </a:r>
          </a:p>
          <a:p>
            <a:pPr marL="742950" lvl="1" indent="-285750">
              <a:buFont typeface="Wingdings" panose="05000000000000000000" pitchFamily="2" charset="2"/>
              <a:buChar char="ü"/>
            </a:pPr>
            <a:r>
              <a:rPr lang="en-US" dirty="0"/>
              <a:t>Can be set by property:</a:t>
            </a:r>
          </a:p>
          <a:p>
            <a:pPr lvl="1"/>
            <a:r>
              <a:rPr lang="en-US" dirty="0"/>
              <a:t>      </a:t>
            </a:r>
            <a:r>
              <a:rPr lang="en-US" dirty="0" err="1"/>
              <a:t>spark.executor.memoryOverhead</a:t>
            </a:r>
            <a:r>
              <a:rPr lang="en-US" dirty="0"/>
              <a:t> </a:t>
            </a:r>
          </a:p>
          <a:p>
            <a:pPr marL="742950" lvl="1" indent="-285750">
              <a:buFont typeface="Wingdings" panose="05000000000000000000" pitchFamily="2" charset="2"/>
              <a:buChar char="ü"/>
            </a:pPr>
            <a:r>
              <a:rPr lang="en-US" dirty="0"/>
              <a:t>It basically covers expenses like VM overheads, interned strings, other native overheads, etc.  </a:t>
            </a:r>
          </a:p>
          <a:p>
            <a:pPr lvl="1"/>
            <a:endParaRPr lang="en-US" dirty="0"/>
          </a:p>
        </p:txBody>
      </p:sp>
    </p:spTree>
    <p:extLst>
      <p:ext uri="{BB962C8B-B14F-4D97-AF65-F5344CB8AC3E}">
        <p14:creationId xmlns="" xmlns:p14="http://schemas.microsoft.com/office/powerpoint/2010/main" val="3904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6324808"/>
          </a:xfrm>
          <a:prstGeom prst="rect">
            <a:avLst/>
          </a:prstGeom>
          <a:noFill/>
        </p:spPr>
        <p:txBody>
          <a:bodyPr wrap="square" rtlCol="0">
            <a:spAutoFit/>
          </a:bodyPr>
          <a:lstStyle/>
          <a:p>
            <a:pPr marL="285750" indent="-285750">
              <a:buFont typeface="Arial" panose="020B0604020202020204" pitchFamily="34" charset="0"/>
              <a:buChar char="•"/>
            </a:pPr>
            <a:r>
              <a:rPr lang="en-US" sz="1500" dirty="0" smtClean="0"/>
              <a:t>Executor Container is a JVM process. It allocates memory to 3 sections – Heap Memory, Off-Heap Memory and Overhead memory.</a:t>
            </a:r>
          </a:p>
          <a:p>
            <a:r>
              <a:rPr lang="en-US" sz="1500" b="1" dirty="0" smtClean="0"/>
              <a:t>Heap Memory:</a:t>
            </a:r>
          </a:p>
          <a:p>
            <a:pPr marL="742950" lvl="1" indent="-285750">
              <a:buFont typeface="Wingdings" panose="05000000000000000000" pitchFamily="2" charset="2"/>
              <a:buChar char="ü"/>
            </a:pPr>
            <a:r>
              <a:rPr lang="en-US" sz="1500" dirty="0" smtClean="0"/>
              <a:t>All objects in heap memory are bound by GC.</a:t>
            </a:r>
          </a:p>
          <a:p>
            <a:pPr marL="742950" lvl="1" indent="-285750">
              <a:buFont typeface="Wingdings" panose="05000000000000000000" pitchFamily="2" charset="2"/>
              <a:buChar char="ü"/>
            </a:pPr>
            <a:r>
              <a:rPr lang="en-US" sz="1500" dirty="0" smtClean="0"/>
              <a:t>3 Regions – Reserved Memory, User Memory and Spark Memory(Unified Execution/Storage Memory).</a:t>
            </a:r>
          </a:p>
          <a:p>
            <a:pPr marL="742950" lvl="1" indent="-285750">
              <a:buFont typeface="Wingdings" panose="05000000000000000000" pitchFamily="2" charset="2"/>
              <a:buChar char="ü"/>
            </a:pPr>
            <a:r>
              <a:rPr lang="en-US" sz="1500" dirty="0" smtClean="0"/>
              <a:t>Reserved Memory: Reserved to store internal objects. Hardcoded to 300MB.</a:t>
            </a:r>
          </a:p>
          <a:p>
            <a:pPr marL="742950" lvl="1" indent="-285750">
              <a:buFont typeface="Wingdings" panose="05000000000000000000" pitchFamily="2" charset="2"/>
              <a:buChar char="ü"/>
            </a:pPr>
            <a:r>
              <a:rPr lang="en-US" sz="1500" dirty="0" smtClean="0"/>
              <a:t>User Memory:</a:t>
            </a:r>
          </a:p>
          <a:p>
            <a:pPr marL="1200150" lvl="2" indent="-285750">
              <a:buFont typeface="Wingdings" panose="05000000000000000000" pitchFamily="2" charset="2"/>
              <a:buChar char="v"/>
            </a:pPr>
            <a:r>
              <a:rPr lang="en-US" sz="1500" dirty="0" smtClean="0"/>
              <a:t>Stores all the user defined data structures, any UDFs created by the user etc.</a:t>
            </a:r>
          </a:p>
          <a:p>
            <a:pPr marL="1200150" lvl="2" indent="-285750">
              <a:buFont typeface="Wingdings" panose="05000000000000000000" pitchFamily="2" charset="2"/>
              <a:buChar char="v"/>
            </a:pPr>
            <a:r>
              <a:rPr lang="en-US" sz="1500" dirty="0" smtClean="0"/>
              <a:t>Not managed by spark.</a:t>
            </a:r>
          </a:p>
          <a:p>
            <a:pPr marL="1200150" lvl="2" indent="-285750">
              <a:buFont typeface="Wingdings" panose="05000000000000000000" pitchFamily="2" charset="2"/>
              <a:buChar char="v"/>
            </a:pPr>
            <a:r>
              <a:rPr lang="en-US" sz="1500" dirty="0" smtClean="0"/>
              <a:t>Formula - </a:t>
            </a:r>
            <a:r>
              <a:rPr lang="en-US" sz="1500" i="1" dirty="0">
                <a:sym typeface="Wingdings" panose="05000000000000000000" pitchFamily="2" charset="2"/>
              </a:rPr>
              <a:t>Usable Memory * (1 - </a:t>
            </a:r>
            <a:r>
              <a:rPr lang="en-US" sz="1500" i="1" dirty="0" err="1">
                <a:sym typeface="Wingdings" panose="05000000000000000000" pitchFamily="2" charset="2"/>
              </a:rPr>
              <a:t>spark.memory.fraction</a:t>
            </a:r>
            <a:r>
              <a:rPr lang="en-US" sz="1500" i="1" dirty="0" smtClean="0">
                <a:sym typeface="Wingdings" panose="05000000000000000000" pitchFamily="2" charset="2"/>
              </a:rPr>
              <a:t>)</a:t>
            </a:r>
          </a:p>
          <a:p>
            <a:pPr lvl="2"/>
            <a:r>
              <a:rPr lang="en-US" sz="1500" i="1" dirty="0">
                <a:sym typeface="Wingdings" panose="05000000000000000000" pitchFamily="2" charset="2"/>
              </a:rPr>
              <a:t> </a:t>
            </a:r>
            <a:r>
              <a:rPr lang="en-US" sz="1500" i="1" dirty="0" smtClean="0">
                <a:sym typeface="Wingdings" panose="05000000000000000000" pitchFamily="2" charset="2"/>
              </a:rPr>
              <a:t>     Ex – 3796 * (1 – 0.75) = 950 MB</a:t>
            </a:r>
            <a:endParaRPr lang="en-US" sz="1500" dirty="0"/>
          </a:p>
          <a:p>
            <a:pPr marL="742950" lvl="1" indent="-285750">
              <a:buFont typeface="Wingdings" panose="05000000000000000000" pitchFamily="2" charset="2"/>
              <a:buChar char="ü"/>
            </a:pPr>
            <a:r>
              <a:rPr lang="en-US" sz="1500" dirty="0" smtClean="0"/>
              <a:t>Spark </a:t>
            </a:r>
            <a:r>
              <a:rPr lang="en-US" sz="1500" dirty="0"/>
              <a:t>Memory</a:t>
            </a:r>
            <a:r>
              <a:rPr lang="en-US" sz="1500" dirty="0" smtClean="0"/>
              <a:t>: Managed </a:t>
            </a:r>
            <a:r>
              <a:rPr lang="en-US" sz="1500" dirty="0"/>
              <a:t>By Spark.</a:t>
            </a:r>
          </a:p>
          <a:p>
            <a:pPr lvl="1"/>
            <a:r>
              <a:rPr lang="en-US" sz="1500" dirty="0" smtClean="0"/>
              <a:t>      Storage Memory:</a:t>
            </a:r>
          </a:p>
          <a:p>
            <a:pPr marL="1657350" lvl="3" indent="-285750">
              <a:buFont typeface="Wingdings" panose="05000000000000000000" pitchFamily="2" charset="2"/>
              <a:buChar char="v"/>
            </a:pPr>
            <a:r>
              <a:rPr lang="en-US" sz="1500" dirty="0" smtClean="0"/>
              <a:t>Used for storing all the cached data, shared variables.</a:t>
            </a:r>
          </a:p>
          <a:p>
            <a:pPr marL="1657350" lvl="3" indent="-285750">
              <a:buFont typeface="Wingdings" panose="05000000000000000000" pitchFamily="2" charset="2"/>
              <a:buChar char="v"/>
            </a:pPr>
            <a:r>
              <a:rPr lang="en-US" sz="1500" dirty="0" smtClean="0"/>
              <a:t>Any persist() operation with Memory storage level.</a:t>
            </a:r>
          </a:p>
          <a:p>
            <a:pPr marL="1657350" lvl="3" indent="-285750">
              <a:buFont typeface="Wingdings" panose="05000000000000000000" pitchFamily="2" charset="2"/>
              <a:buChar char="v"/>
            </a:pPr>
            <a:r>
              <a:rPr lang="en-US" sz="1500" dirty="0" smtClean="0"/>
              <a:t>Spark deletes old data and insert new data using LRU mechanism.</a:t>
            </a:r>
          </a:p>
          <a:p>
            <a:pPr marL="1657350" lvl="3" indent="-285750">
              <a:buFont typeface="Wingdings" panose="05000000000000000000" pitchFamily="2" charset="2"/>
              <a:buChar char="v"/>
            </a:pPr>
            <a:r>
              <a:rPr lang="en-US" sz="1500" dirty="0" smtClean="0"/>
              <a:t>Data might store in disk once removed from cache or recomputed if MEMORY_ONLY is set..</a:t>
            </a:r>
          </a:p>
          <a:p>
            <a:r>
              <a:rPr lang="en-US" sz="1500" dirty="0" smtClean="0"/>
              <a:t>                                Formula </a:t>
            </a:r>
            <a:r>
              <a:rPr lang="en-US" sz="1500" dirty="0"/>
              <a:t>- </a:t>
            </a:r>
            <a:r>
              <a:rPr lang="en-US" sz="1500" i="1" dirty="0"/>
              <a:t>Usable Memory </a:t>
            </a:r>
            <a:r>
              <a:rPr lang="en-US" sz="1500" i="1" dirty="0" smtClean="0"/>
              <a:t>*</a:t>
            </a:r>
            <a:r>
              <a:rPr lang="en-US" sz="1500" i="1" dirty="0" err="1" smtClean="0"/>
              <a:t>spark.memory.fraction</a:t>
            </a:r>
            <a:r>
              <a:rPr lang="en-US" sz="1500" i="1" dirty="0" smtClean="0"/>
              <a:t> * </a:t>
            </a:r>
            <a:r>
              <a:rPr lang="en-US" sz="1500" i="1" dirty="0" err="1" smtClean="0"/>
              <a:t>spark.memory.storageFraction</a:t>
            </a:r>
            <a:endParaRPr lang="en-US" sz="1500" i="1" dirty="0"/>
          </a:p>
          <a:p>
            <a:pPr lvl="3"/>
            <a:r>
              <a:rPr lang="en-US" sz="1500" i="1" dirty="0" smtClean="0"/>
              <a:t>      Ex – 3796 * 0.75 * 0.50 = 1423 MB</a:t>
            </a:r>
          </a:p>
          <a:p>
            <a:pPr lvl="1"/>
            <a:r>
              <a:rPr lang="en-US" sz="1500" i="1" dirty="0" smtClean="0"/>
              <a:t>      Execution Memory:</a:t>
            </a:r>
          </a:p>
          <a:p>
            <a:pPr marL="1657350" lvl="3" indent="-285750">
              <a:buFont typeface="Wingdings" panose="05000000000000000000" pitchFamily="2" charset="2"/>
              <a:buChar char="v"/>
            </a:pPr>
            <a:r>
              <a:rPr lang="en-US" sz="1500" i="1" dirty="0" smtClean="0"/>
              <a:t>Used by Spark for objects created during execution of a task.</a:t>
            </a:r>
          </a:p>
          <a:p>
            <a:pPr marL="1657350" lvl="3" indent="-285750">
              <a:buFont typeface="Wingdings" panose="05000000000000000000" pitchFamily="2" charset="2"/>
              <a:buChar char="v"/>
            </a:pPr>
            <a:r>
              <a:rPr lang="en-US" sz="1500" i="1" dirty="0" smtClean="0"/>
              <a:t>When you perform an T and A, all the intermediate results are stored here.</a:t>
            </a:r>
          </a:p>
          <a:p>
            <a:pPr marL="1657350" lvl="3" indent="-285750">
              <a:buFont typeface="Wingdings" panose="05000000000000000000" pitchFamily="2" charset="2"/>
              <a:buChar char="v"/>
            </a:pPr>
            <a:r>
              <a:rPr lang="en-US" sz="1500" i="1" dirty="0" smtClean="0"/>
              <a:t>Ex – it is used to store hash table for hash aggregation step.</a:t>
            </a:r>
          </a:p>
          <a:p>
            <a:pPr marL="1657350" lvl="3" indent="-285750">
              <a:buFont typeface="Wingdings" panose="05000000000000000000" pitchFamily="2" charset="2"/>
              <a:buChar char="v"/>
            </a:pPr>
            <a:r>
              <a:rPr lang="en-US" sz="1500" i="1" dirty="0" smtClean="0"/>
              <a:t>Supports spilling on disk if not enough memory is available.</a:t>
            </a:r>
          </a:p>
          <a:p>
            <a:r>
              <a:rPr lang="en-US" sz="1500" i="1" dirty="0" smtClean="0"/>
              <a:t>                                      Formula - </a:t>
            </a:r>
            <a:r>
              <a:rPr lang="en-US" sz="1500" i="1" dirty="0"/>
              <a:t>Usable Memory  * </a:t>
            </a:r>
            <a:r>
              <a:rPr lang="en-US" sz="1500" i="1" dirty="0" err="1"/>
              <a:t>spark.memory.fraction</a:t>
            </a:r>
            <a:r>
              <a:rPr lang="en-US" sz="1500" i="1" dirty="0"/>
              <a:t> *  (1 – </a:t>
            </a:r>
            <a:r>
              <a:rPr lang="en-US" sz="1500" i="1" dirty="0" err="1"/>
              <a:t>spark.memory.storageFraction</a:t>
            </a:r>
            <a:r>
              <a:rPr lang="en-US" sz="1500" i="1" dirty="0" smtClean="0"/>
              <a:t>)</a:t>
            </a:r>
          </a:p>
          <a:p>
            <a:r>
              <a:rPr lang="en-US" sz="1500" i="1" dirty="0" smtClean="0"/>
              <a:t>                                      Ex – 3796 * 0.75 * (1-0.5) = 1423MB</a:t>
            </a:r>
          </a:p>
          <a:p>
            <a:pPr lvl="3"/>
            <a:endParaRPr lang="en-US" sz="1500" i="1" dirty="0" smtClean="0"/>
          </a:p>
          <a:p>
            <a:pPr lvl="1"/>
            <a:endParaRPr lang="en-US" sz="1500" dirty="0" smtClean="0"/>
          </a:p>
        </p:txBody>
      </p:sp>
    </p:spTree>
    <p:extLst>
      <p:ext uri="{BB962C8B-B14F-4D97-AF65-F5344CB8AC3E}">
        <p14:creationId xmlns="" xmlns:p14="http://schemas.microsoft.com/office/powerpoint/2010/main" val="15925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23" end="2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748" y="398180"/>
            <a:ext cx="11039046" cy="646331"/>
          </a:xfrm>
          <a:prstGeom prst="rect">
            <a:avLst/>
          </a:prstGeom>
        </p:spPr>
        <p:txBody>
          <a:bodyPr wrap="square">
            <a:spAutoFit/>
          </a:bodyPr>
          <a:lstStyle/>
          <a:p>
            <a:r>
              <a:rPr lang="en-US" b="1" dirty="0" smtClean="0">
                <a:solidFill>
                  <a:srgbClr val="212121"/>
                </a:solidFill>
              </a:rPr>
              <a:t>6. Structured or Semi-structured Data: </a:t>
            </a:r>
          </a:p>
          <a:p>
            <a:r>
              <a:rPr lang="en-US" b="1" dirty="0">
                <a:solidFill>
                  <a:srgbClr val="212121"/>
                </a:solidFill>
              </a:rPr>
              <a:t> </a:t>
            </a:r>
            <a:r>
              <a:rPr lang="en-US" b="1" dirty="0" smtClean="0">
                <a:solidFill>
                  <a:srgbClr val="212121"/>
                </a:solidFill>
              </a:rPr>
              <a:t>        </a:t>
            </a:r>
            <a:r>
              <a:rPr lang="en-US" dirty="0" smtClean="0">
                <a:solidFill>
                  <a:srgbClr val="212121"/>
                </a:solidFill>
              </a:rPr>
              <a:t>Along with structured data, RDD can also be used for semi structured data like text, media streaming data etc.</a:t>
            </a:r>
          </a:p>
        </p:txBody>
      </p:sp>
    </p:spTree>
    <p:extLst>
      <p:ext uri="{BB962C8B-B14F-4D97-AF65-F5344CB8AC3E}">
        <p14:creationId xmlns="" xmlns:p14="http://schemas.microsoft.com/office/powerpoint/2010/main" val="6517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4" name="Rectangle 13"/>
          <p:cNvSpPr/>
          <p:nvPr/>
        </p:nvSpPr>
        <p:spPr>
          <a:xfrm>
            <a:off x="567793" y="4202703"/>
            <a:ext cx="9745980" cy="1492716"/>
          </a:xfrm>
          <a:prstGeom prst="rect">
            <a:avLst/>
          </a:prstGeom>
        </p:spPr>
        <p:txBody>
          <a:bodyPr wrap="square">
            <a:spAutoFit/>
          </a:bodyPr>
          <a:lstStyle/>
          <a:p>
            <a:r>
              <a:rPr lang="en-US" sz="1300" dirty="0"/>
              <a:t>Important </a:t>
            </a:r>
            <a:r>
              <a:rPr lang="en-US" sz="1300" dirty="0" smtClean="0"/>
              <a:t>Notes for Execution Memory:</a:t>
            </a:r>
            <a:endParaRPr lang="en-US" sz="1300" dirty="0"/>
          </a:p>
          <a:p>
            <a:pPr marL="285750" indent="-285750">
              <a:buFont typeface="Arial" panose="020B0604020202020204" pitchFamily="34" charset="0"/>
              <a:buChar char="•"/>
            </a:pPr>
            <a:r>
              <a:rPr lang="en-US" sz="1300" dirty="0"/>
              <a:t>Execution can not be break.</a:t>
            </a:r>
          </a:p>
          <a:p>
            <a:pPr marL="285750" indent="-285750">
              <a:buFont typeface="Arial" panose="020B0604020202020204" pitchFamily="34" charset="0"/>
              <a:buChar char="•"/>
            </a:pPr>
            <a:r>
              <a:rPr lang="en-US" sz="1300" dirty="0"/>
              <a:t>Execution memory can </a:t>
            </a:r>
            <a:r>
              <a:rPr lang="en-US" sz="1300" dirty="0" smtClean="0"/>
              <a:t>borrow </a:t>
            </a:r>
            <a:r>
              <a:rPr lang="en-US" sz="1300" dirty="0"/>
              <a:t>space from Storage memory if blocks are not used in Storage memory.</a:t>
            </a:r>
          </a:p>
          <a:p>
            <a:pPr marL="285750" indent="-285750">
              <a:buFont typeface="Arial" panose="020B0604020202020204" pitchFamily="34" charset="0"/>
              <a:buChar char="•"/>
            </a:pPr>
            <a:r>
              <a:rPr lang="en-US" sz="1300" dirty="0"/>
              <a:t>If blocks from Execution memory is used by Storage memory and Execution needs more memory, it can forcefully evict the excess blocks occupied by Storage Memory. Blocks from storage memory will be written to disk or recomputed (of persistence level is MEMOEY_ONLY).</a:t>
            </a:r>
          </a:p>
          <a:p>
            <a:pPr marL="285750" indent="-285750">
              <a:buFont typeface="Arial" panose="020B0604020202020204" pitchFamily="34" charset="0"/>
              <a:buChar char="•"/>
            </a:pPr>
            <a:r>
              <a:rPr lang="en-US" sz="1300" dirty="0"/>
              <a:t>Write into disk if still more memory is required.</a:t>
            </a:r>
          </a:p>
          <a:p>
            <a:endParaRPr lang="en-US" sz="1300" dirty="0" smtClean="0">
              <a:solidFill>
                <a:srgbClr val="292929"/>
              </a:solidFill>
              <a:latin typeface="charter"/>
            </a:endParaRPr>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9326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
                                            <p:txEl>
                                              <p:pRg st="0" end="0"/>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xEl>
                                              <p:pRg st="1" end="1"/>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
                                            <p:txEl>
                                              <p:pRg st="2" end="2"/>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
                                            <p:txEl>
                                              <p:pRg st="3" end="3"/>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6105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smtClean="0"/>
              <a:t>Execution Memory</a:t>
            </a:r>
            <a:endParaRPr lang="en-US" dirty="0"/>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smtClean="0"/>
              <a:t>Storage Memory</a:t>
            </a:r>
            <a:endParaRPr lang="en-US" dirty="0"/>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9829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30" grpId="0"/>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472" y="3837355"/>
            <a:ext cx="9745980" cy="1338828"/>
          </a:xfrm>
          <a:prstGeom prst="rect">
            <a:avLst/>
          </a:prstGeom>
        </p:spPr>
        <p:txBody>
          <a:bodyPr wrap="square">
            <a:spAutoFit/>
          </a:bodyPr>
          <a:lstStyle/>
          <a:p>
            <a:endParaRPr lang="en-US" sz="1300" dirty="0" smtClean="0"/>
          </a:p>
          <a:p>
            <a:endParaRPr lang="en-US" sz="1300" dirty="0"/>
          </a:p>
          <a:p>
            <a:r>
              <a:rPr lang="en-US" sz="1300" dirty="0" smtClean="0"/>
              <a:t>Important Notes for Storage Memory:</a:t>
            </a:r>
          </a:p>
          <a:p>
            <a:pPr marL="285750" indent="-285750">
              <a:buFont typeface="Arial" panose="020B0604020202020204" pitchFamily="34" charset="0"/>
              <a:buChar char="•"/>
            </a:pPr>
            <a:r>
              <a:rPr lang="en-US" sz="1400" i="1" dirty="0" smtClean="0"/>
              <a:t>Storage </a:t>
            </a:r>
            <a:r>
              <a:rPr lang="en-US" sz="1400" i="1" dirty="0"/>
              <a:t>memory can borrow space from execution memory only if blocks are not used in Execution memory</a:t>
            </a:r>
            <a:r>
              <a:rPr lang="en-US" sz="1400" i="1" dirty="0" smtClean="0"/>
              <a:t>. </a:t>
            </a:r>
          </a:p>
          <a:p>
            <a:pPr marL="285750" indent="-285750">
              <a:buFont typeface="Arial" panose="020B0604020202020204" pitchFamily="34" charset="0"/>
              <a:buChar char="•"/>
            </a:pPr>
            <a:r>
              <a:rPr lang="en-US" sz="1400" i="1" dirty="0" smtClean="0"/>
              <a:t>Storage memory can not forcefully evict the excess blocks occupied by Execution Memory. It will wait till spark releases the excess blocks stored by Execution memory and then occupies them.</a:t>
            </a:r>
            <a:endParaRPr lang="en-US" sz="1300" dirty="0" smtClean="0">
              <a:solidFill>
                <a:srgbClr val="292929"/>
              </a:solidFill>
              <a:latin typeface="charter"/>
            </a:endParaRPr>
          </a:p>
        </p:txBody>
      </p:sp>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Tree>
    <p:extLst>
      <p:ext uri="{BB962C8B-B14F-4D97-AF65-F5344CB8AC3E}">
        <p14:creationId xmlns="" xmlns:p14="http://schemas.microsoft.com/office/powerpoint/2010/main" val="24884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4">
                                            <p:txEl>
                                              <p:pRg st="2" end="2"/>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
                                            <p:txEl>
                                              <p:pRg st="3" end="3"/>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Tree>
    <p:extLst>
      <p:ext uri="{BB962C8B-B14F-4D97-AF65-F5344CB8AC3E}">
        <p14:creationId xmlns="" xmlns:p14="http://schemas.microsoft.com/office/powerpoint/2010/main" val="345353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smtClean="0"/>
              <a:t>Execution Memory</a:t>
            </a:r>
            <a:endParaRPr lang="en-US" dirty="0"/>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smtClean="0"/>
              <a:t>Storage Memory</a:t>
            </a:r>
            <a:endParaRPr lang="en-US" dirty="0"/>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smtClean="0"/>
              <a:t>Disc</a:t>
            </a:r>
            <a:endParaRPr lang="en-US" dirty="0"/>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smtClean="0"/>
              <a:t>Dynamic Occupancy Mechanism :</a:t>
            </a:r>
            <a:endParaRPr lang="en-US" b="1" dirty="0"/>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X</a:t>
            </a:r>
            <a:endParaRPr lang="en-US" b="1" dirty="0">
              <a:solidFill>
                <a:srgbClr val="FF0000"/>
              </a:solidFill>
            </a:endParaRPr>
          </a:p>
        </p:txBody>
      </p:sp>
    </p:spTree>
    <p:extLst>
      <p:ext uri="{BB962C8B-B14F-4D97-AF65-F5344CB8AC3E}">
        <p14:creationId xmlns="" xmlns:p14="http://schemas.microsoft.com/office/powerpoint/2010/main" val="14492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419161"/>
            <a:ext cx="8420100" cy="2585323"/>
          </a:xfrm>
          <a:prstGeom prst="rect">
            <a:avLst/>
          </a:prstGeom>
          <a:noFill/>
        </p:spPr>
        <p:txBody>
          <a:bodyPr wrap="square" rtlCol="0">
            <a:spAutoFit/>
          </a:bodyPr>
          <a:lstStyle/>
          <a:p>
            <a:r>
              <a:rPr lang="en-US" dirty="0" smtClean="0"/>
              <a:t>Ex - For understanding purpose. </a:t>
            </a:r>
          </a:p>
          <a:p>
            <a:r>
              <a:rPr lang="en-US" dirty="0" smtClean="0"/>
              <a:t>Take 4GB Memory Allocation for executor and leave the default configurations.</a:t>
            </a:r>
          </a:p>
          <a:p>
            <a:endParaRPr lang="en-US" dirty="0"/>
          </a:p>
          <a:p>
            <a:r>
              <a:rPr lang="en-US" dirty="0" smtClean="0"/>
              <a:t>Executor Memory(EM) = 4GB</a:t>
            </a:r>
          </a:p>
          <a:p>
            <a:r>
              <a:rPr lang="en-US" dirty="0" smtClean="0"/>
              <a:t>Reserved Memory(RM) =300MB</a:t>
            </a:r>
          </a:p>
          <a:p>
            <a:r>
              <a:rPr lang="en-US" dirty="0" smtClean="0"/>
              <a:t>Usable Memory = EM-RM= 4GB – 300 MB = 4096MB – 300MB = 3796 MB</a:t>
            </a:r>
          </a:p>
          <a:p>
            <a:r>
              <a:rPr lang="en-US" dirty="0" err="1" smtClean="0"/>
              <a:t>spark.memory.fraction</a:t>
            </a:r>
            <a:r>
              <a:rPr lang="en-US" dirty="0" smtClean="0"/>
              <a:t> (Fraction </a:t>
            </a:r>
            <a:r>
              <a:rPr lang="en-US" dirty="0"/>
              <a:t>of </a:t>
            </a:r>
            <a:r>
              <a:rPr lang="en-US" dirty="0" smtClean="0"/>
              <a:t>heap space used </a:t>
            </a:r>
            <a:r>
              <a:rPr lang="en-US" dirty="0"/>
              <a:t>for execution and </a:t>
            </a:r>
            <a:r>
              <a:rPr lang="en-US" dirty="0" smtClean="0"/>
              <a:t>storage) = 0.75</a:t>
            </a:r>
          </a:p>
          <a:p>
            <a:r>
              <a:rPr lang="en-US" dirty="0" err="1" smtClean="0"/>
              <a:t>Spark.memory.storageFraction</a:t>
            </a:r>
            <a:r>
              <a:rPr lang="en-US" dirty="0" smtClean="0"/>
              <a:t>(</a:t>
            </a:r>
            <a:r>
              <a:rPr lang="en-US" dirty="0"/>
              <a:t>Amount of storage memory immune to </a:t>
            </a:r>
            <a:r>
              <a:rPr lang="en-US" dirty="0" smtClean="0"/>
              <a:t>eviction) = 0.50</a:t>
            </a:r>
          </a:p>
          <a:p>
            <a:endParaRPr lang="en-US" dirty="0"/>
          </a:p>
        </p:txBody>
      </p:sp>
    </p:spTree>
    <p:extLst>
      <p:ext uri="{BB962C8B-B14F-4D97-AF65-F5344CB8AC3E}">
        <p14:creationId xmlns="" xmlns:p14="http://schemas.microsoft.com/office/powerpoint/2010/main" val="9274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1026" y="543915"/>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42273" y="4081603"/>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974078" y="504668"/>
            <a:ext cx="4599201" cy="553998"/>
          </a:xfrm>
          <a:prstGeom prst="rect">
            <a:avLst/>
          </a:prstGeom>
          <a:noFill/>
        </p:spPr>
        <p:txBody>
          <a:bodyPr wrap="square" rtlCol="0">
            <a:spAutoFit/>
          </a:bodyPr>
          <a:lstStyle/>
          <a:p>
            <a:r>
              <a:rPr lang="en-US" sz="1500" dirty="0" smtClean="0"/>
              <a:t>Heap</a:t>
            </a:r>
          </a:p>
          <a:p>
            <a:r>
              <a:rPr lang="en-US" sz="1300" i="1" dirty="0" err="1" smtClean="0"/>
              <a:t>Spark.executor.memory</a:t>
            </a:r>
            <a:r>
              <a:rPr lang="en-US" sz="1300" i="1" dirty="0" smtClean="0"/>
              <a:t> = 4GB = </a:t>
            </a:r>
            <a:r>
              <a:rPr lang="en-US" sz="1500" b="1" i="1" dirty="0">
                <a:solidFill>
                  <a:srgbClr val="FF0000"/>
                </a:solidFill>
              </a:rPr>
              <a:t>4096 MB</a:t>
            </a:r>
          </a:p>
        </p:txBody>
      </p:sp>
      <p:sp>
        <p:nvSpPr>
          <p:cNvPr id="68" name="TextBox 67"/>
          <p:cNvSpPr txBox="1"/>
          <p:nvPr/>
        </p:nvSpPr>
        <p:spPr>
          <a:xfrm>
            <a:off x="2091021" y="4082987"/>
            <a:ext cx="3048002" cy="754053"/>
          </a:xfrm>
          <a:prstGeom prst="rect">
            <a:avLst/>
          </a:prstGeom>
          <a:noFill/>
        </p:spPr>
        <p:txBody>
          <a:bodyPr wrap="square" rtlCol="0">
            <a:spAutoFit/>
          </a:bodyPr>
          <a:lstStyle/>
          <a:p>
            <a:r>
              <a:rPr lang="en-US" sz="1500" dirty="0" smtClean="0"/>
              <a:t>Overhead</a:t>
            </a:r>
          </a:p>
          <a:p>
            <a:r>
              <a:rPr lang="en-US" sz="1300" i="1" dirty="0" err="1" smtClean="0"/>
              <a:t>spark.executor.memoryOverhead</a:t>
            </a:r>
            <a:endParaRPr lang="en-US" sz="1300" i="1" dirty="0" smtClean="0"/>
          </a:p>
          <a:p>
            <a:r>
              <a:rPr lang="en-US" sz="1300" i="1" dirty="0" smtClean="0"/>
              <a:t>10% or a minimum 384MB = </a:t>
            </a:r>
            <a:r>
              <a:rPr lang="en-US" sz="1500" b="1" i="1" dirty="0" smtClean="0">
                <a:solidFill>
                  <a:srgbClr val="FF0000"/>
                </a:solidFill>
              </a:rPr>
              <a:t>409.6 MB</a:t>
            </a:r>
            <a:endParaRPr lang="en-US" sz="1500" b="1" i="1" dirty="0">
              <a:solidFill>
                <a:srgbClr val="FF0000"/>
              </a:solidFill>
            </a:endParaRPr>
          </a:p>
        </p:txBody>
      </p:sp>
      <p:sp>
        <p:nvSpPr>
          <p:cNvPr id="9" name="Rectangle 8"/>
          <p:cNvSpPr/>
          <p:nvPr/>
        </p:nvSpPr>
        <p:spPr>
          <a:xfrm>
            <a:off x="1974078" y="1067680"/>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73365" y="1055269"/>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27239" y="2291268"/>
            <a:ext cx="2117124" cy="323165"/>
          </a:xfrm>
          <a:prstGeom prst="rect">
            <a:avLst/>
          </a:prstGeom>
          <a:noFill/>
        </p:spPr>
        <p:txBody>
          <a:bodyPr wrap="square" rtlCol="0">
            <a:spAutoFit/>
          </a:bodyPr>
          <a:lstStyle/>
          <a:p>
            <a:r>
              <a:rPr lang="en-US" sz="1500" dirty="0" smtClean="0"/>
              <a:t>Usable Memory</a:t>
            </a:r>
          </a:p>
        </p:txBody>
      </p:sp>
      <p:sp>
        <p:nvSpPr>
          <p:cNvPr id="74" name="Right Brace 73"/>
          <p:cNvSpPr/>
          <p:nvPr/>
        </p:nvSpPr>
        <p:spPr>
          <a:xfrm>
            <a:off x="8055816" y="1032988"/>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02318" y="2291268"/>
            <a:ext cx="2117124" cy="323165"/>
          </a:xfrm>
          <a:prstGeom prst="rect">
            <a:avLst/>
          </a:prstGeom>
          <a:noFill/>
        </p:spPr>
        <p:txBody>
          <a:bodyPr wrap="square" rtlCol="0">
            <a:spAutoFit/>
          </a:bodyPr>
          <a:lstStyle/>
          <a:p>
            <a:r>
              <a:rPr lang="en-US" sz="1500" dirty="0" smtClean="0"/>
              <a:t>Executor Memory</a:t>
            </a:r>
          </a:p>
        </p:txBody>
      </p:sp>
      <p:cxnSp>
        <p:nvCxnSpPr>
          <p:cNvPr id="13" name="Straight Connector 12"/>
          <p:cNvCxnSpPr>
            <a:stCxn id="9" idx="0"/>
            <a:endCxn id="9" idx="2"/>
          </p:cNvCxnSpPr>
          <p:nvPr/>
        </p:nvCxnSpPr>
        <p:spPr>
          <a:xfrm>
            <a:off x="4542999" y="1067680"/>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91021" y="1455939"/>
            <a:ext cx="2583507" cy="1354217"/>
          </a:xfrm>
          <a:prstGeom prst="rect">
            <a:avLst/>
          </a:prstGeom>
          <a:noFill/>
        </p:spPr>
        <p:txBody>
          <a:bodyPr wrap="square" rtlCol="0">
            <a:spAutoFit/>
          </a:bodyPr>
          <a:lstStyle/>
          <a:p>
            <a:r>
              <a:rPr lang="en-US" sz="1500" dirty="0" smtClean="0"/>
              <a:t>Execution Memory</a:t>
            </a:r>
          </a:p>
          <a:p>
            <a:r>
              <a:rPr lang="en-US" sz="1100" i="1" dirty="0" smtClean="0"/>
              <a:t>Usable Memory  *</a:t>
            </a:r>
          </a:p>
          <a:p>
            <a:r>
              <a:rPr lang="en-US" sz="1100" i="1" dirty="0" err="1" smtClean="0"/>
              <a:t>spark.memory.fraction</a:t>
            </a:r>
            <a:r>
              <a:rPr lang="en-US" sz="1100" i="1" dirty="0" smtClean="0"/>
              <a:t> *</a:t>
            </a:r>
          </a:p>
          <a:p>
            <a:r>
              <a:rPr lang="en-US" sz="1100" i="1" dirty="0" smtClean="0"/>
              <a:t>(1 – </a:t>
            </a:r>
            <a:r>
              <a:rPr lang="en-US" sz="1100" i="1" dirty="0" err="1" smtClean="0"/>
              <a:t>spark.memory.storageFraction</a:t>
            </a:r>
            <a:r>
              <a:rPr lang="en-US" sz="1500" i="1" dirty="0" smtClean="0"/>
              <a:t>)</a:t>
            </a:r>
          </a:p>
          <a:p>
            <a:r>
              <a:rPr lang="en-US" sz="1500" i="1" dirty="0" smtClean="0"/>
              <a:t>=3796 * 0.75 * 0.5 </a:t>
            </a:r>
          </a:p>
          <a:p>
            <a:r>
              <a:rPr lang="en-US" sz="1500" i="1" dirty="0" smtClean="0"/>
              <a:t>= </a:t>
            </a:r>
            <a:r>
              <a:rPr lang="en-US" sz="1500" b="1" i="1" dirty="0" smtClean="0">
                <a:solidFill>
                  <a:srgbClr val="FF0000"/>
                </a:solidFill>
              </a:rPr>
              <a:t>1423.5 MB</a:t>
            </a:r>
          </a:p>
        </p:txBody>
      </p:sp>
      <p:sp>
        <p:nvSpPr>
          <p:cNvPr id="87" name="TextBox 86"/>
          <p:cNvSpPr txBox="1"/>
          <p:nvPr/>
        </p:nvSpPr>
        <p:spPr>
          <a:xfrm>
            <a:off x="4804445" y="1543940"/>
            <a:ext cx="2331582" cy="1569660"/>
          </a:xfrm>
          <a:prstGeom prst="rect">
            <a:avLst/>
          </a:prstGeom>
          <a:noFill/>
        </p:spPr>
        <p:txBody>
          <a:bodyPr wrap="square" rtlCol="0">
            <a:spAutoFit/>
          </a:bodyPr>
          <a:lstStyle/>
          <a:p>
            <a:r>
              <a:rPr lang="en-US" sz="1500" dirty="0" smtClean="0"/>
              <a:t>Storage Memory</a:t>
            </a:r>
          </a:p>
          <a:p>
            <a:r>
              <a:rPr lang="en-US" sz="1100" i="1" dirty="0" smtClean="0"/>
              <a:t>Usable Memory *</a:t>
            </a:r>
          </a:p>
          <a:p>
            <a:r>
              <a:rPr lang="en-US" sz="1100" i="1" dirty="0" err="1" smtClean="0"/>
              <a:t>spark.memory.fraction</a:t>
            </a:r>
            <a:r>
              <a:rPr lang="en-US" sz="1100" i="1" dirty="0" smtClean="0"/>
              <a:t> *</a:t>
            </a:r>
          </a:p>
          <a:p>
            <a:r>
              <a:rPr lang="en-US" sz="1100" i="1" dirty="0" err="1" smtClean="0"/>
              <a:t>spark.memory.storageFraction</a:t>
            </a:r>
            <a:endParaRPr lang="en-US" sz="1100" i="1" dirty="0" smtClean="0"/>
          </a:p>
          <a:p>
            <a:r>
              <a:rPr lang="en-US" sz="1100" i="1" dirty="0" smtClean="0"/>
              <a:t>=3796 * 0.75 * 0.5</a:t>
            </a:r>
          </a:p>
          <a:p>
            <a:r>
              <a:rPr lang="en-US" sz="1100" i="1" dirty="0"/>
              <a:t>= </a:t>
            </a:r>
            <a:r>
              <a:rPr lang="en-US" sz="1500" b="1" i="1" dirty="0">
                <a:solidFill>
                  <a:srgbClr val="FF0000"/>
                </a:solidFill>
              </a:rPr>
              <a:t>1423.5 MB</a:t>
            </a:r>
          </a:p>
          <a:p>
            <a:endParaRPr lang="en-US" sz="1100" i="1" dirty="0" smtClean="0"/>
          </a:p>
          <a:p>
            <a:r>
              <a:rPr lang="en-US" sz="1100" i="1" dirty="0" smtClean="0"/>
              <a:t> </a:t>
            </a:r>
            <a:endParaRPr lang="en-US" sz="1500" i="1" dirty="0" smtClean="0"/>
          </a:p>
        </p:txBody>
      </p:sp>
      <p:sp>
        <p:nvSpPr>
          <p:cNvPr id="11" name="Rectangle 10"/>
          <p:cNvSpPr/>
          <p:nvPr/>
        </p:nvSpPr>
        <p:spPr>
          <a:xfrm>
            <a:off x="1974078" y="3513664"/>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74078" y="3541013"/>
            <a:ext cx="1732949" cy="323165"/>
          </a:xfrm>
          <a:prstGeom prst="rect">
            <a:avLst/>
          </a:prstGeom>
          <a:noFill/>
        </p:spPr>
        <p:txBody>
          <a:bodyPr wrap="square" rtlCol="0">
            <a:spAutoFit/>
          </a:bodyPr>
          <a:lstStyle/>
          <a:p>
            <a:r>
              <a:rPr lang="en-US" sz="1500" dirty="0" smtClean="0"/>
              <a:t>Reserved Memory</a:t>
            </a:r>
            <a:endParaRPr lang="en-US" sz="1100" i="1" dirty="0" smtClean="0"/>
          </a:p>
        </p:txBody>
      </p:sp>
      <p:sp>
        <p:nvSpPr>
          <p:cNvPr id="12" name="Rectangle 11"/>
          <p:cNvSpPr/>
          <p:nvPr/>
        </p:nvSpPr>
        <p:spPr>
          <a:xfrm>
            <a:off x="1974078" y="2889740"/>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74078" y="3040120"/>
            <a:ext cx="1267838" cy="323165"/>
          </a:xfrm>
          <a:prstGeom prst="rect">
            <a:avLst/>
          </a:prstGeom>
          <a:noFill/>
        </p:spPr>
        <p:txBody>
          <a:bodyPr wrap="square" rtlCol="0">
            <a:spAutoFit/>
          </a:bodyPr>
          <a:lstStyle/>
          <a:p>
            <a:r>
              <a:rPr lang="en-US" sz="1500" dirty="0" smtClean="0"/>
              <a:t>User Memory</a:t>
            </a:r>
            <a:endParaRPr lang="en-US" sz="1500" b="1" i="1" dirty="0">
              <a:solidFill>
                <a:srgbClr val="FF0000"/>
              </a:solidFill>
            </a:endParaRPr>
          </a:p>
        </p:txBody>
      </p:sp>
      <p:sp>
        <p:nvSpPr>
          <p:cNvPr id="43" name="TextBox 42"/>
          <p:cNvSpPr txBox="1"/>
          <p:nvPr/>
        </p:nvSpPr>
        <p:spPr>
          <a:xfrm>
            <a:off x="2032711" y="1045152"/>
            <a:ext cx="2148840" cy="292388"/>
          </a:xfrm>
          <a:prstGeom prst="rect">
            <a:avLst/>
          </a:prstGeom>
          <a:noFill/>
        </p:spPr>
        <p:txBody>
          <a:bodyPr wrap="square" rtlCol="0">
            <a:spAutoFit/>
          </a:bodyPr>
          <a:lstStyle/>
          <a:p>
            <a:r>
              <a:rPr lang="en-US" sz="1300" dirty="0" smtClean="0"/>
              <a:t>Spark Memory</a:t>
            </a:r>
            <a:endParaRPr lang="en-US" sz="1300" dirty="0"/>
          </a:p>
        </p:txBody>
      </p:sp>
      <p:sp>
        <p:nvSpPr>
          <p:cNvPr id="24" name="Rectangle 23"/>
          <p:cNvSpPr/>
          <p:nvPr/>
        </p:nvSpPr>
        <p:spPr>
          <a:xfrm>
            <a:off x="1842274" y="4936173"/>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65700" y="4941119"/>
            <a:ext cx="2677299" cy="723275"/>
          </a:xfrm>
          <a:prstGeom prst="rect">
            <a:avLst/>
          </a:prstGeom>
          <a:noFill/>
        </p:spPr>
        <p:txBody>
          <a:bodyPr wrap="square" rtlCol="0">
            <a:spAutoFit/>
          </a:bodyPr>
          <a:lstStyle/>
          <a:p>
            <a:r>
              <a:rPr lang="en-US" sz="1500" dirty="0" smtClean="0"/>
              <a:t>Off-Heap</a:t>
            </a:r>
          </a:p>
          <a:p>
            <a:r>
              <a:rPr lang="en-US" sz="1300" i="1" dirty="0" err="1"/>
              <a:t>s</a:t>
            </a:r>
            <a:r>
              <a:rPr lang="en-US" sz="1300" i="1" dirty="0" err="1" smtClean="0"/>
              <a:t>park.memory.offHeap.size</a:t>
            </a:r>
            <a:endParaRPr lang="en-US" sz="1300" i="1" dirty="0" smtClean="0"/>
          </a:p>
          <a:p>
            <a:r>
              <a:rPr lang="en-US" sz="1300" i="1" dirty="0" smtClean="0"/>
              <a:t>It is disabled by default.</a:t>
            </a:r>
            <a:endParaRPr lang="en-US" sz="1300" i="1" dirty="0"/>
          </a:p>
        </p:txBody>
      </p:sp>
      <p:sp>
        <p:nvSpPr>
          <p:cNvPr id="26" name="TextBox 25"/>
          <p:cNvSpPr txBox="1"/>
          <p:nvPr/>
        </p:nvSpPr>
        <p:spPr>
          <a:xfrm>
            <a:off x="3109345" y="3066456"/>
            <a:ext cx="3876341" cy="492443"/>
          </a:xfrm>
          <a:prstGeom prst="rect">
            <a:avLst/>
          </a:prstGeom>
          <a:noFill/>
        </p:spPr>
        <p:txBody>
          <a:bodyPr wrap="square" rtlCol="0">
            <a:spAutoFit/>
          </a:bodyPr>
          <a:lstStyle/>
          <a:p>
            <a:r>
              <a:rPr lang="en-US" sz="1100" i="1" dirty="0" smtClean="0">
                <a:sym typeface="Wingdings" panose="05000000000000000000" pitchFamily="2" charset="2"/>
              </a:rPr>
              <a:t>(Usable Memory * (1 - </a:t>
            </a:r>
            <a:r>
              <a:rPr lang="en-US" sz="1100" i="1" dirty="0" err="1" smtClean="0">
                <a:sym typeface="Wingdings" panose="05000000000000000000" pitchFamily="2" charset="2"/>
              </a:rPr>
              <a:t>spark.memory.fraction</a:t>
            </a:r>
            <a:r>
              <a:rPr lang="en-US" sz="1100" i="1" dirty="0" smtClean="0">
                <a:sym typeface="Wingdings" panose="05000000000000000000" pitchFamily="2" charset="2"/>
              </a:rPr>
              <a:t>)) = 3796 * (1-0.75)</a:t>
            </a:r>
          </a:p>
          <a:p>
            <a:r>
              <a:rPr lang="en-US" sz="1100" i="1" dirty="0">
                <a:sym typeface="Wingdings" panose="05000000000000000000" pitchFamily="2" charset="2"/>
              </a:rPr>
              <a:t> </a:t>
            </a:r>
            <a:r>
              <a:rPr lang="en-US" sz="1100" i="1" dirty="0" smtClean="0">
                <a:sym typeface="Wingdings" panose="05000000000000000000" pitchFamily="2" charset="2"/>
              </a:rPr>
              <a:t>                                                   =3796 * 0.25 = </a:t>
            </a:r>
            <a:r>
              <a:rPr lang="en-US" sz="1500" b="1" i="1" dirty="0">
                <a:solidFill>
                  <a:srgbClr val="FF0000"/>
                </a:solidFill>
                <a:sym typeface="Wingdings" panose="05000000000000000000" pitchFamily="2" charset="2"/>
              </a:rPr>
              <a:t>949 MB </a:t>
            </a:r>
            <a:endParaRPr lang="en-US" sz="1500" b="1" i="1" dirty="0">
              <a:solidFill>
                <a:srgbClr val="FF0000"/>
              </a:solidFill>
            </a:endParaRPr>
          </a:p>
        </p:txBody>
      </p:sp>
      <p:sp>
        <p:nvSpPr>
          <p:cNvPr id="27" name="TextBox 26"/>
          <p:cNvSpPr txBox="1"/>
          <p:nvPr/>
        </p:nvSpPr>
        <p:spPr>
          <a:xfrm>
            <a:off x="3454570" y="3530095"/>
            <a:ext cx="3631255" cy="292388"/>
          </a:xfrm>
          <a:prstGeom prst="rect">
            <a:avLst/>
          </a:prstGeom>
          <a:noFill/>
        </p:spPr>
        <p:txBody>
          <a:bodyPr wrap="square" rtlCol="0">
            <a:spAutoFit/>
          </a:bodyPr>
          <a:lstStyle/>
          <a:p>
            <a:r>
              <a:rPr lang="en-US" sz="1300" i="1" dirty="0">
                <a:sym typeface="Wingdings" panose="05000000000000000000" pitchFamily="2" charset="2"/>
              </a:rPr>
              <a:t>(</a:t>
            </a:r>
            <a:r>
              <a:rPr lang="en-US" sz="1300" i="1" dirty="0" err="1"/>
              <a:t>reserved_system_memory_bytes</a:t>
            </a:r>
            <a:r>
              <a:rPr lang="en-US" sz="1300" i="1" dirty="0"/>
              <a:t> = </a:t>
            </a:r>
            <a:r>
              <a:rPr lang="en-US" sz="1300" b="1" i="1" dirty="0">
                <a:solidFill>
                  <a:srgbClr val="FF0000"/>
                </a:solidFill>
              </a:rPr>
              <a:t>300MB</a:t>
            </a:r>
            <a:r>
              <a:rPr lang="en-US" sz="1300" i="1" dirty="0"/>
              <a:t>)</a:t>
            </a:r>
          </a:p>
        </p:txBody>
      </p:sp>
    </p:spTree>
    <p:extLst>
      <p:ext uri="{BB962C8B-B14F-4D97-AF65-F5344CB8AC3E}">
        <p14:creationId xmlns="" xmlns:p14="http://schemas.microsoft.com/office/powerpoint/2010/main" val="15505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9">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9">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9">
                                            <p:txEl>
                                              <p:pRg st="3" end="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xEl>
                                              <p:pRg st="4" end="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7">
                                            <p:txEl>
                                              <p:pRg st="1" end="1"/>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7">
                                            <p:txEl>
                                              <p:pRg st="2" end="2"/>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68" grpId="0"/>
      <p:bldP spid="9" grpId="0" animBg="1"/>
      <p:bldP spid="10" grpId="0" animBg="1"/>
      <p:bldP spid="73" grpId="0"/>
      <p:bldP spid="74" grpId="0" animBg="1"/>
      <p:bldP spid="75" grpId="0"/>
      <p:bldP spid="11" grpId="0" animBg="1"/>
      <p:bldP spid="12" grpId="0" animBg="1"/>
      <p:bldP spid="43" grpId="0"/>
      <p:bldP spid="24" grpId="0" animBg="1"/>
      <p:bldP spid="26" grpId="0"/>
    </p:bld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796363" y="1859280"/>
            <a:ext cx="2684197" cy="23012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681904" y="1540096"/>
            <a:ext cx="913113" cy="323165"/>
          </a:xfrm>
          <a:prstGeom prst="rect">
            <a:avLst/>
          </a:prstGeom>
          <a:solidFill>
            <a:schemeClr val="accent6">
              <a:lumMod val="40000"/>
              <a:lumOff val="60000"/>
            </a:schemeClr>
          </a:solidFill>
        </p:spPr>
        <p:txBody>
          <a:bodyPr wrap="square" rtlCol="0">
            <a:spAutoFit/>
          </a:bodyPr>
          <a:lstStyle/>
          <a:p>
            <a:r>
              <a:rPr lang="en-US" sz="1500" dirty="0" smtClean="0"/>
              <a:t>Executor</a:t>
            </a:r>
            <a:endParaRPr lang="en-US" sz="1500" dirty="0"/>
          </a:p>
        </p:txBody>
      </p:sp>
      <p:sp>
        <p:nvSpPr>
          <p:cNvPr id="66" name="TextBox 65"/>
          <p:cNvSpPr txBox="1"/>
          <p:nvPr/>
        </p:nvSpPr>
        <p:spPr>
          <a:xfrm>
            <a:off x="1796363" y="1874029"/>
            <a:ext cx="2117124" cy="323165"/>
          </a:xfrm>
          <a:prstGeom prst="rect">
            <a:avLst/>
          </a:prstGeom>
          <a:noFill/>
        </p:spPr>
        <p:txBody>
          <a:bodyPr wrap="square" rtlCol="0">
            <a:spAutoFit/>
          </a:bodyPr>
          <a:lstStyle/>
          <a:p>
            <a:r>
              <a:rPr lang="en-US" sz="1500" dirty="0" smtClean="0"/>
              <a:t>Heap</a:t>
            </a:r>
          </a:p>
        </p:txBody>
      </p:sp>
      <p:sp>
        <p:nvSpPr>
          <p:cNvPr id="9" name="Rectangle 8"/>
          <p:cNvSpPr/>
          <p:nvPr/>
        </p:nvSpPr>
        <p:spPr>
          <a:xfrm>
            <a:off x="1919415" y="2423160"/>
            <a:ext cx="2446845" cy="698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919415" y="3742615"/>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19415" y="3769964"/>
            <a:ext cx="2446845" cy="323165"/>
          </a:xfrm>
          <a:prstGeom prst="rect">
            <a:avLst/>
          </a:prstGeom>
          <a:noFill/>
        </p:spPr>
        <p:txBody>
          <a:bodyPr wrap="square" rtlCol="0">
            <a:spAutoFit/>
          </a:bodyPr>
          <a:lstStyle/>
          <a:p>
            <a:r>
              <a:rPr lang="en-US" sz="1500" dirty="0" smtClean="0"/>
              <a:t>Reserved Memory = </a:t>
            </a:r>
            <a:r>
              <a:rPr lang="en-US" sz="1500" b="1" dirty="0" smtClean="0">
                <a:solidFill>
                  <a:srgbClr val="FF0000"/>
                </a:solidFill>
              </a:rPr>
              <a:t>7 %</a:t>
            </a:r>
            <a:endParaRPr lang="en-US" sz="1100" b="1" i="1" dirty="0" smtClean="0">
              <a:solidFill>
                <a:srgbClr val="FF0000"/>
              </a:solidFill>
            </a:endParaRPr>
          </a:p>
        </p:txBody>
      </p:sp>
      <p:sp>
        <p:nvSpPr>
          <p:cNvPr id="12" name="Rectangle 11"/>
          <p:cNvSpPr/>
          <p:nvPr/>
        </p:nvSpPr>
        <p:spPr>
          <a:xfrm>
            <a:off x="1919415" y="3118691"/>
            <a:ext cx="2446845"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19415" y="3269071"/>
            <a:ext cx="2446845" cy="323165"/>
          </a:xfrm>
          <a:prstGeom prst="rect">
            <a:avLst/>
          </a:prstGeom>
          <a:noFill/>
        </p:spPr>
        <p:txBody>
          <a:bodyPr wrap="square" rtlCol="0">
            <a:spAutoFit/>
          </a:bodyPr>
          <a:lstStyle/>
          <a:p>
            <a:r>
              <a:rPr lang="en-US" sz="1500" dirty="0" smtClean="0"/>
              <a:t>User Memory </a:t>
            </a:r>
            <a:r>
              <a:rPr lang="en-US" sz="1500" dirty="0">
                <a:sym typeface="Wingdings" panose="05000000000000000000" pitchFamily="2" charset="2"/>
              </a:rPr>
              <a:t> </a:t>
            </a:r>
            <a:r>
              <a:rPr lang="en-US" sz="1100" i="1" dirty="0" smtClean="0">
                <a:sym typeface="Wingdings" panose="05000000000000000000" pitchFamily="2" charset="2"/>
              </a:rPr>
              <a:t>= </a:t>
            </a:r>
            <a:r>
              <a:rPr lang="en-US" sz="1500" b="1" dirty="0" smtClean="0">
                <a:solidFill>
                  <a:srgbClr val="FF0000"/>
                </a:solidFill>
                <a:sym typeface="Wingdings" panose="05000000000000000000" pitchFamily="2" charset="2"/>
              </a:rPr>
              <a:t>23 %</a:t>
            </a:r>
            <a:endParaRPr lang="en-US" sz="1500" b="1" dirty="0">
              <a:solidFill>
                <a:srgbClr val="FF0000"/>
              </a:solidFill>
            </a:endParaRPr>
          </a:p>
        </p:txBody>
      </p:sp>
      <p:sp>
        <p:nvSpPr>
          <p:cNvPr id="2" name="TextBox 1"/>
          <p:cNvSpPr txBox="1"/>
          <p:nvPr/>
        </p:nvSpPr>
        <p:spPr>
          <a:xfrm>
            <a:off x="1919415" y="2450824"/>
            <a:ext cx="2148840" cy="323165"/>
          </a:xfrm>
          <a:prstGeom prst="rect">
            <a:avLst/>
          </a:prstGeom>
          <a:noFill/>
        </p:spPr>
        <p:txBody>
          <a:bodyPr wrap="square" rtlCol="0">
            <a:spAutoFit/>
          </a:bodyPr>
          <a:lstStyle/>
          <a:p>
            <a:r>
              <a:rPr lang="en-US" sz="1300" dirty="0" smtClean="0"/>
              <a:t>Spark Memory = </a:t>
            </a:r>
            <a:r>
              <a:rPr lang="en-US" sz="1500" b="1" dirty="0">
                <a:solidFill>
                  <a:srgbClr val="FF0000"/>
                </a:solidFill>
              </a:rPr>
              <a:t>70</a:t>
            </a:r>
            <a:r>
              <a:rPr lang="en-US" sz="1300" b="1" dirty="0" smtClean="0">
                <a:solidFill>
                  <a:srgbClr val="FF0000"/>
                </a:solidFill>
              </a:rPr>
              <a:t> %</a:t>
            </a:r>
            <a:endParaRPr lang="en-US" sz="1300" b="1" dirty="0">
              <a:solidFill>
                <a:srgbClr val="FF0000"/>
              </a:solidFill>
            </a:endParaRPr>
          </a:p>
        </p:txBody>
      </p:sp>
      <p:sp>
        <p:nvSpPr>
          <p:cNvPr id="5" name="Rectangle 4"/>
          <p:cNvSpPr/>
          <p:nvPr/>
        </p:nvSpPr>
        <p:spPr>
          <a:xfrm>
            <a:off x="1539240" y="112776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78896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7109323" cy="2656687"/>
          </a:xfrm>
        </p:spPr>
        <p:txBody>
          <a:bodyPr>
            <a:noAutofit/>
          </a:bodyPr>
          <a:lstStyle/>
          <a:p>
            <a:pPr lvl="1"/>
            <a:r>
              <a:rPr lang="en-US" altLang="en-US" sz="2000" dirty="0" smtClean="0">
                <a:latin typeface="+mj-lt"/>
              </a:rPr>
              <a:t>Low Level API &amp; control of dataset</a:t>
            </a:r>
          </a:p>
          <a:p>
            <a:pPr lvl="1"/>
            <a:r>
              <a:rPr lang="en-US" altLang="en-US" sz="2000" dirty="0" smtClean="0">
                <a:latin typeface="+mj-lt"/>
              </a:rPr>
              <a:t>Dealing with unstructured data(text or media streams)</a:t>
            </a:r>
          </a:p>
          <a:p>
            <a:pPr lvl="1"/>
            <a:r>
              <a:rPr lang="en-US" altLang="en-US" sz="2000" dirty="0" smtClean="0">
                <a:latin typeface="+mj-lt"/>
              </a:rPr>
              <a:t>Don’t care schema or structure of data</a:t>
            </a:r>
          </a:p>
          <a:p>
            <a:pPr lvl="1"/>
            <a:r>
              <a:rPr lang="en-US" altLang="en-US" sz="2000" dirty="0" smtClean="0">
                <a:latin typeface="+mj-lt"/>
              </a:rPr>
              <a:t>Don’t care about optimization, performance</a:t>
            </a:r>
          </a:p>
          <a:p>
            <a:pPr lvl="1"/>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When to Use RDDs?</a:t>
            </a:r>
            <a:endParaRPr lang="en-US" sz="4000" dirty="0"/>
          </a:p>
        </p:txBody>
      </p:sp>
    </p:spTree>
    <p:extLst>
      <p:ext uri="{BB962C8B-B14F-4D97-AF65-F5344CB8AC3E}">
        <p14:creationId xmlns="" xmlns:p14="http://schemas.microsoft.com/office/powerpoint/2010/main" val="2744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Problems in RDD ?</a:t>
            </a:r>
            <a:endParaRPr lang="en-US" sz="4100" dirty="0">
              <a:solidFill>
                <a:schemeClr val="tx1"/>
              </a:solidFill>
            </a:endParaRPr>
          </a:p>
        </p:txBody>
      </p:sp>
    </p:spTree>
    <p:extLst>
      <p:ext uri="{BB962C8B-B14F-4D97-AF65-F5344CB8AC3E}">
        <p14:creationId xmlns="" xmlns:p14="http://schemas.microsoft.com/office/powerpoint/2010/main" val="1195496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9421588" cy="1898342"/>
          </a:xfrm>
        </p:spPr>
        <p:txBody>
          <a:bodyPr>
            <a:noAutofit/>
          </a:bodyPr>
          <a:lstStyle/>
          <a:p>
            <a:pPr marL="0" indent="0">
              <a:buNone/>
            </a:pPr>
            <a:r>
              <a:rPr lang="en-US" sz="1500" dirty="0" smtClean="0"/>
              <a:t>RDD is defined by five main properties:</a:t>
            </a:r>
          </a:p>
          <a:p>
            <a:pPr marL="0" indent="0">
              <a:buNone/>
            </a:pPr>
            <a:r>
              <a:rPr lang="en-US" sz="1500" dirty="0"/>
              <a:t> </a:t>
            </a:r>
            <a:r>
              <a:rPr lang="en-US" sz="1500" dirty="0" smtClean="0"/>
              <a:t>     1. List of Parent RDDs (Dependencies)</a:t>
            </a:r>
          </a:p>
          <a:p>
            <a:pPr marL="0" indent="0">
              <a:buNone/>
            </a:pPr>
            <a:r>
              <a:rPr lang="en-US" sz="1500" dirty="0"/>
              <a:t> </a:t>
            </a:r>
            <a:r>
              <a:rPr lang="en-US" sz="1500" dirty="0" smtClean="0"/>
              <a:t>     2. An array of partitions that a dataset is divided into.</a:t>
            </a:r>
          </a:p>
          <a:p>
            <a:pPr marL="0" indent="0">
              <a:buNone/>
            </a:pPr>
            <a:r>
              <a:rPr lang="en-US" sz="1500" dirty="0"/>
              <a:t> </a:t>
            </a:r>
            <a:r>
              <a:rPr lang="en-US" sz="1500" dirty="0" smtClean="0"/>
              <a:t>     3. A Compute function to do a computation on partitions.</a:t>
            </a:r>
          </a:p>
          <a:p>
            <a:pPr marL="0" indent="0">
              <a:buNone/>
            </a:pPr>
            <a:r>
              <a:rPr lang="en-US" sz="1500" dirty="0"/>
              <a:t> </a:t>
            </a:r>
            <a:r>
              <a:rPr lang="en-US" sz="1500" dirty="0" smtClean="0"/>
              <a:t>     4. Optional practitioner that defines how keys are hashed and the pairs partitioned (key value RDDs). </a:t>
            </a:r>
          </a:p>
          <a:p>
            <a:pPr marL="0" indent="0">
              <a:buNone/>
            </a:pPr>
            <a:r>
              <a:rPr lang="en-US" sz="1500" dirty="0"/>
              <a:t> </a:t>
            </a:r>
            <a:r>
              <a:rPr lang="en-US" sz="1500" dirty="0" smtClean="0"/>
              <a:t>     5. Optional Preferred locations – Information about the locations of the split block for an HDFS file (if on YARN). </a:t>
            </a: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RDD Properties</a:t>
            </a:r>
            <a:endParaRPr lang="en-US" sz="4000" dirty="0"/>
          </a:p>
        </p:txBody>
      </p:sp>
    </p:spTree>
    <p:extLst>
      <p:ext uri="{BB962C8B-B14F-4D97-AF65-F5344CB8AC3E}">
        <p14:creationId xmlns="" xmlns:p14="http://schemas.microsoft.com/office/powerpoint/2010/main" val="23325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Problem#1 Can not Optimize !!!</a:t>
            </a:r>
          </a:p>
          <a:p>
            <a:pPr marL="0" indent="0">
              <a:buNone/>
            </a:pPr>
            <a:r>
              <a:rPr lang="en-US" altLang="en-US" sz="1500" b="1" dirty="0" smtClean="0"/>
              <a:t>      </a:t>
            </a:r>
            <a:r>
              <a:rPr lang="en-US" altLang="en-US" sz="1500" dirty="0" smtClean="0"/>
              <a:t>Compute </a:t>
            </a:r>
            <a:r>
              <a:rPr lang="en-US" altLang="en-US" sz="1500" dirty="0"/>
              <a:t>function: </a:t>
            </a:r>
            <a:r>
              <a:rPr lang="en-US" altLang="en-US" sz="1500" dirty="0" smtClean="0"/>
              <a:t>                          Partition </a:t>
            </a:r>
            <a:r>
              <a:rPr lang="en-US" altLang="en-US" sz="1500" dirty="0"/>
              <a:t>=&gt; Iterator(T)</a:t>
            </a:r>
          </a:p>
          <a:p>
            <a:pPr marL="0" indent="0">
              <a:spcBef>
                <a:spcPts val="0"/>
              </a:spcBef>
              <a:buNone/>
            </a:pPr>
            <a:endParaRPr lang="en-US" sz="1500" dirty="0" smtClean="0"/>
          </a:p>
          <a:p>
            <a:pPr marL="0" indent="0">
              <a:spcBef>
                <a:spcPts val="0"/>
              </a:spcBef>
              <a:buNone/>
            </a:pPr>
            <a:r>
              <a:rPr lang="en-US" sz="1500" dirty="0" smtClean="0"/>
              <a:t>                                                                    </a:t>
            </a:r>
            <a:r>
              <a:rPr lang="en-US" sz="1500" dirty="0"/>
              <a:t>Opaque Computation </a:t>
            </a:r>
          </a:p>
          <a:p>
            <a:pPr marL="0" indent="0">
              <a:spcBef>
                <a:spcPts val="0"/>
              </a:spcBef>
              <a:buNone/>
            </a:pPr>
            <a:r>
              <a:rPr lang="en-US" sz="1500" dirty="0"/>
              <a:t>                                                                                  &amp; </a:t>
            </a:r>
          </a:p>
          <a:p>
            <a:pPr marL="0" indent="0">
              <a:spcBef>
                <a:spcPts val="0"/>
              </a:spcBef>
              <a:buNone/>
            </a:pPr>
            <a:r>
              <a:rPr lang="en-US" sz="1500" dirty="0"/>
              <a:t>                                                                          Opaque data</a:t>
            </a:r>
          </a:p>
          <a:p>
            <a:pPr marL="0" indent="0">
              <a:buNone/>
            </a:pPr>
            <a:r>
              <a:rPr lang="en-US" altLang="en-US" sz="1500" dirty="0" smtClean="0">
                <a:solidFill>
                  <a:schemeClr val="bg1"/>
                </a:solidFill>
              </a:rPr>
              <a:t>      </a:t>
            </a:r>
            <a:r>
              <a:rPr lang="en-US" altLang="en-US" sz="1500" dirty="0">
                <a:solidFill>
                  <a:schemeClr val="bg1"/>
                </a:solidFill>
              </a:rPr>
              <a:t>Compute function is used to do computations  on partitions.             </a:t>
            </a:r>
          </a:p>
          <a:p>
            <a:pPr lvl="1">
              <a:buFont typeface="Wingdings" panose="05000000000000000000" pitchFamily="2" charset="2"/>
              <a:buChar char="ü"/>
            </a:pPr>
            <a:r>
              <a:rPr lang="en-US" altLang="en-US" sz="1500" dirty="0">
                <a:solidFill>
                  <a:schemeClr val="bg1"/>
                </a:solidFill>
              </a:rPr>
              <a:t>Map from each partition to an Iterator of data that is stored within the RDD.</a:t>
            </a:r>
          </a:p>
          <a:p>
            <a:pPr lvl="1">
              <a:buFont typeface="Wingdings" panose="05000000000000000000" pitchFamily="2" charset="2"/>
              <a:buChar char="ü"/>
            </a:pPr>
            <a:r>
              <a:rPr lang="en-US" altLang="en-US" sz="1500" dirty="0">
                <a:solidFill>
                  <a:schemeClr val="bg1"/>
                </a:solidFill>
              </a:rPr>
              <a:t>Given a particular </a:t>
            </a:r>
            <a:r>
              <a:rPr lang="en-US" altLang="en-US" sz="1500" dirty="0" smtClean="0">
                <a:solidFill>
                  <a:schemeClr val="bg1"/>
                </a:solidFill>
              </a:rPr>
              <a:t>partition, </a:t>
            </a:r>
            <a:r>
              <a:rPr lang="en-US" altLang="en-US" sz="1500" dirty="0">
                <a:solidFill>
                  <a:schemeClr val="bg1"/>
                </a:solidFill>
              </a:rPr>
              <a:t>it is going to create an iterator and it will execute that particular code on that partition, distribute across the cluster and merge the results back and that’s the fundamental programming model of an RDD.</a:t>
            </a:r>
          </a:p>
          <a:p>
            <a:pPr lvl="1">
              <a:buFont typeface="Wingdings" panose="05000000000000000000" pitchFamily="2" charset="2"/>
              <a:buChar char="ü"/>
            </a:pPr>
            <a:r>
              <a:rPr lang="en-US" sz="1500" dirty="0" smtClean="0">
                <a:solidFill>
                  <a:schemeClr val="bg1"/>
                </a:solidFill>
              </a:rPr>
              <a:t>RDD </a:t>
            </a:r>
            <a:r>
              <a:rPr lang="en-US" sz="1500" dirty="0">
                <a:solidFill>
                  <a:schemeClr val="bg1"/>
                </a:solidFill>
              </a:rPr>
              <a:t>does not know what is the function doing or anything about the data. It just serialize this part of code, send it over to executor and let it execute.</a:t>
            </a:r>
          </a:p>
          <a:p>
            <a:pPr marL="457200" lvl="1" indent="0">
              <a:buNone/>
            </a:pPr>
            <a:r>
              <a:rPr lang="en-US" sz="1500" dirty="0">
                <a:solidFill>
                  <a:schemeClr val="bg1"/>
                </a:solidFill>
              </a:rPr>
              <a:t>     For example if you are trying to join </a:t>
            </a:r>
            <a:r>
              <a:rPr lang="en-US" sz="1500" dirty="0" smtClean="0">
                <a:solidFill>
                  <a:schemeClr val="bg1"/>
                </a:solidFill>
              </a:rPr>
              <a:t>or </a:t>
            </a:r>
            <a:r>
              <a:rPr lang="en-US" sz="1500" dirty="0">
                <a:solidFill>
                  <a:schemeClr val="bg1"/>
                </a:solidFill>
              </a:rPr>
              <a:t>filter or project, spark can not automatically optimize it.</a:t>
            </a:r>
          </a:p>
          <a:p>
            <a:pPr lvl="1">
              <a:buFont typeface="Wingdings" panose="05000000000000000000" pitchFamily="2" charset="2"/>
              <a:buChar char="ü"/>
            </a:pPr>
            <a:r>
              <a:rPr lang="en-US" sz="1500" dirty="0">
                <a:solidFill>
                  <a:schemeClr val="bg1"/>
                </a:solidFill>
              </a:rPr>
              <a:t>Also the data that is stored in the RDD is also opaque to spark and so spark can not do any pruning of data if the query does not need it.</a:t>
            </a:r>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grpSp>
        <p:nvGrpSpPr>
          <p:cNvPr id="13" name="Group 12"/>
          <p:cNvGrpSpPr/>
          <p:nvPr/>
        </p:nvGrpSpPr>
        <p:grpSpPr>
          <a:xfrm>
            <a:off x="3319847" y="1318054"/>
            <a:ext cx="1260389" cy="172994"/>
            <a:chOff x="955589" y="2858530"/>
            <a:chExt cx="1260389" cy="172994"/>
          </a:xfrm>
        </p:grpSpPr>
        <p:cxnSp>
          <p:nvCxnSpPr>
            <p:cNvPr id="7" name="Straight Connector 6"/>
            <p:cNvCxnSpPr/>
            <p:nvPr/>
          </p:nvCxnSpPr>
          <p:spPr>
            <a:xfrm>
              <a:off x="955589" y="3031524"/>
              <a:ext cx="12603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589"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15978"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5694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468159" y="312902"/>
            <a:ext cx="6566955" cy="5909310"/>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i="1" dirty="0" smtClean="0"/>
              <a:t>DataTypes</a:t>
            </a:r>
          </a:p>
          <a:p>
            <a:pPr marL="285750" indent="-285750">
              <a:buFont typeface="Arial" panose="020B0604020202020204" pitchFamily="34" charset="0"/>
              <a:buChar char="•"/>
            </a:pPr>
            <a:r>
              <a:rPr lang="en-US" b="1" i="1" dirty="0" smtClean="0"/>
              <a:t>DataFrame Rows</a:t>
            </a:r>
          </a:p>
          <a:p>
            <a:pPr marL="285750" indent="-285750">
              <a:buFont typeface="Arial" panose="020B0604020202020204" pitchFamily="34" charset="0"/>
              <a:buChar char="•"/>
            </a:pPr>
            <a:r>
              <a:rPr lang="en-US" b="1" i="1" dirty="0" smtClean="0"/>
              <a:t>DataFrame Columns</a:t>
            </a:r>
          </a:p>
          <a:p>
            <a:pPr marL="742950" lvl="1" indent="-285750">
              <a:buFont typeface="Wingdings" panose="05000000000000000000" pitchFamily="2" charset="2"/>
              <a:buChar char="v"/>
            </a:pPr>
            <a:r>
              <a:rPr lang="en-US" i="1" dirty="0" smtClean="0"/>
              <a:t>Column Functions</a:t>
            </a:r>
          </a:p>
          <a:p>
            <a:pPr marL="285750" indent="-285750">
              <a:buFont typeface="Arial" panose="020B0604020202020204" pitchFamily="34" charset="0"/>
              <a:buChar char="•"/>
            </a:pPr>
            <a:r>
              <a:rPr lang="en-US" b="1" i="1" dirty="0" smtClean="0"/>
              <a:t>DataFrame ETL</a:t>
            </a:r>
          </a:p>
          <a:p>
            <a:pPr marL="742950" lvl="1" indent="-285750">
              <a:buFont typeface="Wingdings" panose="05000000000000000000" pitchFamily="2" charset="2"/>
              <a:buChar char="v"/>
            </a:pPr>
            <a:r>
              <a:rPr lang="en-US" b="1" i="1" dirty="0" smtClean="0"/>
              <a:t>DataFrame APIs</a:t>
            </a:r>
          </a:p>
          <a:p>
            <a:pPr marL="1200150" lvl="2" indent="-285750">
              <a:buFont typeface="Wingdings" panose="05000000000000000000" pitchFamily="2" charset="2"/>
              <a:buChar char="ü"/>
            </a:pPr>
            <a:r>
              <a:rPr lang="en-US" i="1" dirty="0"/>
              <a:t>s</a:t>
            </a:r>
            <a:r>
              <a:rPr lang="en-US" i="1" dirty="0" smtClean="0"/>
              <a:t>election</a:t>
            </a:r>
          </a:p>
          <a:p>
            <a:pPr marL="1200150" lvl="2" indent="-285750">
              <a:buFont typeface="Wingdings" panose="05000000000000000000" pitchFamily="2" charset="2"/>
              <a:buChar char="ü"/>
            </a:pPr>
            <a:r>
              <a:rPr lang="en-US" i="1" dirty="0"/>
              <a:t>f</a:t>
            </a:r>
            <a:r>
              <a:rPr lang="en-US" i="1" dirty="0" smtClean="0"/>
              <a:t>ilter</a:t>
            </a:r>
          </a:p>
          <a:p>
            <a:pPr marL="1200150" lvl="2" indent="-285750">
              <a:buFont typeface="Wingdings" panose="05000000000000000000" pitchFamily="2" charset="2"/>
              <a:buChar char="ü"/>
            </a:pPr>
            <a:r>
              <a:rPr lang="en-US" i="1" dirty="0" smtClean="0"/>
              <a:t>sort</a:t>
            </a:r>
          </a:p>
          <a:p>
            <a:pPr marL="1200150" lvl="2" indent="-285750">
              <a:buFont typeface="Wingdings" panose="05000000000000000000" pitchFamily="2" charset="2"/>
              <a:buChar char="ü"/>
            </a:pPr>
            <a:r>
              <a:rPr lang="en-US" i="1" dirty="0"/>
              <a:t>s</a:t>
            </a:r>
            <a:r>
              <a:rPr lang="en-US" i="1" dirty="0" smtClean="0"/>
              <a:t>et</a:t>
            </a:r>
          </a:p>
          <a:p>
            <a:pPr marL="1200150" lvl="2" indent="-285750">
              <a:buFont typeface="Wingdings" panose="05000000000000000000" pitchFamily="2" charset="2"/>
              <a:buChar char="ü"/>
            </a:pPr>
            <a:r>
              <a:rPr lang="en-US" i="1" dirty="0"/>
              <a:t>j</a:t>
            </a:r>
            <a:r>
              <a:rPr lang="en-US" i="1" dirty="0" smtClean="0"/>
              <a:t>oin</a:t>
            </a:r>
          </a:p>
          <a:p>
            <a:pPr marL="1200150" lvl="2" indent="-285750">
              <a:buFont typeface="Wingdings" panose="05000000000000000000" pitchFamily="2" charset="2"/>
              <a:buChar char="ü"/>
            </a:pPr>
            <a:r>
              <a:rPr lang="en-US" i="1" dirty="0" smtClean="0"/>
              <a:t>aggregate</a:t>
            </a:r>
          </a:p>
          <a:p>
            <a:pPr marL="1200150" lvl="2" indent="-285750">
              <a:buFont typeface="Wingdings" panose="05000000000000000000" pitchFamily="2" charset="2"/>
              <a:buChar char="ü"/>
            </a:pPr>
            <a:r>
              <a:rPr lang="en-US" i="1" dirty="0" err="1" smtClean="0"/>
              <a:t>groupBy</a:t>
            </a:r>
            <a:endParaRPr lang="en-US" i="1" dirty="0" smtClean="0"/>
          </a:p>
          <a:p>
            <a:pPr marL="1200150" lvl="2" indent="-285750">
              <a:buFont typeface="Wingdings" panose="05000000000000000000" pitchFamily="2" charset="2"/>
              <a:buChar char="ü"/>
            </a:pPr>
            <a:r>
              <a:rPr lang="en-US" i="1" dirty="0"/>
              <a:t>w</a:t>
            </a:r>
            <a:r>
              <a:rPr lang="en-US" i="1" dirty="0" smtClean="0"/>
              <a:t>indow</a:t>
            </a:r>
          </a:p>
          <a:p>
            <a:pPr marL="1200150" lvl="2" indent="-285750">
              <a:buFont typeface="Wingdings" panose="05000000000000000000" pitchFamily="2" charset="2"/>
              <a:buChar char="ü"/>
            </a:pPr>
            <a:r>
              <a:rPr lang="en-US" i="1" dirty="0" smtClean="0"/>
              <a:t>sample   </a:t>
            </a:r>
          </a:p>
          <a:p>
            <a:pPr marL="1200150" lvl="2" indent="-285750">
              <a:buFont typeface="Wingdings" panose="05000000000000000000" pitchFamily="2" charset="2"/>
              <a:buChar char="ü"/>
            </a:pPr>
            <a:r>
              <a:rPr lang="en-US" i="1" dirty="0" smtClean="0"/>
              <a:t>Other Aggregate     </a:t>
            </a:r>
          </a:p>
          <a:p>
            <a:pPr marL="742950" lvl="1" indent="-285750">
              <a:buFont typeface="Wingdings" panose="05000000000000000000" pitchFamily="2" charset="2"/>
              <a:buChar char="v"/>
            </a:pPr>
            <a:r>
              <a:rPr lang="en-US" b="1" i="1" dirty="0" smtClean="0"/>
              <a:t>DataFrame built-in functions</a:t>
            </a:r>
          </a:p>
          <a:p>
            <a:pPr marL="1200150" lvl="2" indent="-285750">
              <a:buFont typeface="Wingdings" panose="05000000000000000000" pitchFamily="2" charset="2"/>
              <a:buChar char="ü"/>
            </a:pPr>
            <a:r>
              <a:rPr lang="en-US" i="1" dirty="0"/>
              <a:t>n</a:t>
            </a:r>
            <a:r>
              <a:rPr lang="en-US" i="1" dirty="0" smtClean="0"/>
              <a:t>ew Column</a:t>
            </a:r>
          </a:p>
          <a:p>
            <a:pPr marL="1200150" lvl="2" indent="-285750">
              <a:buFont typeface="Wingdings" panose="05000000000000000000" pitchFamily="2" charset="2"/>
              <a:buChar char="ü"/>
            </a:pPr>
            <a:r>
              <a:rPr lang="en-US" i="1" dirty="0"/>
              <a:t>e</a:t>
            </a:r>
            <a:r>
              <a:rPr lang="en-US" i="1" dirty="0" smtClean="0"/>
              <a:t>ncryption</a:t>
            </a:r>
          </a:p>
          <a:p>
            <a:pPr marL="1200150" lvl="2" indent="-285750">
              <a:buFont typeface="Wingdings" panose="05000000000000000000" pitchFamily="2" charset="2"/>
              <a:buChar char="ü"/>
            </a:pPr>
            <a:r>
              <a:rPr lang="en-US" i="1" dirty="0" smtClean="0"/>
              <a:t>String</a:t>
            </a:r>
          </a:p>
          <a:p>
            <a:pPr lvl="1"/>
            <a:endParaRPr lang="en-US" dirty="0"/>
          </a:p>
        </p:txBody>
      </p:sp>
    </p:spTree>
    <p:extLst>
      <p:ext uri="{BB962C8B-B14F-4D97-AF65-F5344CB8AC3E}">
        <p14:creationId xmlns="" xmlns:p14="http://schemas.microsoft.com/office/powerpoint/2010/main" val="11935612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smtClean="0"/>
              <a:t>Problem#2 (</a:t>
            </a:r>
            <a:r>
              <a:rPr lang="en-US" sz="1500" b="1" dirty="0" smtClean="0"/>
              <a:t>Pretty </a:t>
            </a:r>
            <a:r>
              <a:rPr lang="en-US" sz="1500" b="1" dirty="0"/>
              <a:t>verbose to work </a:t>
            </a:r>
            <a:r>
              <a:rPr lang="en-US" sz="1500" b="1" dirty="0" smtClean="0"/>
              <a:t>with</a:t>
            </a:r>
            <a:r>
              <a:rPr lang="en-US" sz="1500" b="1" dirty="0"/>
              <a:t>)</a:t>
            </a:r>
            <a:endParaRPr lang="en-US" sz="1500" b="1" dirty="0" smtClean="0"/>
          </a:p>
          <a:p>
            <a:pPr marL="0" indent="0">
              <a:buNone/>
            </a:pPr>
            <a:endParaRPr lang="en-US" sz="1500" b="1" dirty="0"/>
          </a:p>
          <a:p>
            <a:pPr marL="0" indent="0">
              <a:spcBef>
                <a:spcPts val="0"/>
              </a:spcBef>
              <a:buNone/>
            </a:pPr>
            <a:r>
              <a:rPr lang="en-US" sz="1500" dirty="0"/>
              <a:t>       </a:t>
            </a:r>
            <a:r>
              <a:rPr lang="en-US" sz="1500" dirty="0" err="1"/>
              <a:t>emp.map</a:t>
            </a:r>
            <a:r>
              <a:rPr lang="en-US" sz="1500" dirty="0"/>
              <a:t>(lambda x: (</a:t>
            </a:r>
            <a:r>
              <a:rPr lang="en-US" sz="1500" dirty="0" err="1"/>
              <a:t>x.deptid</a:t>
            </a:r>
            <a:r>
              <a:rPr lang="en-US" sz="1500" dirty="0"/>
              <a:t>, </a:t>
            </a:r>
            <a:r>
              <a:rPr lang="en-US" sz="1500" dirty="0" smtClean="0"/>
              <a:t>(</a:t>
            </a:r>
            <a:r>
              <a:rPr lang="en-US" sz="1500" dirty="0" err="1" smtClean="0"/>
              <a:t>x.age</a:t>
            </a:r>
            <a:r>
              <a:rPr lang="en-US" sz="1500" dirty="0"/>
              <a:t>, </a:t>
            </a:r>
            <a:r>
              <a:rPr lang="en-US" sz="1500" dirty="0" smtClean="0"/>
              <a:t>1))) </a:t>
            </a:r>
            <a:r>
              <a:rPr lang="en-US" sz="1500" dirty="0"/>
              <a:t>\</a:t>
            </a:r>
          </a:p>
          <a:p>
            <a:pPr marL="0" indent="0">
              <a:spcBef>
                <a:spcPts val="0"/>
              </a:spcBef>
              <a:buNone/>
            </a:pPr>
            <a:r>
              <a:rPr lang="en-US" sz="1500" dirty="0"/>
              <a:t>              .reduceByKey(lambda </a:t>
            </a:r>
            <a:r>
              <a:rPr lang="en-US" sz="1500" dirty="0" err="1"/>
              <a:t>x,y</a:t>
            </a:r>
            <a:r>
              <a:rPr lang="en-US" sz="1500" dirty="0"/>
              <a:t>: </a:t>
            </a:r>
            <a:r>
              <a:rPr lang="en-US" sz="1500" dirty="0" smtClean="0"/>
              <a:t>(x(0) </a:t>
            </a:r>
            <a:r>
              <a:rPr lang="en-US" sz="1500" dirty="0"/>
              <a:t>+ </a:t>
            </a:r>
            <a:r>
              <a:rPr lang="en-US" sz="1500" dirty="0" smtClean="0"/>
              <a:t>y(0), x(1) </a:t>
            </a:r>
            <a:r>
              <a:rPr lang="en-US" sz="1500" dirty="0"/>
              <a:t>+ </a:t>
            </a:r>
            <a:r>
              <a:rPr lang="en-US" sz="1500" dirty="0" smtClean="0"/>
              <a:t>y(1))) </a:t>
            </a:r>
            <a:r>
              <a:rPr lang="en-US" sz="1500" dirty="0"/>
              <a:t>\</a:t>
            </a:r>
          </a:p>
          <a:p>
            <a:pPr marL="0" indent="0">
              <a:spcBef>
                <a:spcPts val="0"/>
              </a:spcBef>
              <a:buNone/>
            </a:pPr>
            <a:r>
              <a:rPr lang="en-US" sz="1500" dirty="0"/>
              <a:t>              . Map(lambda x: </a:t>
            </a:r>
            <a:r>
              <a:rPr lang="en-US" sz="1500" dirty="0" smtClean="0"/>
              <a:t>(x(0), x(1)(0) </a:t>
            </a:r>
            <a:r>
              <a:rPr lang="en-US" sz="1500" dirty="0"/>
              <a:t>/ </a:t>
            </a:r>
            <a:r>
              <a:rPr lang="en-US" sz="1500" dirty="0" smtClean="0"/>
              <a:t>x(1)(1))) </a:t>
            </a:r>
            <a:r>
              <a:rPr lang="en-US" sz="1500" dirty="0"/>
              <a:t>\</a:t>
            </a:r>
          </a:p>
          <a:p>
            <a:pPr marL="0" indent="0">
              <a:spcBef>
                <a:spcPts val="0"/>
              </a:spcBef>
              <a:buNone/>
            </a:pPr>
            <a:r>
              <a:rPr lang="en-US" sz="1500" dirty="0"/>
              <a:t>              .collect()</a:t>
            </a:r>
          </a:p>
          <a:p>
            <a:pPr marL="0" indent="0">
              <a:spcBef>
                <a:spcPts val="0"/>
              </a:spcBef>
              <a:buNone/>
            </a:pPr>
            <a:endParaRPr lang="en-US" sz="1500" dirty="0"/>
          </a:p>
          <a:p>
            <a:pPr marL="0" indent="0">
              <a:spcBef>
                <a:spcPts val="0"/>
              </a:spcBef>
              <a:buNone/>
            </a:pPr>
            <a:r>
              <a:rPr lang="en-US" sz="1500" dirty="0"/>
              <a:t>        SELECT </a:t>
            </a:r>
            <a:r>
              <a:rPr lang="en-US" sz="1500" dirty="0" err="1"/>
              <a:t>deptid</a:t>
            </a:r>
            <a:r>
              <a:rPr lang="en-US" sz="1500" dirty="0"/>
              <a:t>, AVG(age) FROM </a:t>
            </a:r>
            <a:r>
              <a:rPr lang="en-US" sz="1500" dirty="0" err="1"/>
              <a:t>emp</a:t>
            </a:r>
            <a:r>
              <a:rPr lang="en-US" sz="1500" dirty="0"/>
              <a:t> GROUP BY </a:t>
            </a:r>
            <a:r>
              <a:rPr lang="en-US" sz="1500" dirty="0" err="1"/>
              <a:t>deptid</a:t>
            </a:r>
            <a:endParaRPr lang="en-US" sz="1500" dirty="0"/>
          </a:p>
          <a:p>
            <a:pPr marL="0" indent="0">
              <a:buNone/>
            </a:pPr>
            <a:r>
              <a:rPr lang="en-US" sz="1500" dirty="0" smtClean="0"/>
              <a:t>    </a:t>
            </a:r>
            <a:r>
              <a:rPr lang="en-US" sz="1500" dirty="0"/>
              <a:t/>
            </a:r>
            <a:br>
              <a:rPr lang="en-US" sz="1500" dirty="0"/>
            </a:br>
            <a:r>
              <a:rPr lang="en-US" sz="1500" dirty="0"/>
              <a:t/>
            </a:r>
            <a:br>
              <a:rPr lang="en-US" sz="1500" dirty="0"/>
            </a:br>
            <a:r>
              <a:rPr lang="en-US" sz="1500" dirty="0"/>
              <a:t/>
            </a: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Main Problems in RDD ?</a:t>
            </a:r>
            <a:endParaRPr lang="en-US" sz="4000" dirty="0"/>
          </a:p>
        </p:txBody>
      </p:sp>
    </p:spTree>
    <p:extLst>
      <p:ext uri="{BB962C8B-B14F-4D97-AF65-F5344CB8AC3E}">
        <p14:creationId xmlns="" xmlns:p14="http://schemas.microsoft.com/office/powerpoint/2010/main" val="23785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Create RDD</a:t>
            </a:r>
            <a:endParaRPr lang="en-US" sz="4100" dirty="0">
              <a:solidFill>
                <a:schemeClr val="tx1"/>
              </a:solidFill>
            </a:endParaRPr>
          </a:p>
        </p:txBody>
      </p:sp>
    </p:spTree>
    <p:extLst>
      <p:ext uri="{BB962C8B-B14F-4D97-AF65-F5344CB8AC3E}">
        <p14:creationId xmlns="" xmlns:p14="http://schemas.microsoft.com/office/powerpoint/2010/main" val="37885980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678" y="179949"/>
            <a:ext cx="6585579" cy="6216732"/>
          </a:xfrm>
        </p:spPr>
        <p:txBody>
          <a:bodyPr>
            <a:noAutofit/>
          </a:bodyPr>
          <a:lstStyle/>
          <a:p>
            <a:pPr marL="0" indent="0">
              <a:buNone/>
            </a:pPr>
            <a:r>
              <a:rPr kumimoji="0" lang="en-US" altLang="en-US" sz="1900" i="0" u="none" strike="noStrike" cap="none" normalizeH="0" baseline="0" dirty="0">
                <a:ln>
                  <a:noFill/>
                </a:ln>
                <a:effectLst/>
                <a:latin typeface="+mj-lt"/>
              </a:rPr>
              <a:t>Ways to create RDD</a:t>
            </a:r>
            <a:r>
              <a:rPr kumimoji="0" lang="en-US" altLang="en-US" sz="1900" i="0" u="none" strike="noStrike" cap="none" normalizeH="0" dirty="0">
                <a:ln>
                  <a:noFill/>
                </a:ln>
                <a:effectLst/>
                <a:latin typeface="+mj-lt"/>
              </a:rPr>
              <a:t> :</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kumimoji="0" lang="en-US" altLang="en-US" sz="1900" i="0" u="none" strike="noStrike" cap="none" normalizeH="0" baseline="0" dirty="0">
                <a:ln>
                  <a:noFill/>
                </a:ln>
                <a:effectLst/>
                <a:latin typeface="+mj-lt"/>
              </a:rPr>
              <a:t>External Data (HDFS, local</a:t>
            </a:r>
            <a:r>
              <a:rPr kumimoji="0" lang="en-US" altLang="en-US" sz="1900" i="0" u="none" strike="noStrike" cap="none" normalizeH="0" dirty="0">
                <a:ln>
                  <a:noFill/>
                </a:ln>
                <a:effectLst/>
                <a:latin typeface="+mj-lt"/>
              </a:rPr>
              <a:t> etc</a:t>
            </a:r>
            <a:r>
              <a:rPr kumimoji="0" lang="en-US" altLang="en-US" sz="1900" i="0" u="none" strike="noStrike" cap="none" normalizeH="0" baseline="0" dirty="0">
                <a:ln>
                  <a:noFill/>
                </a:ln>
                <a:effectLst/>
                <a:latin typeface="+mj-lt"/>
              </a:rPr>
              <a:t>)</a:t>
            </a:r>
          </a:p>
          <a:p>
            <a:pPr lvl="1">
              <a:buFont typeface="Wingdings" panose="05000000000000000000" pitchFamily="2" charset="2"/>
              <a:buChar char="ü"/>
            </a:pPr>
            <a:r>
              <a:rPr lang="en-US" altLang="en-US" sz="1900" dirty="0">
                <a:latin typeface="+mj-lt"/>
              </a:rPr>
              <a:t>Local Data</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lang="en-US" sz="1900" dirty="0" smtClean="0">
                <a:latin typeface="+mj-lt"/>
              </a:rPr>
              <a:t>Python List/Parallelized </a:t>
            </a:r>
            <a:r>
              <a:rPr lang="en-US" sz="1900" dirty="0">
                <a:latin typeface="+mj-lt"/>
              </a:rPr>
              <a:t>Collections</a:t>
            </a:r>
          </a:p>
          <a:p>
            <a:pPr lvl="1">
              <a:buFont typeface="Wingdings" panose="05000000000000000000" pitchFamily="2" charset="2"/>
              <a:buChar char="ü"/>
            </a:pPr>
            <a:r>
              <a:rPr lang="en-US" sz="1900" dirty="0">
                <a:latin typeface="+mj-lt"/>
              </a:rPr>
              <a:t>Other </a:t>
            </a:r>
            <a:r>
              <a:rPr lang="en-US" sz="1900" dirty="0" smtClean="0">
                <a:latin typeface="+mj-lt"/>
              </a:rPr>
              <a:t>RDDs</a:t>
            </a:r>
          </a:p>
          <a:p>
            <a:pPr lvl="1">
              <a:buFont typeface="Wingdings" panose="05000000000000000000" pitchFamily="2" charset="2"/>
              <a:buChar char="ü"/>
            </a:pPr>
            <a:r>
              <a:rPr lang="en-US" sz="1900" dirty="0" smtClean="0">
                <a:latin typeface="+mj-lt"/>
              </a:rPr>
              <a:t>Existing DataFrame</a:t>
            </a:r>
            <a:endParaRPr lang="en-US" sz="1900" dirty="0"/>
          </a:p>
        </p:txBody>
      </p:sp>
    </p:spTree>
    <p:extLst>
      <p:ext uri="{BB962C8B-B14F-4D97-AF65-F5344CB8AC3E}">
        <p14:creationId xmlns="" xmlns:p14="http://schemas.microsoft.com/office/powerpoint/2010/main" val="37926696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Create </a:t>
            </a:r>
            <a:r>
              <a:rPr lang="en-US" sz="1700" b="1" dirty="0"/>
              <a:t>RDD </a:t>
            </a:r>
            <a:r>
              <a:rPr lang="en-US" sz="1700" b="1" dirty="0" smtClean="0"/>
              <a:t>using </a:t>
            </a:r>
            <a:r>
              <a:rPr lang="en-US" sz="1700" b="1" dirty="0" err="1" smtClean="0"/>
              <a:t>textFile</a:t>
            </a:r>
            <a:r>
              <a:rPr lang="en-US" sz="1700" b="1" dirty="0" smtClean="0"/>
              <a:t>:</a:t>
            </a:r>
            <a:endParaRPr lang="en-US" sz="1700" b="1" dirty="0"/>
          </a:p>
          <a:p>
            <a:pPr marL="0" indent="0">
              <a:buNone/>
            </a:pPr>
            <a:r>
              <a:rPr lang="en-US" sz="1600" dirty="0" smtClean="0"/>
              <a:t>   Using </a:t>
            </a:r>
            <a:r>
              <a:rPr lang="en-US" sz="1600" dirty="0"/>
              <a:t>Spark Context Object sc.</a:t>
            </a:r>
          </a:p>
          <a:p>
            <a:pPr marL="0" indent="0">
              <a:buNone/>
            </a:pPr>
            <a:r>
              <a:rPr lang="en-US" sz="1600" dirty="0" smtClean="0"/>
              <a:t>    </a:t>
            </a:r>
            <a:r>
              <a:rPr lang="en-US" sz="1600" dirty="0" err="1" smtClean="0"/>
              <a:t>ordRDD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r>
              <a:rPr lang="en-US" sz="1600" dirty="0" smtClean="0"/>
              <a:t>',</a:t>
            </a:r>
            <a:r>
              <a:rPr lang="en-US" sz="1600" dirty="0"/>
              <a:t>8)</a:t>
            </a:r>
          </a:p>
          <a:p>
            <a:pPr lvl="1"/>
            <a:r>
              <a:rPr lang="en-US" sz="1600" dirty="0" smtClean="0"/>
              <a:t>By </a:t>
            </a:r>
            <a:r>
              <a:rPr lang="en-US" sz="1600" dirty="0"/>
              <a:t>default </a:t>
            </a:r>
            <a:r>
              <a:rPr lang="en-US" sz="1600" dirty="0" err="1"/>
              <a:t>minPartitions</a:t>
            </a:r>
            <a:r>
              <a:rPr lang="en-US" sz="1600" dirty="0"/>
              <a:t> is the file block </a:t>
            </a:r>
            <a:r>
              <a:rPr lang="en-US" sz="1600" dirty="0" smtClean="0"/>
              <a:t>numbers in HDFS. </a:t>
            </a:r>
            <a:r>
              <a:rPr lang="en-US" sz="1600" dirty="0"/>
              <a:t>We can give a different number.</a:t>
            </a:r>
          </a:p>
          <a:p>
            <a:pPr lvl="1"/>
            <a:r>
              <a:rPr lang="en-US" sz="1600" dirty="0"/>
              <a:t>But if you use a number less that number of blocks, that will not be used and number of blocks tasks will be executed</a:t>
            </a:r>
            <a:r>
              <a:rPr lang="en-US" sz="1600" dirty="0" smtClean="0"/>
              <a:t>.</a:t>
            </a:r>
          </a:p>
          <a:p>
            <a:pPr marL="457200" lvl="1" indent="0">
              <a:buNone/>
            </a:pPr>
            <a:endParaRPr lang="en-US" sz="1600" dirty="0" smtClean="0"/>
          </a:p>
          <a:p>
            <a:pPr marL="0" indent="0">
              <a:buNone/>
            </a:pPr>
            <a:r>
              <a:rPr lang="en-US" sz="1700" b="1" dirty="0"/>
              <a:t>Create RDD using </a:t>
            </a:r>
            <a:r>
              <a:rPr lang="en-US" sz="1800" b="1" dirty="0" err="1" smtClean="0"/>
              <a:t>wholeTextFiles</a:t>
            </a:r>
            <a:r>
              <a:rPr lang="en-US" sz="1700" b="1" dirty="0" smtClean="0"/>
              <a:t>: </a:t>
            </a:r>
          </a:p>
          <a:p>
            <a:pPr marL="0" indent="0">
              <a:buNone/>
            </a:pPr>
            <a:r>
              <a:rPr lang="en-US" sz="1700" b="1" dirty="0"/>
              <a:t> </a:t>
            </a:r>
            <a:r>
              <a:rPr lang="en-US" sz="1700" b="1" dirty="0" smtClean="0"/>
              <a:t>   </a:t>
            </a:r>
            <a:r>
              <a:rPr lang="en-US" sz="1700" dirty="0" smtClean="0"/>
              <a:t>Read entire file as a single record into RDD.</a:t>
            </a:r>
          </a:p>
          <a:p>
            <a:pPr marL="0" indent="0">
              <a:buNone/>
            </a:pPr>
            <a:r>
              <a:rPr lang="en-US" sz="1800" dirty="0" smtClean="0"/>
              <a:t>    </a:t>
            </a:r>
            <a:r>
              <a:rPr lang="en-US" sz="1800" dirty="0" err="1" smtClean="0"/>
              <a:t>ordRDD</a:t>
            </a:r>
            <a:r>
              <a:rPr lang="en-US" sz="1800" dirty="0" smtClean="0"/>
              <a:t> </a:t>
            </a:r>
            <a:r>
              <a:rPr lang="en-US" sz="1800" dirty="0"/>
              <a:t>= </a:t>
            </a:r>
            <a:r>
              <a:rPr lang="en-US" sz="1800" dirty="0" err="1" smtClean="0"/>
              <a:t>sc.wholeTextFiles</a:t>
            </a:r>
            <a:r>
              <a:rPr lang="en-US" sz="1800" dirty="0" smtClean="0"/>
              <a:t>(</a:t>
            </a:r>
            <a:r>
              <a:rPr lang="en-US" sz="1800" dirty="0"/>
              <a:t>'practice/</a:t>
            </a:r>
            <a:r>
              <a:rPr lang="en-US" sz="1800" dirty="0" err="1"/>
              <a:t>retail_db</a:t>
            </a:r>
            <a:r>
              <a:rPr lang="en-US" sz="1800" dirty="0"/>
              <a:t>/orders',8</a:t>
            </a:r>
            <a:r>
              <a:rPr lang="en-US" sz="1800" dirty="0" smtClean="0"/>
              <a:t>)</a:t>
            </a:r>
          </a:p>
          <a:p>
            <a:pPr marL="0" indent="0">
              <a:buNone/>
            </a:pPr>
            <a:endParaRPr lang="en-US" sz="1800" dirty="0"/>
          </a:p>
          <a:p>
            <a:pPr marL="0" indent="0">
              <a:buNone/>
            </a:pPr>
            <a:r>
              <a:rPr lang="en-US" sz="1600" b="1" dirty="0"/>
              <a:t>Create </a:t>
            </a:r>
            <a:r>
              <a:rPr lang="en-US" sz="1600" b="1" dirty="0" smtClean="0"/>
              <a:t>Empty RDD:</a:t>
            </a:r>
          </a:p>
          <a:p>
            <a:pPr marL="0" indent="0">
              <a:buNone/>
            </a:pPr>
            <a:r>
              <a:rPr lang="en-US" sz="1600" dirty="0"/>
              <a:t> </a:t>
            </a:r>
            <a:r>
              <a:rPr lang="en-US" sz="1600" dirty="0" smtClean="0"/>
              <a:t>  Create empty RDD with no partition.</a:t>
            </a:r>
          </a:p>
          <a:p>
            <a:pPr marL="0" indent="0">
              <a:buNone/>
            </a:pPr>
            <a:r>
              <a:rPr lang="en-US" sz="1600" dirty="0"/>
              <a:t> </a:t>
            </a:r>
            <a:r>
              <a:rPr lang="en-US" sz="1600" dirty="0" smtClean="0"/>
              <a:t>  </a:t>
            </a:r>
            <a:r>
              <a:rPr lang="en-US" sz="1600" dirty="0" err="1" smtClean="0"/>
              <a:t>rdd</a:t>
            </a:r>
            <a:r>
              <a:rPr lang="en-US" sz="1600" dirty="0" smtClean="0"/>
              <a:t> </a:t>
            </a:r>
            <a:r>
              <a:rPr lang="en-US" sz="1600" dirty="0"/>
              <a:t>= </a:t>
            </a:r>
            <a:r>
              <a:rPr lang="en-US" sz="1600" dirty="0" err="1" smtClean="0"/>
              <a:t>spark.sparkContext.emptyRDD</a:t>
            </a:r>
            <a:r>
              <a:rPr lang="en-US" sz="1600" dirty="0" smtClean="0"/>
              <a:t>()</a:t>
            </a:r>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Tree>
    <p:extLst>
      <p:ext uri="{BB962C8B-B14F-4D97-AF65-F5344CB8AC3E}">
        <p14:creationId xmlns="" xmlns:p14="http://schemas.microsoft.com/office/powerpoint/2010/main" val="29668953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smtClean="0"/>
              <a:t>Python List:</a:t>
            </a:r>
          </a:p>
          <a:p>
            <a:pPr marL="0" indent="0">
              <a:buNone/>
            </a:pPr>
            <a:r>
              <a:rPr lang="en-US" sz="1700" dirty="0" err="1"/>
              <a:t>lst</a:t>
            </a:r>
            <a:r>
              <a:rPr lang="en-US" sz="1700" dirty="0"/>
              <a:t> = open</a:t>
            </a:r>
            <a:r>
              <a:rPr lang="en-US" sz="1700" dirty="0" smtClean="0"/>
              <a:t>('/staging/test/sample.txt').</a:t>
            </a:r>
            <a:r>
              <a:rPr lang="en-US" sz="1700" dirty="0"/>
              <a:t>read().</a:t>
            </a:r>
            <a:r>
              <a:rPr lang="en-US" sz="1700" dirty="0" err="1"/>
              <a:t>splitlines</a:t>
            </a:r>
            <a:r>
              <a:rPr lang="en-US" sz="1700" dirty="0"/>
              <a:t>()</a:t>
            </a:r>
          </a:p>
          <a:p>
            <a:pPr marL="0" indent="0">
              <a:buNone/>
            </a:pPr>
            <a:r>
              <a:rPr lang="en-US" sz="1700" dirty="0" err="1" smtClean="0"/>
              <a:t>rdd</a:t>
            </a:r>
            <a:r>
              <a:rPr lang="en-US" sz="1700" dirty="0" smtClean="0"/>
              <a:t> </a:t>
            </a:r>
            <a:r>
              <a:rPr lang="en-US" sz="1700" dirty="0"/>
              <a:t>= </a:t>
            </a:r>
            <a:r>
              <a:rPr lang="en-US" sz="1700" dirty="0" err="1"/>
              <a:t>sc.parallelize</a:t>
            </a:r>
            <a:r>
              <a:rPr lang="en-US" sz="1700" dirty="0"/>
              <a:t>(</a:t>
            </a:r>
            <a:r>
              <a:rPr lang="en-US" sz="1700" dirty="0" err="1"/>
              <a:t>lst</a:t>
            </a:r>
            <a:r>
              <a:rPr lang="en-US" sz="1700" dirty="0" smtClean="0"/>
              <a:t>)</a:t>
            </a:r>
          </a:p>
          <a:p>
            <a:pPr marL="0" indent="0">
              <a:buNone/>
            </a:pPr>
            <a:endParaRPr lang="en-US" sz="1700" dirty="0"/>
          </a:p>
          <a:p>
            <a:pPr marL="0" indent="0">
              <a:buNone/>
            </a:pPr>
            <a:r>
              <a:rPr lang="en-US" sz="1800" b="1" dirty="0"/>
              <a:t>Other RDDs</a:t>
            </a:r>
          </a:p>
          <a:p>
            <a:pPr marL="0" indent="0">
              <a:buNone/>
            </a:pPr>
            <a:r>
              <a:rPr lang="en-US" sz="1700" dirty="0"/>
              <a:t>r</a:t>
            </a:r>
            <a:r>
              <a:rPr lang="en-US" sz="1700" dirty="0" smtClean="0"/>
              <a:t>dd1 = </a:t>
            </a:r>
            <a:r>
              <a:rPr lang="en-US" sz="1700" dirty="0" err="1" smtClean="0"/>
              <a:t>rdd</a:t>
            </a:r>
            <a:endParaRPr lang="en-US" sz="1700" dirty="0" smtClean="0"/>
          </a:p>
          <a:p>
            <a:pPr marL="0" indent="0">
              <a:buNone/>
            </a:pPr>
            <a:r>
              <a:rPr lang="en-US" sz="1700" dirty="0" smtClean="0"/>
              <a:t>Rdd1.rdd.map(lambda x: x(1))</a:t>
            </a:r>
          </a:p>
          <a:p>
            <a:pPr marL="0" indent="0">
              <a:buNone/>
            </a:pPr>
            <a:endParaRPr lang="en-US" sz="1700" dirty="0" smtClean="0"/>
          </a:p>
          <a:p>
            <a:pPr marL="0" indent="0">
              <a:buNone/>
            </a:pPr>
            <a:r>
              <a:rPr lang="en-US" sz="1700" b="1" dirty="0" smtClean="0"/>
              <a:t>Existing DataFrame</a:t>
            </a:r>
          </a:p>
          <a:p>
            <a:pPr marL="0" indent="0">
              <a:buNone/>
            </a:pPr>
            <a:r>
              <a:rPr lang="en-US" sz="1700" dirty="0" err="1"/>
              <a:t>df</a:t>
            </a:r>
            <a:r>
              <a:rPr lang="en-US" sz="1700" dirty="0"/>
              <a:t>=</a:t>
            </a:r>
            <a:r>
              <a:rPr lang="en-US" sz="1700" dirty="0" err="1"/>
              <a:t>spark.createDataFrame</a:t>
            </a:r>
            <a:r>
              <a:rPr lang="en-US" sz="1700" dirty="0"/>
              <a:t>(data</a:t>
            </a:r>
            <a:r>
              <a:rPr lang="en-US" sz="1700" dirty="0" smtClean="0"/>
              <a:t>=((</a:t>
            </a:r>
            <a:r>
              <a:rPr lang="en-US" sz="1700" dirty="0"/>
              <a:t>'robert',35),('Mike',45</a:t>
            </a:r>
            <a:r>
              <a:rPr lang="en-US" sz="1700" dirty="0" smtClean="0"/>
              <a:t>)),</a:t>
            </a:r>
            <a:r>
              <a:rPr lang="en-US" sz="1700" dirty="0"/>
              <a:t>schema</a:t>
            </a:r>
            <a:r>
              <a:rPr lang="en-US" sz="1700" dirty="0" smtClean="0"/>
              <a:t>=('</a:t>
            </a:r>
            <a:r>
              <a:rPr lang="en-US" sz="1700" dirty="0" err="1" smtClean="0"/>
              <a:t>name</a:t>
            </a:r>
            <a:r>
              <a:rPr lang="en-US" sz="1700" dirty="0" err="1"/>
              <a:t>','age</a:t>
            </a:r>
            <a:r>
              <a:rPr lang="en-US" sz="1700" dirty="0" smtClean="0"/>
              <a:t>'))</a:t>
            </a:r>
            <a:endParaRPr lang="en-US" sz="1700" dirty="0"/>
          </a:p>
          <a:p>
            <a:pPr marL="0" indent="0">
              <a:buNone/>
            </a:pPr>
            <a:r>
              <a:rPr lang="en-US" sz="1700" dirty="0" err="1" smtClean="0"/>
              <a:t>new_rdd</a:t>
            </a:r>
            <a:r>
              <a:rPr lang="en-US" sz="1700" dirty="0" smtClean="0"/>
              <a:t>= </a:t>
            </a:r>
            <a:r>
              <a:rPr lang="en-US" sz="1700" dirty="0" err="1" smtClean="0"/>
              <a:t>df.rdd</a:t>
            </a:r>
            <a:endParaRPr lang="en-US" sz="1700" dirty="0" smtClean="0"/>
          </a:p>
          <a:p>
            <a:pPr marL="0" indent="0">
              <a:buNone/>
            </a:pPr>
            <a:endParaRPr lang="en-US" sz="1700" dirty="0"/>
          </a:p>
          <a:p>
            <a:pPr marL="0" indent="0">
              <a:buNone/>
            </a:pPr>
            <a:r>
              <a:rPr lang="en-US" sz="1700" b="1" dirty="0"/>
              <a:t>Create RDD from Local File:</a:t>
            </a:r>
          </a:p>
          <a:p>
            <a:pPr marL="0" indent="0">
              <a:buNone/>
            </a:pPr>
            <a:r>
              <a:rPr lang="en-US" sz="1700" dirty="0" err="1"/>
              <a:t>rdd</a:t>
            </a:r>
            <a:r>
              <a:rPr lang="en-US" sz="1700" dirty="0"/>
              <a:t> = </a:t>
            </a:r>
            <a:r>
              <a:rPr lang="en-US" sz="1700" dirty="0" err="1"/>
              <a:t>sc.textFile</a:t>
            </a:r>
            <a:r>
              <a:rPr lang="en-US" sz="1700" dirty="0"/>
              <a:t>("file://&lt;</a:t>
            </a:r>
            <a:r>
              <a:rPr lang="en-US" sz="1700" dirty="0" err="1"/>
              <a:t>local_path</a:t>
            </a:r>
            <a:r>
              <a:rPr lang="en-US" sz="1700" dirty="0"/>
              <a:t>&gt;")</a:t>
            </a:r>
          </a:p>
          <a:p>
            <a:pPr marL="0" indent="0">
              <a:buNone/>
            </a:pPr>
            <a:r>
              <a:rPr lang="en-US" sz="1700" dirty="0"/>
              <a:t> Ex - Local Path: /staging/test</a:t>
            </a:r>
          </a:p>
          <a:p>
            <a:pPr marL="0" indent="0">
              <a:buNone/>
            </a:pPr>
            <a:endParaRPr lang="en-US" sz="1700" dirty="0"/>
          </a:p>
          <a:p>
            <a:pPr marL="0" indent="0">
              <a:buNone/>
            </a:pPr>
            <a:endParaRPr lang="en-US" sz="1700" dirty="0"/>
          </a:p>
          <a:p>
            <a:pPr marL="0" indent="0">
              <a:buNone/>
            </a:pPr>
            <a:endParaRPr lang="en-US" sz="1700" dirty="0"/>
          </a:p>
          <a:p>
            <a:pPr marL="0" indent="0">
              <a:buNone/>
            </a:pPr>
            <a:r>
              <a:rPr lang="en-US" sz="1700" dirty="0"/>
              <a:t/>
            </a:r>
            <a:br>
              <a:rPr lang="en-US" sz="1700" dirty="0"/>
            </a:br>
            <a:r>
              <a:rPr lang="en-US" sz="1700" dirty="0"/>
              <a:t/>
            </a:r>
            <a:br>
              <a:rPr lang="en-US" sz="1700" dirty="0"/>
            </a:br>
            <a:r>
              <a:rPr lang="en-US" sz="1700" dirty="0"/>
              <a:t/>
            </a:r>
            <a:br>
              <a:rPr lang="en-US" sz="1700" dirty="0"/>
            </a:br>
            <a:endParaRPr lang="en-US" sz="1700" dirty="0"/>
          </a:p>
        </p:txBody>
      </p:sp>
    </p:spTree>
    <p:extLst>
      <p:ext uri="{BB962C8B-B14F-4D97-AF65-F5344CB8AC3E}">
        <p14:creationId xmlns="" xmlns:p14="http://schemas.microsoft.com/office/powerpoint/2010/main" val="18292311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RDD Operations</a:t>
            </a:r>
            <a:endParaRPr lang="en-US" sz="4100" dirty="0">
              <a:solidFill>
                <a:schemeClr val="tx1"/>
              </a:solidFill>
            </a:endParaRPr>
          </a:p>
        </p:txBody>
      </p:sp>
    </p:spTree>
    <p:extLst>
      <p:ext uri="{BB962C8B-B14F-4D97-AF65-F5344CB8AC3E}">
        <p14:creationId xmlns="" xmlns:p14="http://schemas.microsoft.com/office/powerpoint/2010/main" val="456568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894702" y="172995"/>
            <a:ext cx="7035113" cy="6376087"/>
            <a:chOff x="1227438" y="148281"/>
            <a:chExt cx="7035113" cy="6376087"/>
          </a:xfrm>
        </p:grpSpPr>
        <p:sp>
          <p:nvSpPr>
            <p:cNvPr id="45" name="Rectangle 44"/>
            <p:cNvSpPr/>
            <p:nvPr/>
          </p:nvSpPr>
          <p:spPr>
            <a:xfrm>
              <a:off x="1227438" y="148281"/>
              <a:ext cx="7035113" cy="63760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ounded Rectangle 4"/>
            <p:cNvSpPr/>
            <p:nvPr/>
          </p:nvSpPr>
          <p:spPr>
            <a:xfrm>
              <a:off x="3752602" y="356260"/>
              <a:ext cx="2101933" cy="7125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RDD</a:t>
              </a:r>
            </a:p>
          </p:txBody>
        </p:sp>
        <p:cxnSp>
          <p:nvCxnSpPr>
            <p:cNvPr id="7" name="Straight Arrow Connector 6"/>
            <p:cNvCxnSpPr>
              <a:stCxn id="5" idx="2"/>
            </p:cNvCxnSpPr>
            <p:nvPr/>
          </p:nvCxnSpPr>
          <p:spPr>
            <a:xfrm>
              <a:off x="4803569" y="1068779"/>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52603" y="15437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05003" y="16961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57403" y="18485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09803" y="20009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62203" y="21533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 operating in Parallel</a:t>
              </a:r>
            </a:p>
          </p:txBody>
        </p:sp>
        <p:sp>
          <p:nvSpPr>
            <p:cNvPr id="13" name="Rounded Rectangle 12"/>
            <p:cNvSpPr/>
            <p:nvPr/>
          </p:nvSpPr>
          <p:spPr>
            <a:xfrm>
              <a:off x="3752600" y="3177637"/>
              <a:ext cx="2101933" cy="712519"/>
            </a:xfrm>
            <a:prstGeom prst="roundRect">
              <a:avLst/>
            </a:prstGeom>
            <a:solidFill>
              <a:schemeClr val="accent6">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14" name="Flowchart: Decision 13"/>
            <p:cNvSpPr/>
            <p:nvPr/>
          </p:nvSpPr>
          <p:spPr>
            <a:xfrm>
              <a:off x="3730829" y="4375065"/>
              <a:ext cx="2101933" cy="795647"/>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
          <p:nvSpPr>
            <p:cNvPr id="15" name="Rounded Rectangle 14"/>
            <p:cNvSpPr/>
            <p:nvPr/>
          </p:nvSpPr>
          <p:spPr>
            <a:xfrm>
              <a:off x="3730828" y="5409211"/>
              <a:ext cx="2101933" cy="712519"/>
            </a:xfrm>
            <a:prstGeom prst="round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cxnSp>
          <p:nvCxnSpPr>
            <p:cNvPr id="16" name="Straight Arrow Connector 15"/>
            <p:cNvCxnSpPr>
              <a:endCxn id="13" idx="0"/>
            </p:cNvCxnSpPr>
            <p:nvPr/>
          </p:nvCxnSpPr>
          <p:spPr>
            <a:xfrm>
              <a:off x="4803566" y="2662424"/>
              <a:ext cx="1" cy="51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75857" y="3890155"/>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flipH="1">
              <a:off x="4781795" y="5170712"/>
              <a:ext cx="1" cy="238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91265" y="3509183"/>
              <a:ext cx="1561335" cy="3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2104543" y="1885836"/>
              <a:ext cx="1734783" cy="1561338"/>
            </a:xfrm>
            <a:prstGeom prst="bentConnector3">
              <a:avLst>
                <a:gd name="adj1" fmla="val 99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26163" y="1529194"/>
              <a:ext cx="642771" cy="77653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930447">
              <a:off x="6165557" y="1735165"/>
              <a:ext cx="922638" cy="292388"/>
            </a:xfrm>
            <a:prstGeom prst="rect">
              <a:avLst/>
            </a:prstGeom>
            <a:noFill/>
            <a:ln>
              <a:noFill/>
            </a:ln>
          </p:spPr>
          <p:txBody>
            <a:bodyPr wrap="square" rtlCol="0">
              <a:spAutoFit/>
            </a:bodyPr>
            <a:lstStyle/>
            <a:p>
              <a:r>
                <a:rPr lang="en-US" sz="1300" dirty="0" smtClean="0"/>
                <a:t>Lineage</a:t>
              </a:r>
              <a:endParaRPr lang="en-US" sz="1300" dirty="0"/>
            </a:p>
          </p:txBody>
        </p:sp>
      </p:grpSp>
    </p:spTree>
    <p:extLst>
      <p:ext uri="{BB962C8B-B14F-4D97-AF65-F5344CB8AC3E}">
        <p14:creationId xmlns="" xmlns:p14="http://schemas.microsoft.com/office/powerpoint/2010/main" val="1259589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568" y="205946"/>
            <a:ext cx="9045146" cy="646331"/>
          </a:xfrm>
          <a:prstGeom prst="rect">
            <a:avLst/>
          </a:prstGeom>
          <a:noFill/>
        </p:spPr>
        <p:txBody>
          <a:bodyPr wrap="square" rtlCol="0">
            <a:spAutoFit/>
          </a:bodyPr>
          <a:lstStyle/>
          <a:p>
            <a:r>
              <a:rPr lang="en-US" dirty="0">
                <a:hlinkClick r:id="rId2"/>
              </a:rPr>
              <a:t>https://spark.apache.org/docs/latest/rdd-programming-guide.html</a:t>
            </a:r>
            <a:endParaRPr lang="en-US" dirty="0" smtClean="0"/>
          </a:p>
          <a:p>
            <a:endParaRPr lang="en-US" dirty="0"/>
          </a:p>
        </p:txBody>
      </p:sp>
      <p:graphicFrame>
        <p:nvGraphicFramePr>
          <p:cNvPr id="3" name="Table 2"/>
          <p:cNvGraphicFramePr>
            <a:graphicFrameLocks noGrp="1"/>
          </p:cNvGraphicFramePr>
          <p:nvPr>
            <p:extLst>
              <p:ext uri="{D42A27DB-BD31-4B8C-83A1-F6EECF244321}">
                <p14:modId xmlns="" xmlns:p14="http://schemas.microsoft.com/office/powerpoint/2010/main" val="639807356"/>
              </p:ext>
            </p:extLst>
          </p:nvPr>
        </p:nvGraphicFramePr>
        <p:xfrm>
          <a:off x="532713" y="1053985"/>
          <a:ext cx="8438292" cy="2117583"/>
        </p:xfrm>
        <a:graphic>
          <a:graphicData uri="http://schemas.openxmlformats.org/drawingml/2006/table">
            <a:tbl>
              <a:tblPr firstRow="1" bandRow="1">
                <a:tableStyleId>{21E4AEA4-8DFA-4A89-87EB-49C32662AFE0}</a:tableStyleId>
              </a:tblPr>
              <a:tblGrid>
                <a:gridCol w="1386703"/>
                <a:gridCol w="856735"/>
                <a:gridCol w="1260390"/>
                <a:gridCol w="947351"/>
                <a:gridCol w="988540"/>
                <a:gridCol w="972065"/>
                <a:gridCol w="551935"/>
                <a:gridCol w="1474573"/>
              </a:tblGrid>
              <a:tr h="370840">
                <a:tc>
                  <a:txBody>
                    <a:bodyPr/>
                    <a:lstStyle/>
                    <a:p>
                      <a:r>
                        <a:rPr lang="en-US" sz="1500" dirty="0" smtClean="0"/>
                        <a:t>Row Level</a:t>
                      </a:r>
                      <a:endParaRPr lang="en-US" sz="1500" dirty="0"/>
                    </a:p>
                  </a:txBody>
                  <a:tcPr/>
                </a:tc>
                <a:tc>
                  <a:txBody>
                    <a:bodyPr/>
                    <a:lstStyle/>
                    <a:p>
                      <a:r>
                        <a:rPr lang="en-US" sz="1500" dirty="0" smtClean="0"/>
                        <a:t>Joining</a:t>
                      </a:r>
                      <a:endParaRPr lang="en-US" sz="1500" dirty="0"/>
                    </a:p>
                  </a:txBody>
                  <a:tcPr/>
                </a:tc>
                <a:tc>
                  <a:txBody>
                    <a:bodyPr/>
                    <a:lstStyle/>
                    <a:p>
                      <a:r>
                        <a:rPr lang="en-US" sz="1500" dirty="0" smtClean="0"/>
                        <a:t>Key </a:t>
                      </a:r>
                      <a:r>
                        <a:rPr lang="en-US" sz="1500" dirty="0" err="1" smtClean="0"/>
                        <a:t>Agg</a:t>
                      </a:r>
                      <a:endParaRPr lang="en-US" sz="1500" dirty="0"/>
                    </a:p>
                  </a:txBody>
                  <a:tcPr/>
                </a:tc>
                <a:tc>
                  <a:txBody>
                    <a:bodyPr/>
                    <a:lstStyle/>
                    <a:p>
                      <a:r>
                        <a:rPr lang="en-US" sz="1500" dirty="0" smtClean="0"/>
                        <a:t>Sorting</a:t>
                      </a:r>
                      <a:endParaRPr lang="en-US" sz="1500" dirty="0"/>
                    </a:p>
                  </a:txBody>
                  <a:tcPr/>
                </a:tc>
                <a:tc>
                  <a:txBody>
                    <a:bodyPr/>
                    <a:lstStyle/>
                    <a:p>
                      <a:r>
                        <a:rPr lang="en-US" sz="1500" dirty="0" smtClean="0"/>
                        <a:t>Set</a:t>
                      </a:r>
                      <a:endParaRPr lang="en-US" sz="1500" dirty="0"/>
                    </a:p>
                  </a:txBody>
                  <a:tcPr/>
                </a:tc>
                <a:tc>
                  <a:txBody>
                    <a:bodyPr/>
                    <a:lstStyle/>
                    <a:p>
                      <a:r>
                        <a:rPr lang="en-US" sz="1500" dirty="0" smtClean="0"/>
                        <a:t>Sampling</a:t>
                      </a:r>
                      <a:endParaRPr lang="en-US" sz="1500" dirty="0"/>
                    </a:p>
                  </a:txBody>
                  <a:tcPr/>
                </a:tc>
                <a:tc>
                  <a:txBody>
                    <a:bodyPr/>
                    <a:lstStyle/>
                    <a:p>
                      <a:r>
                        <a:rPr lang="en-US" sz="1500" dirty="0" smtClean="0"/>
                        <a:t>Pipe</a:t>
                      </a:r>
                      <a:endParaRPr lang="en-US" sz="1500" dirty="0"/>
                    </a:p>
                  </a:txBody>
                  <a:tcPr/>
                </a:tc>
                <a:tc>
                  <a:txBody>
                    <a:bodyPr/>
                    <a:lstStyle/>
                    <a:p>
                      <a:r>
                        <a:rPr lang="en-US" sz="1500" dirty="0" smtClean="0"/>
                        <a:t>Partitions</a:t>
                      </a:r>
                      <a:endParaRPr lang="en-US" sz="1500" dirty="0"/>
                    </a:p>
                  </a:txBody>
                  <a:tcPr/>
                </a:tc>
              </a:tr>
              <a:tr h="400543">
                <a:tc>
                  <a:txBody>
                    <a:bodyPr/>
                    <a:lstStyle/>
                    <a:p>
                      <a:r>
                        <a:rPr lang="en-US" sz="1300" dirty="0" smtClean="0"/>
                        <a:t>map</a:t>
                      </a:r>
                      <a:endParaRPr lang="en-US" sz="1300" dirty="0"/>
                    </a:p>
                  </a:txBody>
                  <a:tcPr/>
                </a:tc>
                <a:tc>
                  <a:txBody>
                    <a:bodyPr/>
                    <a:lstStyle/>
                    <a:p>
                      <a:r>
                        <a:rPr lang="en-US" sz="1300" dirty="0" smtClean="0"/>
                        <a:t>join</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reduceByKey</a:t>
                      </a:r>
                      <a:endParaRPr lang="en-US" sz="1300" b="0" dirty="0"/>
                    </a:p>
                  </a:txBody>
                  <a:tcPr/>
                </a:tc>
                <a:tc>
                  <a:txBody>
                    <a:bodyPr/>
                    <a:lstStyle/>
                    <a:p>
                      <a:r>
                        <a:rPr lang="en-US" sz="1300" dirty="0" smtClean="0"/>
                        <a:t>sortByKey</a:t>
                      </a:r>
                      <a:endParaRPr lang="en-US" sz="1300" dirty="0"/>
                    </a:p>
                  </a:txBody>
                  <a:tcPr/>
                </a:tc>
                <a:tc>
                  <a:txBody>
                    <a:bodyPr/>
                    <a:lstStyle/>
                    <a:p>
                      <a:r>
                        <a:rPr lang="en-US" sz="1300" dirty="0" smtClean="0"/>
                        <a:t>union</a:t>
                      </a:r>
                      <a:endParaRPr lang="en-US" sz="1300" dirty="0"/>
                    </a:p>
                  </a:txBody>
                  <a:tcPr/>
                </a:tc>
                <a:tc>
                  <a:txBody>
                    <a:bodyPr/>
                    <a:lstStyle/>
                    <a:p>
                      <a:r>
                        <a:rPr lang="en-US" sz="1300" dirty="0" smtClean="0"/>
                        <a:t>sample</a:t>
                      </a:r>
                      <a:endParaRPr lang="en-US" sz="1300" dirty="0"/>
                    </a:p>
                  </a:txBody>
                  <a:tcPr/>
                </a:tc>
                <a:tc>
                  <a:txBody>
                    <a:bodyPr/>
                    <a:lstStyle/>
                    <a:p>
                      <a:r>
                        <a:rPr lang="en-US" sz="1300" dirty="0" smtClean="0"/>
                        <a:t>pipe</a:t>
                      </a:r>
                      <a:endParaRPr lang="en-US" sz="1300" dirty="0"/>
                    </a:p>
                  </a:txBody>
                  <a:tcPr/>
                </a:tc>
                <a:tc>
                  <a:txBody>
                    <a:bodyPr/>
                    <a:lstStyle/>
                    <a:p>
                      <a:r>
                        <a:rPr lang="en-US" sz="1300" dirty="0" smtClean="0"/>
                        <a:t>Coalesce</a:t>
                      </a:r>
                      <a:endParaRPr lang="en-US" sz="1300" dirty="0"/>
                    </a:p>
                  </a:txBody>
                  <a:tcPr/>
                </a:tc>
              </a:tr>
              <a:tr h="370840">
                <a:tc>
                  <a:txBody>
                    <a:bodyPr/>
                    <a:lstStyle/>
                    <a:p>
                      <a:r>
                        <a:rPr lang="en-US" sz="1300" dirty="0" smtClean="0"/>
                        <a:t>flatMap</a:t>
                      </a:r>
                      <a:endParaRPr lang="en-US" sz="1300" dirty="0"/>
                    </a:p>
                  </a:txBody>
                  <a:tcPr/>
                </a:tc>
                <a:tc>
                  <a:txBody>
                    <a:bodyPr/>
                    <a:lstStyle/>
                    <a:p>
                      <a:r>
                        <a:rPr lang="en-US" sz="1300" dirty="0" smtClean="0"/>
                        <a:t>cogroup</a:t>
                      </a:r>
                      <a:endParaRPr lang="en-US" sz="1300" dirty="0"/>
                    </a:p>
                  </a:txBody>
                  <a:tcPr/>
                </a:tc>
                <a:tc>
                  <a:txBody>
                    <a:bodyPr/>
                    <a:lstStyle/>
                    <a:p>
                      <a:r>
                        <a:rPr lang="en-US" sz="1300" dirty="0" err="1" smtClean="0"/>
                        <a:t>aggregateByKey</a:t>
                      </a:r>
                      <a:endParaRPr lang="en-US" sz="1300" b="0" dirty="0"/>
                    </a:p>
                  </a:txBody>
                  <a:tcPr/>
                </a:tc>
                <a:tc>
                  <a:txBody>
                    <a:bodyPr/>
                    <a:lstStyle/>
                    <a:p>
                      <a:endParaRPr lang="en-US" sz="1300"/>
                    </a:p>
                  </a:txBody>
                  <a:tcPr/>
                </a:tc>
                <a:tc>
                  <a:txBody>
                    <a:bodyPr/>
                    <a:lstStyle/>
                    <a:p>
                      <a:r>
                        <a:rPr lang="en-US" sz="1300" dirty="0" smtClean="0"/>
                        <a:t>intersection</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dirty="0" smtClean="0"/>
                        <a:t>Repartition</a:t>
                      </a:r>
                      <a:endParaRPr lang="en-US" sz="1300" dirty="0"/>
                    </a:p>
                  </a:txBody>
                  <a:tcPr/>
                </a:tc>
              </a:tr>
              <a:tr h="370840">
                <a:tc>
                  <a:txBody>
                    <a:bodyPr/>
                    <a:lstStyle/>
                    <a:p>
                      <a:r>
                        <a:rPr lang="en-US" sz="1300" dirty="0" smtClean="0"/>
                        <a:t>filter</a:t>
                      </a:r>
                      <a:endParaRPr lang="en-US" sz="1300" dirty="0"/>
                    </a:p>
                  </a:txBody>
                  <a:tcPr/>
                </a:tc>
                <a:tc>
                  <a:txBody>
                    <a:bodyPr/>
                    <a:lstStyle/>
                    <a:p>
                      <a:r>
                        <a:rPr lang="en-US" sz="1300" dirty="0" err="1" smtClean="0"/>
                        <a:t>cartesian</a:t>
                      </a:r>
                      <a:endParaRPr lang="en-US" sz="1300" dirty="0"/>
                    </a:p>
                  </a:txBody>
                  <a:tcPr/>
                </a:tc>
                <a:tc>
                  <a:txBody>
                    <a:bodyPr/>
                    <a:lstStyle/>
                    <a:p>
                      <a:r>
                        <a:rPr lang="en-US" sz="1300" dirty="0" smtClean="0"/>
                        <a:t>groupByKey</a:t>
                      </a:r>
                      <a:endParaRPr lang="en-US" sz="1300" b="0" dirty="0"/>
                    </a:p>
                  </a:txBody>
                  <a:tcPr/>
                </a:tc>
                <a:tc>
                  <a:txBody>
                    <a:bodyPr/>
                    <a:lstStyle/>
                    <a:p>
                      <a:endParaRPr lang="en-US" sz="1300" dirty="0"/>
                    </a:p>
                  </a:txBody>
                  <a:tcPr/>
                </a:tc>
                <a:tc>
                  <a:txBody>
                    <a:bodyPr/>
                    <a:lstStyle/>
                    <a:p>
                      <a:r>
                        <a:rPr lang="en-US" sz="1300" dirty="0" smtClean="0"/>
                        <a:t>distinct</a:t>
                      </a:r>
                      <a:endParaRPr lang="en-US" sz="1300" dirty="0"/>
                    </a:p>
                  </a:txBody>
                  <a:tcPr/>
                </a:tc>
                <a:tc>
                  <a:txBody>
                    <a:bodyPr/>
                    <a:lstStyle/>
                    <a:p>
                      <a:endParaRPr lang="en-US" sz="1300"/>
                    </a:p>
                  </a:txBody>
                  <a:tcPr/>
                </a:tc>
                <a:tc>
                  <a:txBody>
                    <a:bodyPr/>
                    <a:lstStyle/>
                    <a:p>
                      <a:endParaRPr lang="en-US" sz="1300"/>
                    </a:p>
                  </a:txBody>
                  <a:tcPr/>
                </a:tc>
                <a:tc>
                  <a:txBody>
                    <a:bodyPr/>
                    <a:lstStyle/>
                    <a:p>
                      <a:r>
                        <a:rPr lang="en-US" sz="1300" kern="1200" dirty="0" err="1" smtClean="0"/>
                        <a:t>repartitionAndSortWithinPartitions</a:t>
                      </a:r>
                      <a:endParaRPr lang="en-US" sz="1300" kern="1200" dirty="0">
                        <a:solidFill>
                          <a:schemeClr val="dk1"/>
                        </a:solidFill>
                        <a:latin typeface="+mn-lt"/>
                        <a:ea typeface="+mn-ea"/>
                        <a:cs typeface="+mn-cs"/>
                      </a:endParaRPr>
                    </a:p>
                  </a:txBody>
                  <a:tcPr/>
                </a:tc>
              </a:tr>
              <a:tr h="334640">
                <a:tc>
                  <a:txBody>
                    <a:bodyPr/>
                    <a:lstStyle/>
                    <a:p>
                      <a:r>
                        <a:rPr lang="en-US" sz="1300" i="1" dirty="0" err="1" smtClean="0"/>
                        <a:t>mapValues</a:t>
                      </a:r>
                      <a:endParaRPr lang="en-US" sz="1300" i="1" dirty="0"/>
                    </a:p>
                  </a:txBody>
                  <a:tcPr/>
                </a:tc>
                <a:tc>
                  <a:txBody>
                    <a:bodyPr/>
                    <a:lstStyle/>
                    <a:p>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countByKey</a:t>
                      </a:r>
                      <a:endParaRPr lang="en-US" sz="1300" dirty="0" smtClean="0"/>
                    </a:p>
                    <a:p>
                      <a:endParaRPr lang="en-US" sz="1300" b="0" dirty="0"/>
                    </a:p>
                  </a:txBody>
                  <a:tcPr/>
                </a:tc>
                <a:tc>
                  <a:txBody>
                    <a:bodyPr/>
                    <a:lstStyle/>
                    <a:p>
                      <a:endParaRPr lang="en-US" sz="1300" dirty="0"/>
                    </a:p>
                  </a:txBody>
                  <a:tcPr/>
                </a:tc>
                <a:tc>
                  <a:txBody>
                    <a:bodyPr/>
                    <a:lstStyle/>
                    <a:p>
                      <a:r>
                        <a:rPr lang="en-US" sz="1300" dirty="0" err="1" smtClean="0"/>
                        <a:t>substract</a:t>
                      </a:r>
                      <a:endParaRPr lang="en-US" sz="1300" dirty="0"/>
                    </a:p>
                  </a:txBody>
                  <a:tcPr/>
                </a:tc>
                <a:tc>
                  <a:txBody>
                    <a:bodyPr/>
                    <a:lstStyle/>
                    <a:p>
                      <a:endParaRPr lang="en-US" sz="1300" dirty="0"/>
                    </a:p>
                  </a:txBody>
                  <a:tcPr/>
                </a:tc>
                <a:tc>
                  <a:txBody>
                    <a:bodyPr/>
                    <a:lstStyle/>
                    <a:p>
                      <a:endParaRPr lang="en-US" sz="1300" dirty="0"/>
                    </a:p>
                  </a:txBody>
                  <a:tcPr/>
                </a:tc>
                <a:tc>
                  <a:txBody>
                    <a:bodyPr/>
                    <a:lstStyle/>
                    <a:p>
                      <a:endParaRPr lang="en-US" sz="1300" dirty="0"/>
                    </a:p>
                  </a:txBody>
                  <a:tcPr/>
                </a:tc>
              </a:tr>
            </a:tbl>
          </a:graphicData>
        </a:graphic>
      </p:graphicFrame>
      <p:sp>
        <p:nvSpPr>
          <p:cNvPr id="4" name="Rectangle 3"/>
          <p:cNvSpPr/>
          <p:nvPr/>
        </p:nvSpPr>
        <p:spPr>
          <a:xfrm>
            <a:off x="532713" y="716692"/>
            <a:ext cx="1848022"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smtClean="0">
                <a:solidFill>
                  <a:schemeClr val="tx1"/>
                </a:solidFill>
              </a:rPr>
              <a:t>Transformations</a:t>
            </a:r>
            <a:endParaRPr lang="en-US" b="1" dirty="0">
              <a:solidFill>
                <a:schemeClr val="tx1"/>
              </a:solidFill>
            </a:endParaRPr>
          </a:p>
        </p:txBody>
      </p:sp>
      <p:sp>
        <p:nvSpPr>
          <p:cNvPr id="24" name="Rectangle 23"/>
          <p:cNvSpPr/>
          <p:nvPr/>
        </p:nvSpPr>
        <p:spPr>
          <a:xfrm>
            <a:off x="532713" y="3506298"/>
            <a:ext cx="900671"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Actions</a:t>
            </a:r>
          </a:p>
        </p:txBody>
      </p:sp>
      <p:graphicFrame>
        <p:nvGraphicFramePr>
          <p:cNvPr id="25" name="Table 24"/>
          <p:cNvGraphicFramePr>
            <a:graphicFrameLocks noGrp="1"/>
          </p:cNvGraphicFramePr>
          <p:nvPr>
            <p:extLst>
              <p:ext uri="{D42A27DB-BD31-4B8C-83A1-F6EECF244321}">
                <p14:modId xmlns="" xmlns:p14="http://schemas.microsoft.com/office/powerpoint/2010/main" val="2459656805"/>
              </p:ext>
            </p:extLst>
          </p:nvPr>
        </p:nvGraphicFramePr>
        <p:xfrm>
          <a:off x="532713" y="3843591"/>
          <a:ext cx="4484130" cy="1925504"/>
        </p:xfrm>
        <a:graphic>
          <a:graphicData uri="http://schemas.openxmlformats.org/drawingml/2006/table">
            <a:tbl>
              <a:tblPr firstRow="1" bandRow="1">
                <a:tableStyleId>{21E4AEA4-8DFA-4A89-87EB-49C32662AFE0}</a:tableStyleId>
              </a:tblPr>
              <a:tblGrid>
                <a:gridCol w="1065428"/>
                <a:gridCol w="1013254"/>
                <a:gridCol w="1548713"/>
                <a:gridCol w="856735"/>
              </a:tblGrid>
              <a:tr h="370840">
                <a:tc>
                  <a:txBody>
                    <a:bodyPr/>
                    <a:lstStyle/>
                    <a:p>
                      <a:r>
                        <a:rPr lang="en-US" sz="1500" dirty="0" smtClean="0"/>
                        <a:t>Display</a:t>
                      </a:r>
                      <a:endParaRPr lang="en-US" sz="1500" dirty="0"/>
                    </a:p>
                  </a:txBody>
                  <a:tcPr/>
                </a:tc>
                <a:tc>
                  <a:txBody>
                    <a:bodyPr/>
                    <a:lstStyle/>
                    <a:p>
                      <a:r>
                        <a:rPr lang="en-US" sz="1500" dirty="0" smtClean="0"/>
                        <a:t>Total </a:t>
                      </a:r>
                      <a:r>
                        <a:rPr lang="en-US" sz="1500" dirty="0" err="1" smtClean="0"/>
                        <a:t>Agg</a:t>
                      </a:r>
                      <a:endParaRPr lang="en-US" sz="1500" dirty="0"/>
                    </a:p>
                  </a:txBody>
                  <a:tcPr/>
                </a:tc>
                <a:tc>
                  <a:txBody>
                    <a:bodyPr/>
                    <a:lstStyle/>
                    <a:p>
                      <a:r>
                        <a:rPr lang="en-US" sz="1500" dirty="0" smtClean="0"/>
                        <a:t>File Extraction</a:t>
                      </a:r>
                      <a:endParaRPr lang="en-US" sz="1500" dirty="0"/>
                    </a:p>
                  </a:txBody>
                  <a:tcPr/>
                </a:tc>
                <a:tc>
                  <a:txBody>
                    <a:bodyPr/>
                    <a:lstStyle/>
                    <a:p>
                      <a:r>
                        <a:rPr lang="en-US" sz="1500" dirty="0" err="1" smtClean="0"/>
                        <a:t>foreach</a:t>
                      </a:r>
                      <a:endParaRPr lang="en-US" sz="1500" dirty="0"/>
                    </a:p>
                  </a:txBody>
                  <a:tcPr/>
                </a:tc>
              </a:tr>
              <a:tr h="291666">
                <a:tc>
                  <a:txBody>
                    <a:bodyPr/>
                    <a:lstStyle/>
                    <a:p>
                      <a:r>
                        <a:rPr lang="en-US" sz="1300" dirty="0" smtClean="0"/>
                        <a:t>take</a:t>
                      </a:r>
                      <a:endParaRPr lang="en-US" sz="1300" dirty="0"/>
                    </a:p>
                  </a:txBody>
                  <a:tcPr/>
                </a:tc>
                <a:tc>
                  <a:txBody>
                    <a:bodyPr/>
                    <a:lstStyle/>
                    <a:p>
                      <a:r>
                        <a:rPr lang="en-US" sz="1300" dirty="0" smtClean="0"/>
                        <a:t>reduce</a:t>
                      </a: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saveAsTextFile</a:t>
                      </a:r>
                      <a:endParaRPr lang="en-US" sz="1300" b="0" dirty="0"/>
                    </a:p>
                  </a:txBody>
                  <a:tcPr/>
                </a:tc>
                <a:tc>
                  <a:txBody>
                    <a:bodyPr/>
                    <a:lstStyle/>
                    <a:p>
                      <a:r>
                        <a:rPr lang="en-US" sz="1300" dirty="0" err="1" smtClean="0"/>
                        <a:t>foreach</a:t>
                      </a:r>
                      <a:endParaRPr lang="en-US" sz="1300" dirty="0"/>
                    </a:p>
                  </a:txBody>
                  <a:tcPr/>
                </a:tc>
              </a:tr>
              <a:tr h="313038">
                <a:tc>
                  <a:txBody>
                    <a:bodyPr/>
                    <a:lstStyle/>
                    <a:p>
                      <a:r>
                        <a:rPr lang="en-US" sz="1300" dirty="0" err="1" smtClean="0"/>
                        <a:t>takeSample</a:t>
                      </a:r>
                      <a:endParaRPr lang="en-US" sz="1300" dirty="0"/>
                    </a:p>
                  </a:txBody>
                  <a:tcPr/>
                </a:tc>
                <a:tc>
                  <a:txBody>
                    <a:bodyPr/>
                    <a:lstStyle/>
                    <a:p>
                      <a:r>
                        <a:rPr lang="en-US" sz="1300" dirty="0" smtClean="0"/>
                        <a:t>count</a:t>
                      </a:r>
                      <a:endParaRPr lang="en-US" sz="1300" dirty="0"/>
                    </a:p>
                  </a:txBody>
                  <a:tcPr/>
                </a:tc>
                <a:tc>
                  <a:txBody>
                    <a:bodyPr/>
                    <a:lstStyle/>
                    <a:p>
                      <a:r>
                        <a:rPr lang="en-US" sz="1300" dirty="0" err="1" smtClean="0"/>
                        <a:t>saveAsSequenceFile</a:t>
                      </a:r>
                      <a:endParaRPr lang="en-US" sz="1300" b="0" dirty="0"/>
                    </a:p>
                  </a:txBody>
                  <a:tcPr/>
                </a:tc>
                <a:tc>
                  <a:txBody>
                    <a:bodyPr/>
                    <a:lstStyle/>
                    <a:p>
                      <a:endParaRPr lang="en-US" sz="1300"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smtClean="0"/>
                        <a:t>takeOrdered</a:t>
                      </a:r>
                      <a:endParaRPr lang="en-US" sz="1300" dirty="0"/>
                    </a:p>
                  </a:txBody>
                  <a:tcPr/>
                </a:tc>
                <a:tc>
                  <a:txBody>
                    <a:bodyPr/>
                    <a:lstStyle/>
                    <a:p>
                      <a:endParaRPr lang="en-US" sz="1300"/>
                    </a:p>
                  </a:txBody>
                  <a:tcPr/>
                </a:tc>
                <a:tc>
                  <a:txBody>
                    <a:bodyPr/>
                    <a:lstStyle/>
                    <a:p>
                      <a:r>
                        <a:rPr lang="en-US" sz="1300" dirty="0" err="1" smtClean="0"/>
                        <a:t>saveAsObjectFile</a:t>
                      </a:r>
                      <a:endParaRPr lang="en-US" sz="1300" b="0" dirty="0"/>
                    </a:p>
                  </a:txBody>
                  <a:tcPr/>
                </a:tc>
                <a:tc>
                  <a:txBody>
                    <a:bodyPr/>
                    <a:lstStyle/>
                    <a:p>
                      <a:endParaRPr lang="en-US" sz="1300"/>
                    </a:p>
                  </a:txBody>
                  <a:tcPr/>
                </a:tc>
              </a:tr>
              <a:tr h="277496">
                <a:tc>
                  <a:txBody>
                    <a:bodyPr/>
                    <a:lstStyle/>
                    <a:p>
                      <a:r>
                        <a:rPr lang="en-US" sz="1300" dirty="0" smtClean="0"/>
                        <a:t>first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r h="277496">
                <a:tc>
                  <a:txBody>
                    <a:bodyPr/>
                    <a:lstStyle/>
                    <a:p>
                      <a:r>
                        <a:rPr lang="en-US" sz="1300" dirty="0" smtClean="0"/>
                        <a:t>collect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tr>
            </a:tbl>
          </a:graphicData>
        </a:graphic>
      </p:graphicFrame>
    </p:spTree>
    <p:extLst>
      <p:ext uri="{BB962C8B-B14F-4D97-AF65-F5344CB8AC3E}">
        <p14:creationId xmlns="" xmlns:p14="http://schemas.microsoft.com/office/powerpoint/2010/main" val="2340168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Low Level Transformations</a:t>
            </a:r>
          </a:p>
          <a:p>
            <a:pPr algn="ctr"/>
            <a:r>
              <a:rPr lang="en-US" sz="3100" dirty="0" smtClean="0">
                <a:solidFill>
                  <a:schemeClr val="tx1"/>
                </a:solidFill>
              </a:rPr>
              <a:t>(map, flatMap, filter)</a:t>
            </a:r>
            <a:endParaRPr lang="en-US" sz="3100" dirty="0">
              <a:solidFill>
                <a:schemeClr val="tx1"/>
              </a:solidFill>
            </a:endParaRPr>
          </a:p>
        </p:txBody>
      </p:sp>
    </p:spTree>
    <p:extLst>
      <p:ext uri="{BB962C8B-B14F-4D97-AF65-F5344CB8AC3E}">
        <p14:creationId xmlns="" xmlns:p14="http://schemas.microsoft.com/office/powerpoint/2010/main" val="12615245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436606"/>
            <a:ext cx="11155879" cy="7148558"/>
          </a:xfrm>
        </p:spPr>
        <p:txBody>
          <a:bodyPr>
            <a:noAutofit/>
          </a:bodyPr>
          <a:lstStyle/>
          <a:p>
            <a:pPr marL="0" indent="0">
              <a:buNone/>
            </a:pPr>
            <a:r>
              <a:rPr lang="en-US" sz="1700" b="1" dirty="0" smtClean="0"/>
              <a:t>map :  map(f</a:t>
            </a:r>
            <a:r>
              <a:rPr lang="en-US" sz="1700" b="1" dirty="0"/>
              <a:t>, </a:t>
            </a:r>
            <a:r>
              <a:rPr lang="en-US" sz="1700" b="1" dirty="0" err="1"/>
              <a:t>preservesPartitioning</a:t>
            </a:r>
            <a:r>
              <a:rPr lang="en-US" sz="1700" b="1" dirty="0"/>
              <a:t>=False) </a:t>
            </a:r>
          </a:p>
          <a:p>
            <a:pPr lvl="1">
              <a:buFont typeface="Wingdings" panose="05000000000000000000" pitchFamily="2" charset="2"/>
              <a:buChar char="§"/>
            </a:pPr>
            <a:r>
              <a:rPr lang="en-US" sz="1700" dirty="0"/>
              <a:t>Perform row level transformations where one record transforms into another record.</a:t>
            </a:r>
          </a:p>
          <a:p>
            <a:pPr lvl="1">
              <a:buFont typeface="Wingdings" panose="05000000000000000000" pitchFamily="2" charset="2"/>
              <a:buChar char="§"/>
            </a:pPr>
            <a:r>
              <a:rPr lang="en-US" sz="1700" dirty="0"/>
              <a:t>Number of records in input is equal to output.</a:t>
            </a:r>
          </a:p>
          <a:p>
            <a:pPr lvl="1">
              <a:buFont typeface="Wingdings" panose="05000000000000000000" pitchFamily="2" charset="2"/>
              <a:buChar char="§"/>
            </a:pPr>
            <a:r>
              <a:rPr lang="en-US" sz="1700" dirty="0"/>
              <a:t>Return a new RDD by applying a function to each element of this RDD.</a:t>
            </a:r>
          </a:p>
          <a:p>
            <a:pPr lvl="1">
              <a:buFont typeface="Wingdings" panose="05000000000000000000" pitchFamily="2" charset="2"/>
              <a:buChar char="§"/>
            </a:pPr>
            <a:r>
              <a:rPr lang="en-US" sz="1700" dirty="0"/>
              <a:t>When we apply a map function to an RDD, a pipelineRDD is formed, a subclass of RDD. It has all the APIs defined in the RDD.</a:t>
            </a:r>
          </a:p>
          <a:p>
            <a:pPr marL="457200" lvl="1" indent="0">
              <a:buNone/>
            </a:pPr>
            <a:endParaRPr lang="en-US" sz="1700" dirty="0"/>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r>
              <a:rPr lang="en-US" sz="1700" dirty="0" smtClean="0"/>
              <a:t>')</a:t>
            </a:r>
          </a:p>
          <a:p>
            <a:pPr marL="457200" lvl="1" indent="0">
              <a:buNone/>
            </a:pPr>
            <a:r>
              <a:rPr lang="en-US" sz="1700" dirty="0" err="1" smtClean="0"/>
              <a:t>ordItems</a:t>
            </a:r>
            <a:r>
              <a:rPr lang="en-US" sz="1700" dirty="0" smtClean="0"/>
              <a:t> </a:t>
            </a:r>
            <a:r>
              <a:rPr lang="en-US" sz="1700" dirty="0"/>
              <a:t>= </a:t>
            </a:r>
            <a:r>
              <a:rPr lang="en-US" sz="1700" dirty="0" err="1"/>
              <a:t>sc.textFile</a:t>
            </a:r>
            <a:r>
              <a:rPr lang="en-US" sz="1700" dirty="0" smtClean="0"/>
              <a:t>(</a:t>
            </a:r>
            <a:r>
              <a:rPr lang="en-US" sz="1700" dirty="0"/>
              <a:t>'</a:t>
            </a:r>
            <a:r>
              <a:rPr lang="en-US" sz="1700" dirty="0" smtClean="0"/>
              <a:t>practice/</a:t>
            </a:r>
            <a:r>
              <a:rPr lang="en-US" sz="1700" dirty="0" err="1" smtClean="0"/>
              <a:t>retail_db</a:t>
            </a:r>
            <a:r>
              <a:rPr lang="en-US" sz="1700" dirty="0" smtClean="0"/>
              <a:t>/</a:t>
            </a:r>
            <a:r>
              <a:rPr lang="en-US" sz="1700" dirty="0" err="1" smtClean="0"/>
              <a:t>order_items</a:t>
            </a:r>
            <a:r>
              <a:rPr lang="en-US" sz="1700" dirty="0" smtClean="0"/>
              <a:t>')</a:t>
            </a:r>
          </a:p>
          <a:p>
            <a:pPr marL="457200" lvl="1" indent="0">
              <a:buNone/>
            </a:pPr>
            <a:endParaRPr lang="en-US" sz="1700" dirty="0"/>
          </a:p>
          <a:p>
            <a:pPr marL="457200" lvl="1" indent="0">
              <a:buNone/>
            </a:pPr>
            <a:endParaRPr lang="en-US" sz="1700" dirty="0"/>
          </a:p>
          <a:p>
            <a:pPr marL="457200" lvl="1" indent="0">
              <a:buNone/>
            </a:pPr>
            <a:endParaRPr lang="en-US" sz="1700" dirty="0"/>
          </a:p>
        </p:txBody>
      </p:sp>
    </p:spTree>
    <p:extLst>
      <p:ext uri="{BB962C8B-B14F-4D97-AF65-F5344CB8AC3E}">
        <p14:creationId xmlns="" xmlns:p14="http://schemas.microsoft.com/office/powerpoint/2010/main" val="1491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319968" y="176790"/>
            <a:ext cx="5455577" cy="6463308"/>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i="1" dirty="0" err="1" smtClean="0"/>
              <a:t>Regexp</a:t>
            </a:r>
            <a:endParaRPr lang="en-US" i="1" dirty="0" smtClean="0"/>
          </a:p>
          <a:p>
            <a:pPr marL="1200150" lvl="2" indent="-285750">
              <a:buFont typeface="Wingdings" panose="05000000000000000000" pitchFamily="2" charset="2"/>
              <a:buChar char="ü"/>
            </a:pPr>
            <a:r>
              <a:rPr lang="en-US" i="1" dirty="0" smtClean="0"/>
              <a:t>Date</a:t>
            </a:r>
          </a:p>
          <a:p>
            <a:pPr marL="1200150" lvl="2" indent="-285750">
              <a:buFont typeface="Wingdings" panose="05000000000000000000" pitchFamily="2" charset="2"/>
              <a:buChar char="ü"/>
            </a:pPr>
            <a:r>
              <a:rPr lang="en-US" i="1" dirty="0"/>
              <a:t>n</a:t>
            </a:r>
            <a:r>
              <a:rPr lang="en-US" i="1" dirty="0" smtClean="0"/>
              <a:t>ull</a:t>
            </a:r>
          </a:p>
          <a:p>
            <a:pPr marL="1200150" lvl="2" indent="-285750">
              <a:buFont typeface="Wingdings" panose="05000000000000000000" pitchFamily="2" charset="2"/>
              <a:buChar char="ü"/>
            </a:pPr>
            <a:r>
              <a:rPr lang="en-US" i="1" dirty="0" smtClean="0"/>
              <a:t>Collection</a:t>
            </a:r>
          </a:p>
          <a:p>
            <a:pPr marL="1200150" lvl="2" indent="-285750">
              <a:buFont typeface="Wingdings" panose="05000000000000000000" pitchFamily="2" charset="2"/>
              <a:buChar char="ü"/>
            </a:pPr>
            <a:r>
              <a:rPr lang="en-US" i="1" dirty="0" err="1"/>
              <a:t>n</a:t>
            </a:r>
            <a:r>
              <a:rPr lang="en-US" i="1" dirty="0" err="1" smtClean="0"/>
              <a:t>a</a:t>
            </a:r>
            <a:endParaRPr lang="en-US" i="1" dirty="0" smtClean="0"/>
          </a:p>
          <a:p>
            <a:pPr marL="1200150" lvl="2" indent="-285750">
              <a:buFont typeface="Wingdings" panose="05000000000000000000" pitchFamily="2" charset="2"/>
              <a:buChar char="ü"/>
            </a:pPr>
            <a:r>
              <a:rPr lang="en-US" i="1" dirty="0"/>
              <a:t>m</a:t>
            </a:r>
            <a:r>
              <a:rPr lang="en-US" i="1" dirty="0" smtClean="0"/>
              <a:t>ath and statistics</a:t>
            </a:r>
          </a:p>
          <a:p>
            <a:pPr marL="1200150" lvl="2" indent="-285750">
              <a:buFont typeface="Wingdings" panose="05000000000000000000" pitchFamily="2" charset="2"/>
              <a:buChar char="ü"/>
            </a:pPr>
            <a:r>
              <a:rPr lang="en-US" i="1" dirty="0"/>
              <a:t>e</a:t>
            </a:r>
            <a:r>
              <a:rPr lang="en-US" i="1" dirty="0" smtClean="0"/>
              <a:t>xplode and flatten</a:t>
            </a:r>
          </a:p>
          <a:p>
            <a:pPr marL="1200150" lvl="2" indent="-285750">
              <a:buFont typeface="Wingdings" panose="05000000000000000000" pitchFamily="2" charset="2"/>
              <a:buChar char="ü"/>
            </a:pPr>
            <a:r>
              <a:rPr lang="en-US" i="1" dirty="0" smtClean="0"/>
              <a:t>Formatting</a:t>
            </a:r>
          </a:p>
          <a:p>
            <a:pPr marL="1200150" lvl="2" indent="-285750">
              <a:buFont typeface="Wingdings" panose="05000000000000000000" pitchFamily="2" charset="2"/>
              <a:buChar char="ü"/>
            </a:pPr>
            <a:r>
              <a:rPr lang="en-US" i="1" dirty="0" err="1" smtClean="0"/>
              <a:t>json</a:t>
            </a:r>
            <a:endParaRPr lang="en-US" i="1" dirty="0" smtClean="0"/>
          </a:p>
          <a:p>
            <a:pPr marL="742950" lvl="1" indent="-285750">
              <a:buFont typeface="Wingdings" panose="05000000000000000000" pitchFamily="2" charset="2"/>
              <a:buChar char="v"/>
            </a:pPr>
            <a:r>
              <a:rPr lang="en-US" b="1" i="1" dirty="0" smtClean="0"/>
              <a:t>Partition</a:t>
            </a:r>
          </a:p>
          <a:p>
            <a:pPr marL="1200150" lvl="2" indent="-285750">
              <a:buFont typeface="Wingdings" panose="05000000000000000000" pitchFamily="2" charset="2"/>
              <a:buChar char="ü"/>
            </a:pPr>
            <a:r>
              <a:rPr lang="en-US" i="1" dirty="0"/>
              <a:t>What is partition</a:t>
            </a:r>
          </a:p>
          <a:p>
            <a:pPr marL="1200150" lvl="2" indent="-285750">
              <a:buFont typeface="Wingdings" panose="05000000000000000000" pitchFamily="2" charset="2"/>
              <a:buChar char="ü"/>
            </a:pPr>
            <a:r>
              <a:rPr lang="en-US" i="1" dirty="0"/>
              <a:t>Repartition</a:t>
            </a:r>
          </a:p>
          <a:p>
            <a:pPr marL="1200150" lvl="2" indent="-285750">
              <a:buFont typeface="Wingdings" panose="05000000000000000000" pitchFamily="2" charset="2"/>
              <a:buChar char="ü"/>
            </a:pPr>
            <a:r>
              <a:rPr lang="en-US" i="1" dirty="0" smtClean="0"/>
              <a:t>Coalesce</a:t>
            </a:r>
          </a:p>
          <a:p>
            <a:pPr marL="1200150" lvl="2" indent="-285750">
              <a:buFont typeface="Wingdings" panose="05000000000000000000" pitchFamily="2" charset="2"/>
              <a:buChar char="ü"/>
            </a:pPr>
            <a:r>
              <a:rPr lang="en-US" i="1" dirty="0" smtClean="0"/>
              <a:t>Repartition vs Coalesce </a:t>
            </a:r>
            <a:endParaRPr lang="en-US" i="1" dirty="0"/>
          </a:p>
          <a:p>
            <a:pPr marL="742950" lvl="1" indent="-285750">
              <a:buFont typeface="Wingdings" panose="05000000000000000000" pitchFamily="2" charset="2"/>
              <a:buChar char="v"/>
            </a:pPr>
            <a:r>
              <a:rPr lang="en-US" b="1" i="1" dirty="0" smtClean="0"/>
              <a:t>Extraction</a:t>
            </a:r>
          </a:p>
          <a:p>
            <a:pPr marL="1200150" lvl="2" indent="-285750">
              <a:buFont typeface="Wingdings" panose="05000000000000000000" pitchFamily="2" charset="2"/>
              <a:buChar char="ü"/>
            </a:pPr>
            <a:r>
              <a:rPr lang="en-US" i="1" dirty="0"/>
              <a:t>c</a:t>
            </a:r>
            <a:r>
              <a:rPr lang="en-US" i="1" dirty="0" smtClean="0"/>
              <a:t>sv</a:t>
            </a:r>
          </a:p>
          <a:p>
            <a:pPr marL="1200150" lvl="2" indent="-285750">
              <a:buFont typeface="Wingdings" panose="05000000000000000000" pitchFamily="2" charset="2"/>
              <a:buChar char="ü"/>
            </a:pPr>
            <a:r>
              <a:rPr lang="en-US" i="1" dirty="0"/>
              <a:t>t</a:t>
            </a:r>
            <a:r>
              <a:rPr lang="en-US" i="1" dirty="0" smtClean="0"/>
              <a:t>ext</a:t>
            </a:r>
          </a:p>
          <a:p>
            <a:pPr marL="1200150" lvl="2" indent="-285750">
              <a:buFont typeface="Wingdings" panose="05000000000000000000" pitchFamily="2" charset="2"/>
              <a:buChar char="ü"/>
            </a:pPr>
            <a:r>
              <a:rPr lang="en-US" i="1" dirty="0" smtClean="0"/>
              <a:t>Parquet</a:t>
            </a:r>
          </a:p>
          <a:p>
            <a:pPr marL="1200150" lvl="2" indent="-285750">
              <a:buFont typeface="Wingdings" panose="05000000000000000000" pitchFamily="2" charset="2"/>
              <a:buChar char="ü"/>
            </a:pPr>
            <a:r>
              <a:rPr lang="en-US" i="1" dirty="0" smtClean="0"/>
              <a:t>Orc</a:t>
            </a:r>
          </a:p>
          <a:p>
            <a:pPr marL="1200150" lvl="2" indent="-285750">
              <a:buFont typeface="Wingdings" panose="05000000000000000000" pitchFamily="2" charset="2"/>
              <a:buChar char="ü"/>
            </a:pPr>
            <a:r>
              <a:rPr lang="en-US" i="1" dirty="0" err="1" smtClean="0"/>
              <a:t>Json</a:t>
            </a:r>
            <a:endParaRPr lang="en-US" i="1" dirty="0" smtClean="0"/>
          </a:p>
          <a:p>
            <a:pPr marL="1200150" lvl="2" indent="-285750">
              <a:buFont typeface="Wingdings" panose="05000000000000000000" pitchFamily="2" charset="2"/>
              <a:buChar char="ü"/>
            </a:pPr>
            <a:r>
              <a:rPr lang="en-US" i="1" dirty="0" err="1"/>
              <a:t>a</a:t>
            </a:r>
            <a:r>
              <a:rPr lang="en-US" i="1" dirty="0" err="1" smtClean="0"/>
              <a:t>vro</a:t>
            </a:r>
            <a:endParaRPr lang="en-US" i="1" dirty="0" smtClean="0"/>
          </a:p>
          <a:p>
            <a:pPr marL="1200150" lvl="2" indent="-285750">
              <a:buFont typeface="Wingdings" panose="05000000000000000000" pitchFamily="2" charset="2"/>
              <a:buChar char="ü"/>
            </a:pPr>
            <a:r>
              <a:rPr lang="en-US" i="1" dirty="0" smtClean="0"/>
              <a:t>Hive</a:t>
            </a:r>
          </a:p>
          <a:p>
            <a:pPr marL="1200150" lvl="2" indent="-285750">
              <a:buFont typeface="Wingdings" panose="05000000000000000000" pitchFamily="2" charset="2"/>
              <a:buChar char="ü"/>
            </a:pPr>
            <a:r>
              <a:rPr lang="en-US" i="1" dirty="0" err="1" smtClean="0"/>
              <a:t>jdbc</a:t>
            </a:r>
            <a:endParaRPr lang="en-US" i="1" dirty="0" smtClean="0"/>
          </a:p>
        </p:txBody>
      </p:sp>
    </p:spTree>
    <p:extLst>
      <p:ext uri="{BB962C8B-B14F-4D97-AF65-F5344CB8AC3E}">
        <p14:creationId xmlns="" xmlns:p14="http://schemas.microsoft.com/office/powerpoint/2010/main" val="32024254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Order_ids</a:t>
            </a:r>
            <a:r>
              <a:rPr lang="en-US" sz="1700" b="1" i="1" dirty="0" smtClean="0">
                <a:solidFill>
                  <a:schemeClr val="accent6">
                    <a:lumMod val="50000"/>
                  </a:schemeClr>
                </a:solidFill>
              </a:rPr>
              <a:t>.</a:t>
            </a:r>
          </a:p>
          <a:p>
            <a:pPr marL="457200" lvl="1" indent="0">
              <a:buNone/>
            </a:pPr>
            <a:r>
              <a:rPr lang="en-US" sz="1700" dirty="0" smtClean="0"/>
              <a:t>  </a:t>
            </a:r>
            <a:r>
              <a:rPr lang="en-US" sz="1700" dirty="0" err="1" smtClean="0"/>
              <a:t>ordMap</a:t>
            </a:r>
            <a:r>
              <a:rPr lang="en-US" sz="1700" dirty="0" smtClean="0"/>
              <a:t> = </a:t>
            </a:r>
            <a:r>
              <a:rPr lang="en-US" sz="1700" dirty="0" err="1" smtClean="0"/>
              <a:t>ord.map</a:t>
            </a:r>
            <a:r>
              <a:rPr lang="en-US" sz="1700" dirty="0" smtClean="0"/>
              <a:t>(lambda x : </a:t>
            </a:r>
            <a:r>
              <a:rPr lang="en-US" sz="1700" dirty="0" err="1" smtClean="0"/>
              <a:t>x.split</a:t>
            </a:r>
            <a:r>
              <a:rPr lang="en-US" sz="1700" dirty="0" smtClean="0"/>
              <a:t>(',')(0))</a:t>
            </a:r>
          </a:p>
          <a:p>
            <a:pPr marL="457200" lvl="1" indent="0">
              <a:buNone/>
            </a:pPr>
            <a:r>
              <a:rPr lang="en-US" sz="1700" dirty="0" smtClean="0"/>
              <a:t>  for I in </a:t>
            </a:r>
            <a:r>
              <a:rPr lang="en-US" sz="1700" dirty="0" err="1" smtClean="0"/>
              <a:t>ordMap.take</a:t>
            </a:r>
            <a:r>
              <a:rPr lang="en-US" sz="1700" dirty="0" smtClean="0"/>
              <a:t>(5) : print(i)</a:t>
            </a:r>
          </a:p>
          <a:p>
            <a:pPr marL="457200" lvl="1" indent="0">
              <a:buNone/>
            </a:pPr>
            <a:r>
              <a:rPr lang="en-US" sz="1700" dirty="0" smtClean="0"/>
              <a:t> </a:t>
            </a:r>
          </a:p>
          <a:p>
            <a:pPr marL="457200" lvl="1" indent="0">
              <a:buNone/>
            </a:pPr>
            <a:r>
              <a:rPr lang="en-US" sz="1700" b="1" i="1" dirty="0" smtClean="0">
                <a:solidFill>
                  <a:schemeClr val="accent6">
                    <a:lumMod val="50000"/>
                  </a:schemeClr>
                </a:solidFill>
              </a:rPr>
              <a:t>### PS: Project all the Orders and their status.</a:t>
            </a:r>
          </a:p>
          <a:p>
            <a:pPr marL="457200" lvl="1" indent="0">
              <a:buNone/>
            </a:pPr>
            <a:r>
              <a:rPr lang="en-US" sz="1700" dirty="0" smtClean="0"/>
              <a:t>  </a:t>
            </a:r>
            <a:r>
              <a:rPr lang="en-US" sz="1700" dirty="0" err="1" smtClean="0"/>
              <a:t>ord.map</a:t>
            </a:r>
            <a:r>
              <a:rPr lang="en-US" sz="1700" dirty="0" smtClean="0"/>
              <a:t>(lambda x : (</a:t>
            </a:r>
            <a:r>
              <a:rPr lang="en-US" sz="1700" dirty="0" err="1" smtClean="0"/>
              <a:t>x.split</a:t>
            </a:r>
            <a:r>
              <a:rPr lang="en-US" sz="1700" dirty="0" smtClean="0"/>
              <a:t>(',')(0),</a:t>
            </a:r>
            <a:r>
              <a:rPr lang="en-US" sz="1700" dirty="0" err="1" smtClean="0"/>
              <a:t>x.split</a:t>
            </a:r>
            <a:r>
              <a:rPr lang="en-US" sz="1700" dirty="0" smtClean="0"/>
              <a:t>(',')(1))).take(5)</a:t>
            </a:r>
          </a:p>
          <a:p>
            <a:pPr marL="457200" lvl="1" indent="0">
              <a:buNone/>
            </a:pPr>
            <a:endParaRPr lang="en-US" sz="1700" dirty="0"/>
          </a:p>
          <a:p>
            <a:pPr marL="457200" lvl="1" indent="0">
              <a:buNone/>
            </a:pPr>
            <a:r>
              <a:rPr lang="en-US" sz="1700" b="1" i="1" dirty="0">
                <a:solidFill>
                  <a:schemeClr val="accent6">
                    <a:lumMod val="50000"/>
                  </a:schemeClr>
                </a:solidFill>
              </a:rPr>
              <a:t>### PS: </a:t>
            </a:r>
            <a:r>
              <a:rPr lang="en-US" sz="1700" b="1" i="1" dirty="0" smtClean="0">
                <a:solidFill>
                  <a:schemeClr val="accent6">
                    <a:lumMod val="50000"/>
                  </a:schemeClr>
                </a:solidFill>
              </a:rPr>
              <a:t>Combine Order id and status with ‘#’</a:t>
            </a:r>
            <a:endParaRPr lang="en-US" sz="1700" b="1" i="1" dirty="0">
              <a:solidFill>
                <a:schemeClr val="accent6">
                  <a:lumMod val="50000"/>
                </a:schemeClr>
              </a:solidFill>
            </a:endParaRPr>
          </a:p>
          <a:p>
            <a:pPr marL="457200" lvl="1" indent="0">
              <a:buNone/>
            </a:pPr>
            <a:r>
              <a:rPr lang="en-US" sz="1700" dirty="0"/>
              <a:t>   </a:t>
            </a:r>
            <a:r>
              <a:rPr lang="en-US" sz="1700" dirty="0" err="1"/>
              <a:t>ord.map</a:t>
            </a:r>
            <a:r>
              <a:rPr lang="en-US" sz="1700" dirty="0"/>
              <a:t>(lambda x : </a:t>
            </a:r>
            <a:r>
              <a:rPr lang="en-US" sz="1700" dirty="0" err="1"/>
              <a:t>x.split</a:t>
            </a:r>
            <a:r>
              <a:rPr lang="en-US" sz="1700" dirty="0" smtClean="0"/>
              <a:t>(',')(0) </a:t>
            </a:r>
            <a:r>
              <a:rPr lang="en-US" sz="1700" dirty="0"/>
              <a:t>+ '#' + </a:t>
            </a:r>
            <a:r>
              <a:rPr lang="en-US" sz="1700" dirty="0" err="1"/>
              <a:t>x.split</a:t>
            </a:r>
            <a:r>
              <a:rPr lang="en-US" sz="1700" dirty="0" smtClean="0"/>
              <a:t>(',')(3)).</a:t>
            </a:r>
            <a:r>
              <a:rPr lang="en-US" sz="1700" dirty="0"/>
              <a:t>take(5)</a:t>
            </a:r>
            <a:endParaRPr lang="en-US" sz="1700" dirty="0" smtClean="0"/>
          </a:p>
          <a:p>
            <a:pPr marL="457200" lvl="1" indent="0">
              <a:buNone/>
            </a:pPr>
            <a:endParaRPr lang="en-US" sz="1700" dirty="0" smtClean="0"/>
          </a:p>
          <a:p>
            <a:pPr marL="457200" lvl="1" indent="0">
              <a:buNone/>
            </a:pPr>
            <a:r>
              <a:rPr lang="en-US" sz="1700" b="1" i="1" dirty="0" smtClean="0">
                <a:solidFill>
                  <a:schemeClr val="accent6">
                    <a:lumMod val="50000"/>
                  </a:schemeClr>
                </a:solidFill>
              </a:rPr>
              <a:t>### PS: Convert the Order date into YYYY/MM/DD Format.</a:t>
            </a:r>
          </a:p>
          <a:p>
            <a:pPr marL="457200" lvl="1" indent="0">
              <a:buNone/>
            </a:pPr>
            <a:r>
              <a:rPr lang="en-US" sz="1700" dirty="0" smtClean="0"/>
              <a:t>   </a:t>
            </a:r>
            <a:r>
              <a:rPr lang="en-US" sz="1700" dirty="0" err="1" smtClean="0"/>
              <a:t>ord.map</a:t>
            </a:r>
            <a:r>
              <a:rPr lang="en-US" sz="1700" dirty="0" smtClean="0"/>
              <a:t>(lambda </a:t>
            </a:r>
            <a:r>
              <a:rPr lang="en-US" sz="1700" dirty="0"/>
              <a:t>x : </a:t>
            </a:r>
            <a:r>
              <a:rPr lang="en-US" sz="1700" dirty="0" err="1"/>
              <a:t>x.split</a:t>
            </a:r>
            <a:r>
              <a:rPr lang="en-US" sz="1700" dirty="0" smtClean="0"/>
              <a:t>(',')(1).</a:t>
            </a:r>
            <a:r>
              <a:rPr lang="en-US" sz="1700" dirty="0"/>
              <a:t>split(' </a:t>
            </a:r>
            <a:r>
              <a:rPr lang="en-US" sz="1700" dirty="0" smtClean="0"/>
              <a:t>')(0).</a:t>
            </a:r>
            <a:r>
              <a:rPr lang="en-US" sz="1700" dirty="0"/>
              <a:t>replace('-','/')).first()</a:t>
            </a:r>
          </a:p>
          <a:p>
            <a:pPr marL="457200" lvl="1" indent="0">
              <a:buNone/>
            </a:pPr>
            <a:endParaRPr lang="en-US" sz="1700" dirty="0" smtClean="0"/>
          </a:p>
          <a:p>
            <a:pPr marL="457200" lvl="1" indent="0">
              <a:buNone/>
            </a:pPr>
            <a:r>
              <a:rPr lang="en-US" sz="1700" b="1" i="1" dirty="0" smtClean="0">
                <a:solidFill>
                  <a:schemeClr val="accent6">
                    <a:lumMod val="50000"/>
                  </a:schemeClr>
                </a:solidFill>
              </a:rPr>
              <a:t>### PS: Create key-value pairs with key as Order id and values as whole records.</a:t>
            </a:r>
          </a:p>
          <a:p>
            <a:pPr marL="457200" lvl="1" indent="0">
              <a:buNone/>
            </a:pPr>
            <a:r>
              <a:rPr lang="en-US" sz="1700" dirty="0"/>
              <a:t>   </a:t>
            </a:r>
            <a:r>
              <a:rPr lang="en-US" sz="1700" dirty="0" err="1" smtClean="0"/>
              <a:t>ordMap</a:t>
            </a:r>
            <a:r>
              <a:rPr lang="en-US" sz="1700" dirty="0" smtClean="0"/>
              <a:t> = </a:t>
            </a:r>
            <a:r>
              <a:rPr lang="en-US" sz="1700" dirty="0" err="1" smtClean="0"/>
              <a:t>ord.map</a:t>
            </a:r>
            <a:r>
              <a:rPr lang="en-US" sz="1700" dirty="0" smtClean="0"/>
              <a:t>(lambda </a:t>
            </a:r>
            <a:r>
              <a:rPr lang="en-US" sz="1700" dirty="0"/>
              <a:t>x : (</a:t>
            </a:r>
            <a:r>
              <a:rPr lang="en-US" sz="1700" dirty="0" err="1"/>
              <a:t>x.split</a:t>
            </a:r>
            <a:r>
              <a:rPr lang="en-US" sz="1700" dirty="0" smtClean="0"/>
              <a:t>(',')(0),</a:t>
            </a:r>
            <a:r>
              <a:rPr lang="en-US" sz="1700" dirty="0"/>
              <a:t>x</a:t>
            </a:r>
            <a:r>
              <a:rPr lang="en-US" sz="1700" dirty="0" smtClean="0"/>
              <a:t>))</a:t>
            </a:r>
          </a:p>
          <a:p>
            <a:pPr marL="457200" lvl="1" indent="0">
              <a:buNone/>
            </a:pPr>
            <a:endParaRPr lang="en-US" sz="1700" dirty="0" smtClean="0"/>
          </a:p>
          <a:p>
            <a:pPr marL="457200" lvl="1" indent="0">
              <a:buNone/>
            </a:pPr>
            <a:r>
              <a:rPr lang="en-US" sz="1700" b="1" i="1" dirty="0" smtClean="0">
                <a:solidFill>
                  <a:schemeClr val="accent6">
                    <a:lumMod val="50000"/>
                  </a:schemeClr>
                </a:solidFill>
              </a:rPr>
              <a:t>### PS: Project all the </a:t>
            </a:r>
            <a:r>
              <a:rPr lang="en-US" sz="1700" b="1" i="1" dirty="0" err="1" smtClean="0">
                <a:solidFill>
                  <a:schemeClr val="accent6">
                    <a:lumMod val="50000"/>
                  </a:schemeClr>
                </a:solidFill>
              </a:rPr>
              <a:t>Order_item_ids</a:t>
            </a:r>
            <a:r>
              <a:rPr lang="en-US" sz="1700" b="1" i="1" dirty="0" smtClean="0">
                <a:solidFill>
                  <a:schemeClr val="accent6">
                    <a:lumMod val="50000"/>
                  </a:schemeClr>
                </a:solidFill>
              </a:rPr>
              <a:t> and their subtotal.</a:t>
            </a:r>
          </a:p>
          <a:p>
            <a:pPr marL="457200" lvl="1" indent="0">
              <a:buNone/>
            </a:pPr>
            <a:r>
              <a:rPr lang="en-US" sz="1700" dirty="0"/>
              <a:t>   </a:t>
            </a:r>
            <a:r>
              <a:rPr lang="en-US" sz="1700" dirty="0" err="1"/>
              <a:t>ordItemsMap</a:t>
            </a:r>
            <a:r>
              <a:rPr lang="en-US" sz="1700" dirty="0"/>
              <a:t> = </a:t>
            </a:r>
            <a:r>
              <a:rPr lang="en-US" sz="1700" dirty="0" err="1"/>
              <a:t>ordItems.map</a:t>
            </a:r>
            <a:r>
              <a:rPr lang="en-US" sz="1700" dirty="0"/>
              <a:t>(lambda x : (</a:t>
            </a:r>
            <a:r>
              <a:rPr lang="en-US" sz="1700" dirty="0" err="1"/>
              <a:t>x.split</a:t>
            </a:r>
            <a:r>
              <a:rPr lang="en-US" sz="1700" dirty="0" smtClean="0"/>
              <a:t>(',')(0),</a:t>
            </a:r>
            <a:r>
              <a:rPr lang="en-US" sz="1700" dirty="0" err="1"/>
              <a:t>x.split</a:t>
            </a:r>
            <a:r>
              <a:rPr lang="en-US" sz="1700" dirty="0" smtClean="0"/>
              <a:t>(',')(4)))</a:t>
            </a:r>
          </a:p>
          <a:p>
            <a:pPr marL="457200" lvl="1" indent="0">
              <a:buNone/>
            </a:pPr>
            <a:endParaRPr lang="en-US" sz="1700" dirty="0" smtClean="0"/>
          </a:p>
          <a:p>
            <a:pPr marL="457200" lvl="1" indent="0">
              <a:buNone/>
            </a:pPr>
            <a:r>
              <a:rPr lang="en-US" sz="1700" b="1" i="1" dirty="0" smtClean="0">
                <a:solidFill>
                  <a:schemeClr val="accent6">
                    <a:lumMod val="50000"/>
                  </a:schemeClr>
                </a:solidFill>
              </a:rPr>
              <a:t>### PS: Applied user defined function to convert status into lowercase.</a:t>
            </a:r>
          </a:p>
          <a:p>
            <a:pPr marL="457200" lvl="1" indent="0">
              <a:buNone/>
            </a:pPr>
            <a:r>
              <a:rPr lang="en-US" sz="1700" dirty="0"/>
              <a:t> </a:t>
            </a:r>
            <a:r>
              <a:rPr lang="en-US" sz="1700" dirty="0" err="1"/>
              <a:t>def</a:t>
            </a:r>
            <a:r>
              <a:rPr lang="en-US" sz="1700" dirty="0"/>
              <a:t> </a:t>
            </a:r>
            <a:r>
              <a:rPr lang="en-US" sz="1700" dirty="0" err="1"/>
              <a:t>lowerCase</a:t>
            </a:r>
            <a:r>
              <a:rPr lang="en-US" sz="1700" dirty="0"/>
              <a:t>(</a:t>
            </a:r>
            <a:r>
              <a:rPr lang="en-US" sz="1700" dirty="0" err="1"/>
              <a:t>str</a:t>
            </a:r>
            <a:r>
              <a:rPr lang="en-US" sz="1700" dirty="0"/>
              <a:t>):</a:t>
            </a:r>
          </a:p>
          <a:p>
            <a:pPr marL="457200" lvl="1" indent="0">
              <a:buNone/>
            </a:pPr>
            <a:r>
              <a:rPr lang="en-US" sz="1700" dirty="0" smtClean="0"/>
              <a:t>     </a:t>
            </a:r>
            <a:r>
              <a:rPr lang="en-US" sz="1700" dirty="0"/>
              <a:t>return </a:t>
            </a:r>
            <a:r>
              <a:rPr lang="en-US" sz="1700" dirty="0" err="1"/>
              <a:t>str.lower</a:t>
            </a:r>
            <a:r>
              <a:rPr lang="en-US" sz="1700" dirty="0"/>
              <a:t>()   </a:t>
            </a:r>
            <a:endParaRPr lang="en-US" sz="1700" dirty="0" smtClean="0"/>
          </a:p>
          <a:p>
            <a:pPr marL="457200" lvl="1" indent="0">
              <a:buNone/>
            </a:pPr>
            <a:r>
              <a:rPr lang="en-US" sz="1700" dirty="0"/>
              <a:t> </a:t>
            </a:r>
            <a:r>
              <a:rPr lang="en-US" sz="1700" dirty="0" err="1" smtClean="0"/>
              <a:t>ord.map</a:t>
            </a:r>
            <a:r>
              <a:rPr lang="en-US" sz="1700" dirty="0" smtClean="0"/>
              <a:t>(lambda </a:t>
            </a:r>
            <a:r>
              <a:rPr lang="en-US" sz="1700" dirty="0"/>
              <a:t>x : </a:t>
            </a:r>
            <a:r>
              <a:rPr lang="en-US" sz="1700" dirty="0" err="1"/>
              <a:t>lowerCase</a:t>
            </a:r>
            <a:r>
              <a:rPr lang="en-US" sz="1700" dirty="0"/>
              <a:t>(</a:t>
            </a:r>
            <a:r>
              <a:rPr lang="en-US" sz="1700" dirty="0" err="1"/>
              <a:t>x.split</a:t>
            </a:r>
            <a:r>
              <a:rPr lang="en-US" sz="1700" dirty="0" smtClean="0"/>
              <a:t>(',')(3))).</a:t>
            </a:r>
            <a:r>
              <a:rPr lang="en-US" sz="1700" dirty="0"/>
              <a:t>first()</a:t>
            </a:r>
          </a:p>
          <a:p>
            <a:pPr marL="457200" lvl="1" indent="0">
              <a:buNone/>
            </a:pPr>
            <a:endParaRPr lang="en-US" sz="1700" dirty="0"/>
          </a:p>
        </p:txBody>
      </p:sp>
    </p:spTree>
    <p:extLst>
      <p:ext uri="{BB962C8B-B14F-4D97-AF65-F5344CB8AC3E}">
        <p14:creationId xmlns="" xmlns:p14="http://schemas.microsoft.com/office/powerpoint/2010/main" val="26741861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90317" cy="6858000"/>
          </a:xfrm>
        </p:spPr>
        <p:txBody>
          <a:bodyPr>
            <a:noAutofit/>
          </a:bodyPr>
          <a:lstStyle/>
          <a:p>
            <a:pPr marL="0" indent="0">
              <a:buNone/>
            </a:pPr>
            <a:endParaRPr lang="en-US" sz="1900" b="1" dirty="0"/>
          </a:p>
          <a:p>
            <a:pPr marL="0" indent="0">
              <a:buNone/>
            </a:pPr>
            <a:r>
              <a:rPr lang="en-US" sz="1700" b="1" dirty="0" smtClean="0"/>
              <a:t>flatMap </a:t>
            </a:r>
            <a:r>
              <a:rPr lang="en-US" sz="1700" b="1" dirty="0"/>
              <a:t>:  </a:t>
            </a:r>
            <a:r>
              <a:rPr lang="en-US" sz="1700" b="1" dirty="0" smtClean="0"/>
              <a:t>flatMap(f</a:t>
            </a:r>
            <a:r>
              <a:rPr lang="en-US" sz="1700" b="1" dirty="0"/>
              <a:t>, </a:t>
            </a:r>
            <a:r>
              <a:rPr lang="en-US" sz="1700" b="1" dirty="0" err="1"/>
              <a:t>preservesPartitioning</a:t>
            </a:r>
            <a:r>
              <a:rPr lang="en-US" sz="1700" b="1" dirty="0"/>
              <a:t>=False)</a:t>
            </a:r>
          </a:p>
          <a:p>
            <a:pPr lvl="1">
              <a:buFont typeface="Wingdings" panose="05000000000000000000" pitchFamily="2" charset="2"/>
              <a:buChar char="§"/>
            </a:pPr>
            <a:r>
              <a:rPr lang="en-US" sz="1700" dirty="0"/>
              <a:t>Return a new RDD by first applying a function to all elements of this RDD, and then flattening the results.</a:t>
            </a:r>
          </a:p>
          <a:p>
            <a:pPr lvl="1">
              <a:buFont typeface="Wingdings" panose="05000000000000000000" pitchFamily="2" charset="2"/>
              <a:buChar char="§"/>
            </a:pPr>
            <a:r>
              <a:rPr lang="en-US" sz="1700" dirty="0"/>
              <a:t>Similar to map, but each input item can be mapped to 0 or more output items (so </a:t>
            </a:r>
            <a:r>
              <a:rPr lang="en-US" sz="1700" i="1" dirty="0" err="1"/>
              <a:t>func</a:t>
            </a:r>
            <a:r>
              <a:rPr lang="en-US" sz="1700" dirty="0"/>
              <a:t> should return a </a:t>
            </a:r>
            <a:r>
              <a:rPr lang="en-US" sz="1700" dirty="0" err="1"/>
              <a:t>Seq</a:t>
            </a:r>
            <a:r>
              <a:rPr lang="en-US" sz="1700" dirty="0"/>
              <a:t> rather than a single item). Number of records in input is less than or equal to output.</a:t>
            </a:r>
          </a:p>
          <a:p>
            <a:pPr marL="457200" lvl="1" indent="0">
              <a:buNone/>
            </a:pPr>
            <a:endParaRPr lang="en-US" sz="1700" dirty="0"/>
          </a:p>
          <a:p>
            <a:pPr marL="457200" lvl="1" indent="0">
              <a:buNone/>
            </a:pPr>
            <a:r>
              <a:rPr lang="en-US" sz="1700" b="1" i="1" dirty="0" smtClean="0">
                <a:solidFill>
                  <a:schemeClr val="accent6">
                    <a:lumMod val="50000"/>
                  </a:schemeClr>
                </a:solidFill>
              </a:rPr>
              <a:t>### PS : Word count in orders file.</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wordCount</a:t>
            </a:r>
            <a:r>
              <a:rPr lang="en-US" sz="1700" dirty="0" smtClean="0"/>
              <a:t> = </a:t>
            </a:r>
            <a:r>
              <a:rPr lang="en-US" sz="1700" dirty="0" err="1" smtClean="0"/>
              <a:t>ord.flatMap</a:t>
            </a:r>
            <a:r>
              <a:rPr lang="en-US" sz="1700" dirty="0" smtClean="0"/>
              <a:t>(lambda </a:t>
            </a:r>
            <a:r>
              <a:rPr lang="en-US" sz="1700" dirty="0"/>
              <a:t>x : </a:t>
            </a:r>
            <a:r>
              <a:rPr lang="en-US" sz="1700" dirty="0" err="1"/>
              <a:t>x.split</a:t>
            </a:r>
            <a:r>
              <a:rPr lang="en-US" sz="1700" dirty="0"/>
              <a:t>(',')).</a:t>
            </a:r>
            <a:r>
              <a:rPr lang="en-US" sz="1700" dirty="0" smtClean="0"/>
              <a:t>map(lambda </a:t>
            </a:r>
            <a:r>
              <a:rPr lang="en-US" sz="1700" dirty="0"/>
              <a:t>w : (w,1)).reduceByKey(lambda </a:t>
            </a:r>
            <a:r>
              <a:rPr lang="en-US" sz="1700" dirty="0" err="1"/>
              <a:t>x,y</a:t>
            </a:r>
            <a:r>
              <a:rPr lang="en-US" sz="1700" dirty="0"/>
              <a:t> : </a:t>
            </a:r>
            <a:r>
              <a:rPr lang="en-US" sz="1700" dirty="0" err="1" smtClean="0"/>
              <a:t>x+y</a:t>
            </a:r>
            <a:r>
              <a:rPr lang="en-US" sz="1700" dirty="0" smtClean="0"/>
              <a:t>)</a:t>
            </a:r>
            <a:endParaRPr lang="en-US" sz="1700" b="1" dirty="0" smtClean="0"/>
          </a:p>
        </p:txBody>
      </p:sp>
    </p:spTree>
    <p:extLst>
      <p:ext uri="{BB962C8B-B14F-4D97-AF65-F5344CB8AC3E}">
        <p14:creationId xmlns="" xmlns:p14="http://schemas.microsoft.com/office/powerpoint/2010/main" val="38091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2"/>
            <a:ext cx="11294076" cy="2185060"/>
          </a:xfrm>
        </p:spPr>
        <p:txBody>
          <a:bodyPr>
            <a:noAutofit/>
          </a:bodyPr>
          <a:lstStyle/>
          <a:p>
            <a:pPr marL="0" indent="0">
              <a:buNone/>
            </a:pPr>
            <a:r>
              <a:rPr lang="en-US" sz="1700" b="1" dirty="0"/>
              <a:t>filter: </a:t>
            </a:r>
            <a:r>
              <a:rPr lang="en-US" sz="1700" b="1" dirty="0" smtClean="0"/>
              <a:t>filter(f)</a:t>
            </a:r>
            <a:endParaRPr lang="en-US" sz="1700" b="1" dirty="0"/>
          </a:p>
          <a:p>
            <a:pPr marL="0" indent="0">
              <a:buNone/>
            </a:pPr>
            <a:r>
              <a:rPr lang="en-US" sz="1700" dirty="0"/>
              <a:t>Return a new dataset formed by selecting those elements of the source on which </a:t>
            </a:r>
            <a:r>
              <a:rPr lang="en-US" sz="1700" i="1" dirty="0" err="1"/>
              <a:t>func</a:t>
            </a:r>
            <a:r>
              <a:rPr lang="en-US" sz="1700" dirty="0"/>
              <a:t> returns true.</a:t>
            </a:r>
          </a:p>
          <a:p>
            <a:pPr marL="457200" lvl="1" indent="0">
              <a:buNone/>
            </a:pPr>
            <a:endParaRPr lang="en-US" sz="1700" dirty="0"/>
          </a:p>
          <a:p>
            <a:pPr marL="457200" lvl="1" indent="0">
              <a:buNone/>
            </a:pPr>
            <a:r>
              <a:rPr lang="en-US" sz="1700" b="1" i="1" dirty="0" smtClean="0">
                <a:solidFill>
                  <a:schemeClr val="accent6">
                    <a:lumMod val="50000"/>
                  </a:schemeClr>
                </a:solidFill>
              </a:rPr>
              <a:t>PS: Print all the orders which are closed or Complete and ordered in the year 2013.</a:t>
            </a:r>
            <a:endParaRPr lang="en-US" sz="1700" b="1" i="1" dirty="0">
              <a:solidFill>
                <a:schemeClr val="accent6">
                  <a:lumMod val="50000"/>
                </a:schemeClr>
              </a:solidFill>
            </a:endParaRP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smtClean="0"/>
              <a:t>filteredOrd</a:t>
            </a:r>
            <a:r>
              <a:rPr lang="en-US" sz="1700" dirty="0" smtClean="0"/>
              <a:t> = </a:t>
            </a:r>
            <a:r>
              <a:rPr lang="en-US" sz="1700" dirty="0" err="1" smtClean="0"/>
              <a:t>ord.filter</a:t>
            </a:r>
            <a:r>
              <a:rPr lang="en-US" sz="1700" dirty="0" smtClean="0"/>
              <a:t>(lambda </a:t>
            </a:r>
            <a:r>
              <a:rPr lang="en-US" sz="1700" dirty="0"/>
              <a:t>x : (</a:t>
            </a:r>
            <a:r>
              <a:rPr lang="en-US" sz="1700" dirty="0" err="1"/>
              <a:t>x.split</a:t>
            </a:r>
            <a:r>
              <a:rPr lang="en-US" sz="1700" dirty="0" smtClean="0"/>
              <a:t>(',')(3) </a:t>
            </a:r>
            <a:r>
              <a:rPr lang="en-US" sz="1700" dirty="0"/>
              <a:t>in </a:t>
            </a:r>
            <a:r>
              <a:rPr lang="en-US" sz="1700" dirty="0" smtClean="0"/>
              <a:t>("</a:t>
            </a:r>
            <a:r>
              <a:rPr lang="en-US" sz="1700" dirty="0"/>
              <a:t>CLOSED","COMPLETE</a:t>
            </a:r>
            <a:r>
              <a:rPr lang="en-US" sz="1700" dirty="0" smtClean="0"/>
              <a:t>"))  and </a:t>
            </a:r>
            <a:r>
              <a:rPr lang="en-US" sz="1700" dirty="0"/>
              <a:t>(</a:t>
            </a:r>
            <a:r>
              <a:rPr lang="en-US" sz="1700" dirty="0" err="1"/>
              <a:t>x.split</a:t>
            </a:r>
            <a:r>
              <a:rPr lang="en-US" sz="1700" dirty="0" smtClean="0"/>
              <a:t>(',')(1).</a:t>
            </a:r>
            <a:r>
              <a:rPr lang="en-US" sz="1700" dirty="0"/>
              <a:t>split</a:t>
            </a:r>
            <a:r>
              <a:rPr lang="en-US" sz="1700" dirty="0" smtClean="0"/>
              <a:t>('-')(0) </a:t>
            </a:r>
            <a:r>
              <a:rPr lang="en-US" sz="1700" dirty="0"/>
              <a:t>== </a:t>
            </a:r>
            <a:r>
              <a:rPr lang="en-US" sz="1700" dirty="0" smtClean="0"/>
              <a:t>'2014</a:t>
            </a:r>
            <a:r>
              <a:rPr lang="en-US" sz="1700" dirty="0"/>
              <a:t>'</a:t>
            </a:r>
            <a:r>
              <a:rPr lang="en-US" sz="1700" dirty="0" smtClean="0"/>
              <a:t>))</a:t>
            </a:r>
            <a:endParaRPr lang="en-US" sz="1700" dirty="0"/>
          </a:p>
        </p:txBody>
      </p:sp>
    </p:spTree>
    <p:extLst>
      <p:ext uri="{BB962C8B-B14F-4D97-AF65-F5344CB8AC3E}">
        <p14:creationId xmlns="" xmlns:p14="http://schemas.microsoft.com/office/powerpoint/2010/main" val="2924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1"/>
            <a:ext cx="11294076" cy="2987125"/>
          </a:xfrm>
        </p:spPr>
        <p:txBody>
          <a:bodyPr>
            <a:noAutofit/>
          </a:bodyPr>
          <a:lstStyle/>
          <a:p>
            <a:pPr marL="0" indent="0">
              <a:buNone/>
            </a:pPr>
            <a:r>
              <a:rPr lang="en-US" sz="1700" b="1" dirty="0" err="1" smtClean="0"/>
              <a:t>mapValues</a:t>
            </a:r>
            <a:r>
              <a:rPr lang="en-US" sz="1700" b="1" dirty="0" smtClean="0"/>
              <a:t>: </a:t>
            </a:r>
            <a:r>
              <a:rPr lang="en-US" sz="1700" b="1" dirty="0" err="1" smtClean="0"/>
              <a:t>mapValues</a:t>
            </a:r>
            <a:r>
              <a:rPr lang="en-US" sz="1700" b="1" dirty="0" smtClean="0"/>
              <a:t>(f)</a:t>
            </a:r>
            <a:endParaRPr lang="en-US" sz="1700" b="1" dirty="0"/>
          </a:p>
          <a:p>
            <a:r>
              <a:rPr lang="en-US" sz="1700" dirty="0" smtClean="0"/>
              <a:t>Only applicable to pair RDDs RDD((A,B)).</a:t>
            </a:r>
          </a:p>
          <a:p>
            <a:r>
              <a:rPr lang="en-US" sz="1700" dirty="0" smtClean="0"/>
              <a:t>Do not change the key. Apply the function ‘f’ to all values of the same key.</a:t>
            </a:r>
          </a:p>
          <a:p>
            <a:r>
              <a:rPr lang="en-US" sz="1700" dirty="0" smtClean="0"/>
              <a:t>The difference with map is map operates on the entire record.</a:t>
            </a:r>
            <a:endParaRPr lang="en-US" sz="1700" dirty="0"/>
          </a:p>
          <a:p>
            <a:pPr marL="457200" lvl="1" indent="0">
              <a:buNone/>
            </a:pPr>
            <a:endParaRPr lang="en-US" sz="1700" dirty="0"/>
          </a:p>
          <a:p>
            <a:pPr marL="457200" lvl="1" indent="0">
              <a:buNone/>
            </a:pPr>
            <a:r>
              <a:rPr lang="en-US" sz="1700" dirty="0"/>
              <a:t>Ex - </a:t>
            </a:r>
            <a:r>
              <a:rPr lang="en-US" sz="1700" dirty="0" err="1"/>
              <a:t>rdd</a:t>
            </a:r>
            <a:r>
              <a:rPr lang="en-US" sz="1700" dirty="0"/>
              <a:t> = </a:t>
            </a:r>
            <a:r>
              <a:rPr lang="en-US" sz="1700" dirty="0" err="1"/>
              <a:t>sc.parallelize</a:t>
            </a:r>
            <a:r>
              <a:rPr lang="en-US" sz="1700" dirty="0" smtClean="0"/>
              <a:t>((("</a:t>
            </a:r>
            <a:r>
              <a:rPr lang="en-US" sz="1700" dirty="0"/>
              <a:t>a", </a:t>
            </a:r>
            <a:r>
              <a:rPr lang="en-US" sz="1700" dirty="0" smtClean="0"/>
              <a:t>(1,2,3)), </a:t>
            </a:r>
            <a:r>
              <a:rPr lang="en-US" sz="1700" dirty="0"/>
              <a:t>("b", </a:t>
            </a:r>
            <a:r>
              <a:rPr lang="en-US" sz="1700" dirty="0" smtClean="0"/>
              <a:t>(3,4,5)),("</a:t>
            </a:r>
            <a:r>
              <a:rPr lang="en-US" sz="1700" dirty="0"/>
              <a:t>a", </a:t>
            </a:r>
            <a:r>
              <a:rPr lang="en-US" sz="1700" dirty="0" smtClean="0"/>
              <a:t>(1,2,3,4,5))))</a:t>
            </a:r>
          </a:p>
          <a:p>
            <a:pPr marL="457200" lvl="1" indent="0">
              <a:buNone/>
            </a:pPr>
            <a:r>
              <a:rPr lang="en-US" sz="1800" dirty="0" err="1"/>
              <a:t>def</a:t>
            </a:r>
            <a:r>
              <a:rPr lang="en-US" sz="1800" dirty="0"/>
              <a:t> f(x): return </a:t>
            </a:r>
            <a:r>
              <a:rPr lang="en-US" sz="1800" dirty="0" err="1"/>
              <a:t>len</a:t>
            </a:r>
            <a:r>
              <a:rPr lang="en-US" sz="1800" dirty="0"/>
              <a:t>(x)</a:t>
            </a:r>
            <a:endParaRPr lang="en-US" sz="1700" dirty="0" smtClean="0"/>
          </a:p>
          <a:p>
            <a:pPr marL="457200" lvl="1" indent="0">
              <a:buNone/>
            </a:pPr>
            <a:r>
              <a:rPr lang="en-US" sz="1700" dirty="0" err="1" smtClean="0"/>
              <a:t>rdd.mapValues</a:t>
            </a:r>
            <a:r>
              <a:rPr lang="en-US" sz="1700" dirty="0" smtClean="0"/>
              <a:t>(f).</a:t>
            </a:r>
            <a:r>
              <a:rPr lang="en-US" sz="1700" dirty="0"/>
              <a:t>collect()</a:t>
            </a:r>
          </a:p>
        </p:txBody>
      </p:sp>
    </p:spTree>
    <p:extLst>
      <p:ext uri="{BB962C8B-B14F-4D97-AF65-F5344CB8AC3E}">
        <p14:creationId xmlns="" xmlns:p14="http://schemas.microsoft.com/office/powerpoint/2010/main" val="35342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Join Transformations</a:t>
            </a:r>
          </a:p>
        </p:txBody>
      </p:sp>
    </p:spTree>
    <p:extLst>
      <p:ext uri="{BB962C8B-B14F-4D97-AF65-F5344CB8AC3E}">
        <p14:creationId xmlns="" xmlns:p14="http://schemas.microsoft.com/office/powerpoint/2010/main" val="40992937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smtClean="0"/>
              <a:t>Joining </a:t>
            </a:r>
            <a:r>
              <a:rPr lang="en-US" sz="1500" b="1" dirty="0"/>
              <a:t>datasets </a:t>
            </a:r>
          </a:p>
          <a:p>
            <a:pPr lvl="1">
              <a:buFont typeface="Wingdings" panose="05000000000000000000" pitchFamily="2" charset="2"/>
              <a:buChar char="§"/>
            </a:pPr>
            <a:r>
              <a:rPr lang="en-US" sz="1500" dirty="0"/>
              <a:t>Join</a:t>
            </a:r>
          </a:p>
          <a:p>
            <a:pPr lvl="1">
              <a:buFont typeface="Wingdings" panose="05000000000000000000" pitchFamily="2" charset="2"/>
              <a:buChar char="§"/>
            </a:pPr>
            <a:r>
              <a:rPr lang="en-US" sz="1500" dirty="0"/>
              <a:t>leftOuterJoin</a:t>
            </a:r>
          </a:p>
          <a:p>
            <a:pPr lvl="1">
              <a:buFont typeface="Wingdings" panose="05000000000000000000" pitchFamily="2" charset="2"/>
              <a:buChar char="§"/>
            </a:pPr>
            <a:r>
              <a:rPr lang="en-US" sz="1500" dirty="0"/>
              <a:t>rightOuterJoin</a:t>
            </a:r>
          </a:p>
          <a:p>
            <a:pPr lvl="1">
              <a:buFont typeface="Wingdings" panose="05000000000000000000" pitchFamily="2" charset="2"/>
              <a:buChar char="§"/>
            </a:pPr>
            <a:r>
              <a:rPr lang="en-US" sz="1500" dirty="0" err="1"/>
              <a:t>fullOuterJoin</a:t>
            </a:r>
            <a:endParaRPr lang="en-US" sz="1500" dirty="0"/>
          </a:p>
          <a:p>
            <a:pPr marL="0" indent="0">
              <a:buNone/>
            </a:pPr>
            <a:r>
              <a:rPr lang="en-US" sz="1500" b="1" dirty="0"/>
              <a:t>Join:  join(other, </a:t>
            </a:r>
            <a:r>
              <a:rPr lang="en-US" sz="1500" b="1" dirty="0" err="1"/>
              <a:t>numPartitions</a:t>
            </a:r>
            <a:r>
              <a:rPr lang="en-US" sz="1500" b="1" dirty="0"/>
              <a:t>=None)</a:t>
            </a:r>
          </a:p>
          <a:p>
            <a:pPr marL="457200" lvl="1" indent="0">
              <a:buNone/>
            </a:pPr>
            <a:r>
              <a:rPr lang="en-US" sz="1500" dirty="0"/>
              <a:t>When called on datasets of type (K, V) and (K, W), returns a dataset of (K, (V, W)) pairs with all pairs of elements for each key.</a:t>
            </a:r>
          </a:p>
          <a:p>
            <a:pPr marL="457200" lvl="1" indent="0">
              <a:buNone/>
            </a:pPr>
            <a:endParaRPr lang="en-US" sz="1500" dirty="0"/>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pic>
        <p:nvPicPr>
          <p:cNvPr id="24" name="Picture 23"/>
          <p:cNvPicPr>
            <a:picLocks noChangeAspect="1"/>
          </p:cNvPicPr>
          <p:nvPr/>
        </p:nvPicPr>
        <p:blipFill>
          <a:blip r:embed="rId3"/>
          <a:stretch>
            <a:fillRect/>
          </a:stretch>
        </p:blipFill>
        <p:spPr>
          <a:xfrm>
            <a:off x="1995004" y="2284019"/>
            <a:ext cx="2552700" cy="2228850"/>
          </a:xfrm>
          <a:prstGeom prst="rect">
            <a:avLst/>
          </a:prstGeom>
        </p:spPr>
      </p:pic>
      <p:pic>
        <p:nvPicPr>
          <p:cNvPr id="25" name="Picture 24"/>
          <p:cNvPicPr>
            <a:picLocks noChangeAspect="1"/>
          </p:cNvPicPr>
          <p:nvPr/>
        </p:nvPicPr>
        <p:blipFill>
          <a:blip r:embed="rId4"/>
          <a:stretch>
            <a:fillRect/>
          </a:stretch>
        </p:blipFill>
        <p:spPr>
          <a:xfrm>
            <a:off x="5900256" y="4487354"/>
            <a:ext cx="2505075" cy="2257425"/>
          </a:xfrm>
          <a:prstGeom prst="rect">
            <a:avLst/>
          </a:prstGeom>
        </p:spPr>
      </p:pic>
      <p:pic>
        <p:nvPicPr>
          <p:cNvPr id="26" name="Picture 25"/>
          <p:cNvPicPr>
            <a:picLocks noChangeAspect="1"/>
          </p:cNvPicPr>
          <p:nvPr/>
        </p:nvPicPr>
        <p:blipFill rotWithShape="1">
          <a:blip r:embed="rId5"/>
          <a:srcRect b="12018"/>
          <a:stretch/>
        </p:blipFill>
        <p:spPr>
          <a:xfrm>
            <a:off x="6065786" y="2346719"/>
            <a:ext cx="2533650" cy="2103450"/>
          </a:xfrm>
          <a:prstGeom prst="rect">
            <a:avLst/>
          </a:prstGeom>
        </p:spPr>
      </p:pic>
      <p:grpSp>
        <p:nvGrpSpPr>
          <p:cNvPr id="32" name="Group 31"/>
          <p:cNvGrpSpPr/>
          <p:nvPr/>
        </p:nvGrpSpPr>
        <p:grpSpPr>
          <a:xfrm>
            <a:off x="2123662" y="4410653"/>
            <a:ext cx="2476500" cy="2514600"/>
            <a:chOff x="2123662" y="4410653"/>
            <a:chExt cx="2476500" cy="2514600"/>
          </a:xfrm>
        </p:grpSpPr>
        <p:pic>
          <p:nvPicPr>
            <p:cNvPr id="27" name="Picture 26"/>
            <p:cNvPicPr>
              <a:picLocks noChangeAspect="1"/>
            </p:cNvPicPr>
            <p:nvPr/>
          </p:nvPicPr>
          <p:blipFill>
            <a:blip r:embed="rId6"/>
            <a:stretch>
              <a:fillRect/>
            </a:stretch>
          </p:blipFill>
          <p:spPr>
            <a:xfrm>
              <a:off x="2123662" y="4410653"/>
              <a:ext cx="2476500" cy="2514600"/>
            </a:xfrm>
            <a:prstGeom prst="rect">
              <a:avLst/>
            </a:prstGeom>
          </p:spPr>
        </p:pic>
        <p:sp>
          <p:nvSpPr>
            <p:cNvPr id="31" name="Rectangle 30"/>
            <p:cNvSpPr/>
            <p:nvPr/>
          </p:nvSpPr>
          <p:spPr>
            <a:xfrm>
              <a:off x="3682314" y="5824151"/>
              <a:ext cx="576648"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t>RDD2</a:t>
              </a:r>
              <a:endParaRPr lang="en-US" sz="1300" b="1" dirty="0"/>
            </a:p>
          </p:txBody>
        </p:sp>
      </p:grpSp>
    </p:spTree>
    <p:extLst>
      <p:ext uri="{BB962C8B-B14F-4D97-AF65-F5344CB8AC3E}">
        <p14:creationId xmlns="" xmlns:p14="http://schemas.microsoft.com/office/powerpoint/2010/main" val="16062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457200" lvl="1" indent="0">
              <a:buNone/>
            </a:pPr>
            <a:r>
              <a:rPr lang="en-US" sz="1600" dirty="0" err="1" smtClean="0"/>
              <a:t>ord</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500" dirty="0" smtClean="0">
              <a:solidFill>
                <a:srgbClr val="24292E"/>
              </a:solidFill>
            </a:endParaRPr>
          </a:p>
          <a:p>
            <a:pPr marL="457200" lvl="1" indent="0">
              <a:buNone/>
            </a:pPr>
            <a:r>
              <a:rPr lang="en-US" sz="1500" b="1" i="1" dirty="0" smtClean="0">
                <a:solidFill>
                  <a:schemeClr val="accent6">
                    <a:lumMod val="75000"/>
                  </a:schemeClr>
                </a:solidFill>
              </a:rPr>
              <a:t>PS: Find the subtotal for each ORDER_CUSTOMER_ID.</a:t>
            </a:r>
          </a:p>
          <a:p>
            <a:pPr marL="457200" lvl="1" indent="0">
              <a:buNone/>
            </a:pPr>
            <a:endParaRPr lang="en-US" sz="1500" dirty="0" smtClean="0">
              <a:solidFill>
                <a:srgbClr val="24292E"/>
              </a:solidFill>
            </a:endParaRPr>
          </a:p>
          <a:p>
            <a:pPr marL="457200" lvl="1" indent="0">
              <a:buNone/>
            </a:pPr>
            <a:r>
              <a:rPr lang="en-US" sz="1500" dirty="0" err="1">
                <a:solidFill>
                  <a:srgbClr val="24292E"/>
                </a:solidFill>
              </a:rPr>
              <a:t>ordMap</a:t>
            </a:r>
            <a:r>
              <a:rPr lang="en-US" sz="1500" dirty="0">
                <a:solidFill>
                  <a:srgbClr val="24292E"/>
                </a:solidFill>
              </a:rPr>
              <a:t>=</a:t>
            </a:r>
            <a:r>
              <a:rPr lang="en-US" sz="1500" dirty="0" err="1">
                <a:solidFill>
                  <a:srgbClr val="24292E"/>
                </a:solidFill>
              </a:rPr>
              <a:t>ord.map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(',')(0),</a:t>
            </a:r>
            <a:r>
              <a:rPr lang="en-US" sz="1500" dirty="0" err="1">
                <a:solidFill>
                  <a:srgbClr val="24292E"/>
                </a:solidFill>
              </a:rPr>
              <a:t>x.split</a:t>
            </a:r>
            <a:r>
              <a:rPr lang="en-US" sz="1500" dirty="0" smtClean="0">
                <a:solidFill>
                  <a:srgbClr val="24292E"/>
                </a:solidFill>
              </a:rPr>
              <a:t>(',')(2)))</a:t>
            </a:r>
            <a:endParaRPr lang="en-US" sz="1500" dirty="0">
              <a:solidFill>
                <a:srgbClr val="24292E"/>
              </a:solidFill>
            </a:endParaRPr>
          </a:p>
          <a:p>
            <a:pPr marL="457200" lvl="1" indent="0">
              <a:buNone/>
            </a:pPr>
            <a:r>
              <a:rPr lang="en-US" sz="1500" dirty="0" err="1">
                <a:solidFill>
                  <a:srgbClr val="24292E"/>
                </a:solidFill>
              </a:rPr>
              <a:t>ordItemsMap</a:t>
            </a:r>
            <a:r>
              <a:rPr lang="en-US" sz="1500" dirty="0">
                <a:solidFill>
                  <a:srgbClr val="24292E"/>
                </a:solidFill>
              </a:rPr>
              <a:t>=</a:t>
            </a:r>
            <a:r>
              <a:rPr lang="en-US" sz="1500" dirty="0" err="1">
                <a:solidFill>
                  <a:srgbClr val="24292E"/>
                </a:solidFill>
              </a:rPr>
              <a:t>ordItems.map</a:t>
            </a:r>
            <a:r>
              <a:rPr lang="en-US" sz="1500" dirty="0">
                <a:solidFill>
                  <a:srgbClr val="24292E"/>
                </a:solidFill>
              </a:rPr>
              <a:t>(lambda x : (</a:t>
            </a:r>
            <a:r>
              <a:rPr lang="en-US" sz="1500" dirty="0" err="1">
                <a:solidFill>
                  <a:srgbClr val="24292E"/>
                </a:solidFill>
              </a:rPr>
              <a:t>x.split</a:t>
            </a:r>
            <a:r>
              <a:rPr lang="en-US" sz="1500" dirty="0" smtClean="0">
                <a:solidFill>
                  <a:srgbClr val="24292E"/>
                </a:solidFill>
              </a:rPr>
              <a:t>(',')(1),</a:t>
            </a:r>
            <a:r>
              <a:rPr lang="en-US" sz="1500" dirty="0" err="1">
                <a:solidFill>
                  <a:srgbClr val="24292E"/>
                </a:solidFill>
              </a:rPr>
              <a:t>x.split</a:t>
            </a:r>
            <a:r>
              <a:rPr lang="en-US" sz="1500" dirty="0" smtClean="0">
                <a:solidFill>
                  <a:srgbClr val="24292E"/>
                </a:solidFill>
              </a:rPr>
              <a:t>(',')(4)))</a:t>
            </a:r>
          </a:p>
          <a:p>
            <a:pPr marL="457200" lvl="1" indent="0">
              <a:buNone/>
            </a:pPr>
            <a:r>
              <a:rPr lang="en-US" sz="1500" dirty="0" err="1">
                <a:solidFill>
                  <a:srgbClr val="24292E"/>
                </a:solidFill>
              </a:rPr>
              <a:t>findSubtotalForCust</a:t>
            </a:r>
            <a:r>
              <a:rPr lang="en-US" sz="1500" dirty="0">
                <a:solidFill>
                  <a:srgbClr val="24292E"/>
                </a:solidFill>
              </a:rPr>
              <a:t> = </a:t>
            </a:r>
            <a:r>
              <a:rPr lang="en-US" sz="1500" dirty="0" err="1">
                <a:solidFill>
                  <a:srgbClr val="24292E"/>
                </a:solidFill>
              </a:rPr>
              <a:t>ordMap.join</a:t>
            </a:r>
            <a:r>
              <a:rPr lang="en-US" sz="1500" dirty="0">
                <a:solidFill>
                  <a:srgbClr val="24292E"/>
                </a:solidFill>
              </a:rPr>
              <a:t>(</a:t>
            </a:r>
            <a:r>
              <a:rPr lang="en-US" sz="1500" dirty="0" err="1">
                <a:solidFill>
                  <a:srgbClr val="24292E"/>
                </a:solidFill>
              </a:rPr>
              <a:t>ordItemsMap</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smtClean="0">
                <a:solidFill>
                  <a:srgbClr val="24292E"/>
                </a:solidFill>
              </a:rPr>
              <a:t>x(1)(0)+','+x(1)(1)).</a:t>
            </a:r>
            <a:r>
              <a:rPr lang="en-US" sz="1500" dirty="0">
                <a:solidFill>
                  <a:srgbClr val="24292E"/>
                </a:solidFill>
              </a:rPr>
              <a:t>first</a:t>
            </a:r>
            <a:r>
              <a:rPr lang="en-US" sz="1500" dirty="0" smtClean="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err="1" smtClean="0">
                <a:solidFill>
                  <a:srgbClr val="24292E"/>
                </a:solidFill>
              </a:rPr>
              <a:t>str</a:t>
            </a:r>
            <a:r>
              <a:rPr lang="en-US" sz="1500" dirty="0" smtClean="0">
                <a:solidFill>
                  <a:srgbClr val="24292E"/>
                </a:solidFill>
              </a:rPr>
              <a:t>(x(1)(0))+','+</a:t>
            </a:r>
            <a:r>
              <a:rPr lang="en-US" sz="1500" dirty="0" err="1" smtClean="0">
                <a:solidFill>
                  <a:srgbClr val="24292E"/>
                </a:solidFill>
              </a:rPr>
              <a:t>str</a:t>
            </a:r>
            <a:r>
              <a:rPr lang="en-US" sz="1500" dirty="0" smtClean="0">
                <a:solidFill>
                  <a:srgbClr val="24292E"/>
                </a:solidFill>
              </a:rPr>
              <a:t>(x(1)(1))).</a:t>
            </a:r>
            <a:r>
              <a:rPr lang="en-US" sz="1500" dirty="0">
                <a:solidFill>
                  <a:srgbClr val="24292E"/>
                </a:solidFill>
              </a:rPr>
              <a:t>first()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spTree>
    <p:extLst>
      <p:ext uri="{BB962C8B-B14F-4D97-AF65-F5344CB8AC3E}">
        <p14:creationId xmlns="" xmlns:p14="http://schemas.microsoft.com/office/powerpoint/2010/main" val="411702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2822369"/>
          </a:xfrm>
        </p:spPr>
        <p:txBody>
          <a:bodyPr>
            <a:noAutofit/>
          </a:bodyPr>
          <a:lstStyle/>
          <a:p>
            <a:pPr marL="0" indent="0">
              <a:buNone/>
            </a:pPr>
            <a:r>
              <a:rPr lang="en-US" sz="1500" b="1" dirty="0" smtClean="0"/>
              <a:t>cogroup:</a:t>
            </a:r>
          </a:p>
          <a:p>
            <a:pPr marL="0" indent="0">
              <a:buNone/>
            </a:pPr>
            <a:r>
              <a:rPr lang="en-US" sz="1500" b="1" dirty="0" smtClean="0"/>
              <a:t>  cogroup(other</a:t>
            </a:r>
            <a:r>
              <a:rPr lang="en-US" sz="1500" b="1" dirty="0"/>
              <a:t>, </a:t>
            </a:r>
            <a:r>
              <a:rPr lang="en-US" sz="1500" b="1" dirty="0" err="1" smtClean="0"/>
              <a:t>numPartitions</a:t>
            </a:r>
            <a:r>
              <a:rPr lang="en-US" sz="1500" b="1" dirty="0" smtClean="0"/>
              <a:t>=None):</a:t>
            </a:r>
            <a:endParaRPr lang="en-US" sz="1500" b="1" dirty="0"/>
          </a:p>
          <a:p>
            <a:pPr marL="457200" lvl="1" indent="0">
              <a:buNone/>
            </a:pPr>
            <a:r>
              <a:rPr lang="en-US" sz="1500" dirty="0"/>
              <a:t>When called on datasets of type (K, V) and (K, W), returns a dataset of (K, (</a:t>
            </a:r>
            <a:r>
              <a:rPr lang="en-US" sz="1500" dirty="0" err="1"/>
              <a:t>Iterable</a:t>
            </a:r>
            <a:r>
              <a:rPr lang="en-US" sz="1500" dirty="0"/>
              <a:t>&lt;V&gt;, </a:t>
            </a:r>
            <a:r>
              <a:rPr lang="en-US" sz="1500" dirty="0" err="1"/>
              <a:t>Iterable</a:t>
            </a:r>
            <a:r>
              <a:rPr lang="en-US" sz="1500" dirty="0"/>
              <a:t>&lt;W&gt;)) tuples. </a:t>
            </a:r>
          </a:p>
          <a:p>
            <a:pPr marL="457200" lvl="1" indent="0">
              <a:buNone/>
            </a:pPr>
            <a:endParaRPr lang="en-US" sz="1500" dirty="0"/>
          </a:p>
          <a:p>
            <a:pPr marL="0" indent="0">
              <a:buNone/>
            </a:pPr>
            <a:r>
              <a:rPr lang="en-US" sz="1500" dirty="0"/>
              <a:t> Ex </a:t>
            </a:r>
            <a:r>
              <a:rPr lang="en-US" sz="1500" dirty="0" smtClean="0"/>
              <a:t>– </a:t>
            </a:r>
          </a:p>
          <a:p>
            <a:pPr marL="0" indent="0">
              <a:spcBef>
                <a:spcPts val="0"/>
              </a:spcBef>
              <a:buNone/>
            </a:pPr>
            <a:r>
              <a:rPr lang="en-US" sz="1500" dirty="0"/>
              <a:t> </a:t>
            </a:r>
            <a:r>
              <a:rPr lang="en-US" sz="1500" dirty="0" smtClean="0"/>
              <a:t>  </a:t>
            </a:r>
            <a:r>
              <a:rPr lang="en-US" sz="1500" dirty="0"/>
              <a:t>x = </a:t>
            </a:r>
            <a:r>
              <a:rPr lang="en-US" sz="1500" dirty="0" err="1"/>
              <a:t>sc.parallelize</a:t>
            </a:r>
            <a:r>
              <a:rPr lang="en-US" sz="1500" dirty="0" smtClean="0"/>
              <a:t>((("</a:t>
            </a:r>
            <a:r>
              <a:rPr lang="en-US" sz="1500" dirty="0"/>
              <a:t>a", 1), ("b", 4</a:t>
            </a:r>
            <a:r>
              <a:rPr lang="en-US" sz="1500" dirty="0" smtClean="0"/>
              <a:t>)))</a:t>
            </a:r>
            <a:endParaRPr lang="en-US" sz="1500" dirty="0"/>
          </a:p>
          <a:p>
            <a:pPr marL="0" indent="0">
              <a:spcBef>
                <a:spcPts val="0"/>
              </a:spcBef>
              <a:buNone/>
            </a:pPr>
            <a:r>
              <a:rPr lang="en-US" sz="1500" dirty="0" smtClean="0"/>
              <a:t>   </a:t>
            </a:r>
            <a:r>
              <a:rPr lang="en-US" sz="1500" dirty="0"/>
              <a:t>y = </a:t>
            </a:r>
            <a:r>
              <a:rPr lang="en-US" sz="1500" dirty="0" err="1"/>
              <a:t>sc.parallelize</a:t>
            </a:r>
            <a:r>
              <a:rPr lang="en-US" sz="1500" dirty="0" smtClean="0"/>
              <a:t>((("</a:t>
            </a:r>
            <a:r>
              <a:rPr lang="en-US" sz="1500" dirty="0"/>
              <a:t>a", 2</a:t>
            </a:r>
            <a:r>
              <a:rPr lang="en-US" sz="1500" dirty="0" smtClean="0"/>
              <a:t>)))</a:t>
            </a:r>
          </a:p>
          <a:p>
            <a:pPr marL="0" indent="0">
              <a:spcBef>
                <a:spcPts val="0"/>
              </a:spcBef>
              <a:buNone/>
            </a:pPr>
            <a:r>
              <a:rPr lang="en-US" sz="1500" dirty="0" smtClean="0"/>
              <a:t>   </a:t>
            </a:r>
            <a:r>
              <a:rPr lang="en-US" sz="1500" dirty="0" err="1" smtClean="0"/>
              <a:t>xy</a:t>
            </a:r>
            <a:r>
              <a:rPr lang="en-US" sz="1500" dirty="0" smtClean="0"/>
              <a:t> = </a:t>
            </a:r>
            <a:r>
              <a:rPr lang="en-US" sz="1500" dirty="0" err="1" smtClean="0"/>
              <a:t>x.cogroup</a:t>
            </a:r>
            <a:r>
              <a:rPr lang="en-US" sz="1500" dirty="0" smtClean="0"/>
              <a:t>(y)</a:t>
            </a:r>
          </a:p>
          <a:p>
            <a:pPr marL="0" indent="0">
              <a:spcBef>
                <a:spcPts val="0"/>
              </a:spcBef>
              <a:buNone/>
            </a:pPr>
            <a:r>
              <a:rPr lang="en-US" sz="1500" dirty="0" smtClean="0"/>
              <a:t>   for </a:t>
            </a:r>
            <a:r>
              <a:rPr lang="en-US" sz="1500" dirty="0" err="1"/>
              <a:t>i,j</a:t>
            </a:r>
            <a:r>
              <a:rPr lang="en-US" sz="1500" dirty="0"/>
              <a:t> in list(</a:t>
            </a:r>
            <a:r>
              <a:rPr lang="en-US" sz="1500" dirty="0" err="1"/>
              <a:t>xy.take</a:t>
            </a:r>
            <a:r>
              <a:rPr lang="en-US" sz="1500" dirty="0"/>
              <a:t>(5)) : print(i + ' ' + </a:t>
            </a:r>
            <a:r>
              <a:rPr lang="en-US" sz="1500" dirty="0" err="1"/>
              <a:t>str</a:t>
            </a:r>
            <a:r>
              <a:rPr lang="en-US" sz="1500" dirty="0"/>
              <a:t>(map(</a:t>
            </a:r>
            <a:r>
              <a:rPr lang="en-US" sz="1500" dirty="0" err="1"/>
              <a:t>list,j</a:t>
            </a:r>
            <a:r>
              <a:rPr lang="en-US" sz="1500" dirty="0" smtClean="0"/>
              <a:t>)))</a:t>
            </a: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 xmlns:p14="http://schemas.microsoft.com/office/powerpoint/2010/main" val="17605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err="1"/>
              <a:t>c</a:t>
            </a:r>
            <a:r>
              <a:rPr lang="en-US" sz="1500" b="1" dirty="0" err="1" smtClean="0"/>
              <a:t>artesian</a:t>
            </a:r>
            <a:r>
              <a:rPr lang="en-US" sz="1500" b="1" dirty="0" smtClean="0"/>
              <a:t>:</a:t>
            </a:r>
          </a:p>
          <a:p>
            <a:pPr marL="0" indent="0">
              <a:buNone/>
            </a:pPr>
            <a:r>
              <a:rPr lang="en-US" sz="1500" b="1" dirty="0"/>
              <a:t> </a:t>
            </a:r>
            <a:r>
              <a:rPr lang="en-US" sz="1500" b="1" dirty="0" err="1"/>
              <a:t>c</a:t>
            </a:r>
            <a:r>
              <a:rPr lang="en-US" sz="1500" b="1" dirty="0" err="1" smtClean="0"/>
              <a:t>artesian</a:t>
            </a:r>
            <a:r>
              <a:rPr lang="en-US" sz="1500" b="1" dirty="0" smtClean="0"/>
              <a:t>(other) : </a:t>
            </a:r>
            <a:r>
              <a:rPr lang="en-US" sz="1500" dirty="0" smtClean="0"/>
              <a:t>Perform a cross join.</a:t>
            </a:r>
            <a:endParaRPr lang="en-US" sz="1500" dirty="0"/>
          </a:p>
          <a:p>
            <a:pPr marL="0" indent="0">
              <a:buNone/>
            </a:pPr>
            <a:r>
              <a:rPr lang="en-US" sz="1500" dirty="0" smtClean="0"/>
              <a:t>Ex -      </a:t>
            </a:r>
          </a:p>
          <a:p>
            <a:pPr marL="0" indent="0">
              <a:buNone/>
            </a:pPr>
            <a:r>
              <a:rPr lang="en-US" sz="1600" dirty="0" err="1" smtClean="0"/>
              <a:t>rdd</a:t>
            </a:r>
            <a:r>
              <a:rPr lang="en-US" sz="1600" dirty="0" smtClean="0"/>
              <a:t> </a:t>
            </a:r>
            <a:r>
              <a:rPr lang="en-US" sz="1600" dirty="0"/>
              <a:t>= </a:t>
            </a:r>
            <a:r>
              <a:rPr lang="en-US" sz="1600" dirty="0" err="1"/>
              <a:t>sc.parallelize</a:t>
            </a:r>
            <a:r>
              <a:rPr lang="en-US" sz="1600" dirty="0" smtClean="0"/>
              <a:t>((1,3,2))</a:t>
            </a:r>
          </a:p>
          <a:p>
            <a:pPr marL="0" indent="0">
              <a:buNone/>
            </a:pPr>
            <a:r>
              <a:rPr lang="en-US" sz="1600" dirty="0" smtClean="0"/>
              <a:t>sorted(</a:t>
            </a:r>
            <a:r>
              <a:rPr lang="en-US" sz="1600" dirty="0" err="1" smtClean="0"/>
              <a:t>rdd.cartesian</a:t>
            </a:r>
            <a:r>
              <a:rPr lang="en-US" sz="1600" dirty="0" smtClean="0"/>
              <a:t>(</a:t>
            </a:r>
            <a:r>
              <a:rPr lang="en-US" sz="1600" dirty="0" err="1" smtClean="0"/>
              <a:t>rdd</a:t>
            </a:r>
            <a:r>
              <a:rPr lang="en-US" sz="1600" dirty="0"/>
              <a:t>).collect())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 xmlns:p14="http://schemas.microsoft.com/office/powerpoint/2010/main" val="24592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(Total)</a:t>
            </a:r>
          </a:p>
        </p:txBody>
      </p:sp>
    </p:spTree>
    <p:extLst>
      <p:ext uri="{BB962C8B-B14F-4D97-AF65-F5344CB8AC3E}">
        <p14:creationId xmlns="" xmlns:p14="http://schemas.microsoft.com/office/powerpoint/2010/main" val="463003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160" y="312902"/>
            <a:ext cx="5757980" cy="2862322"/>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dirty="0" smtClean="0"/>
              <a:t>Optimization and Management</a:t>
            </a:r>
          </a:p>
          <a:p>
            <a:pPr marL="742950" lvl="1" indent="-285750">
              <a:buFont typeface="Wingdings" panose="05000000000000000000" pitchFamily="2" charset="2"/>
              <a:buChar char="v"/>
            </a:pPr>
            <a:r>
              <a:rPr lang="en-US" i="1" dirty="0" smtClean="0"/>
              <a:t>Join Strategies</a:t>
            </a:r>
          </a:p>
          <a:p>
            <a:pPr marL="742950" lvl="1" indent="-285750">
              <a:buFont typeface="Wingdings" panose="05000000000000000000" pitchFamily="2" charset="2"/>
              <a:buChar char="v"/>
            </a:pPr>
            <a:r>
              <a:rPr lang="en-US" i="1" dirty="0" smtClean="0"/>
              <a:t>Driver Configurations</a:t>
            </a:r>
          </a:p>
          <a:p>
            <a:pPr marL="742950" lvl="1" indent="-285750">
              <a:buFont typeface="Wingdings" panose="05000000000000000000" pitchFamily="2" charset="2"/>
              <a:buChar char="v"/>
            </a:pPr>
            <a:r>
              <a:rPr lang="en-US" i="1" dirty="0" smtClean="0"/>
              <a:t>Executor Configurations</a:t>
            </a:r>
          </a:p>
          <a:p>
            <a:pPr marL="742950" lvl="1" indent="-285750">
              <a:buFont typeface="Wingdings" panose="05000000000000000000" pitchFamily="2" charset="2"/>
              <a:buChar char="v"/>
            </a:pPr>
            <a:r>
              <a:rPr lang="en-US" i="1" dirty="0" smtClean="0"/>
              <a:t>Parallelism Configurations</a:t>
            </a:r>
          </a:p>
          <a:p>
            <a:pPr marL="742950" lvl="1" indent="-285750">
              <a:buFont typeface="Wingdings" panose="05000000000000000000" pitchFamily="2" charset="2"/>
              <a:buChar char="v"/>
            </a:pPr>
            <a:r>
              <a:rPr lang="en-US" i="1" dirty="0" smtClean="0"/>
              <a:t>Memory Management</a:t>
            </a:r>
          </a:p>
          <a:p>
            <a:pPr marL="285750" indent="-285750">
              <a:buFont typeface="Arial" panose="020B0604020202020204" pitchFamily="34" charset="0"/>
              <a:buChar char="•"/>
            </a:pPr>
            <a:endParaRPr lang="en-US" dirty="0"/>
          </a:p>
          <a:p>
            <a:endParaRPr lang="en-US" dirty="0" smtClean="0"/>
          </a:p>
          <a:p>
            <a:pPr lvl="1"/>
            <a:endParaRPr lang="en-US" dirty="0" smtClean="0"/>
          </a:p>
          <a:p>
            <a:pPr lvl="2"/>
            <a:endParaRPr lang="en-US" dirty="0"/>
          </a:p>
        </p:txBody>
      </p:sp>
    </p:spTree>
    <p:extLst>
      <p:ext uri="{BB962C8B-B14F-4D97-AF65-F5344CB8AC3E}">
        <p14:creationId xmlns="" xmlns:p14="http://schemas.microsoft.com/office/powerpoint/2010/main" val="672335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238897"/>
            <a:ext cx="11155879" cy="7148558"/>
          </a:xfrm>
        </p:spPr>
        <p:txBody>
          <a:bodyPr>
            <a:noAutofit/>
          </a:bodyPr>
          <a:lstStyle/>
          <a:p>
            <a:pPr marL="0" indent="0">
              <a:buNone/>
            </a:pPr>
            <a:r>
              <a:rPr lang="en-US" sz="1700" b="1" dirty="0" smtClean="0"/>
              <a:t>Aggregation Operations:</a:t>
            </a:r>
            <a:endParaRPr lang="en-US" sz="1700" b="1" dirty="0"/>
          </a:p>
          <a:p>
            <a:pPr marL="0" indent="0">
              <a:buNone/>
            </a:pPr>
            <a:r>
              <a:rPr lang="en-US" sz="1700" dirty="0" smtClean="0"/>
              <a:t>There are several APIs to perform aggregation Operations.</a:t>
            </a:r>
          </a:p>
          <a:p>
            <a:r>
              <a:rPr lang="en-US" sz="1700" dirty="0" smtClean="0"/>
              <a:t>Total </a:t>
            </a:r>
            <a:r>
              <a:rPr lang="en-US" sz="1700" dirty="0"/>
              <a:t>aggregations </a:t>
            </a:r>
            <a:r>
              <a:rPr lang="en-US" sz="1700" dirty="0" smtClean="0"/>
              <a:t>–</a:t>
            </a:r>
            <a:r>
              <a:rPr lang="en-US" sz="1700" b="1" dirty="0" smtClean="0"/>
              <a:t> reduce, count (Actions)</a:t>
            </a:r>
            <a:endParaRPr lang="en-US" sz="1700" b="1" dirty="0"/>
          </a:p>
          <a:p>
            <a:r>
              <a:rPr lang="en-US" sz="1700" dirty="0"/>
              <a:t>By Key aggregations – </a:t>
            </a:r>
            <a:r>
              <a:rPr lang="en-US" sz="1700" b="1" dirty="0" smtClean="0"/>
              <a:t>reduceByKey</a:t>
            </a:r>
            <a:r>
              <a:rPr lang="en-US" sz="1700" b="1" dirty="0"/>
              <a:t>, </a:t>
            </a:r>
            <a:r>
              <a:rPr lang="en-US" sz="1700" b="1" dirty="0" smtClean="0"/>
              <a:t>aggregrateByKey, </a:t>
            </a:r>
            <a:r>
              <a:rPr lang="en-US" sz="1700" b="1" dirty="0"/>
              <a:t>groupByKey, </a:t>
            </a:r>
            <a:r>
              <a:rPr lang="en-US" sz="1700" b="1" dirty="0" err="1" smtClean="0"/>
              <a:t>countByKey</a:t>
            </a:r>
            <a:r>
              <a:rPr lang="en-US" sz="1700" b="1" dirty="0" smtClean="0"/>
              <a:t> (Transformations)</a:t>
            </a:r>
            <a:endParaRPr lang="en-US" sz="1700" b="1" dirty="0"/>
          </a:p>
          <a:p>
            <a:pPr marL="0" indent="0">
              <a:buNone/>
            </a:pPr>
            <a:endParaRPr lang="en-US" sz="1700" dirty="0" smtClean="0"/>
          </a:p>
          <a:p>
            <a:pPr marL="457200" lvl="1" indent="0">
              <a:buNone/>
            </a:pPr>
            <a:endParaRPr lang="en-US" sz="1700" b="1" dirty="0"/>
          </a:p>
        </p:txBody>
      </p:sp>
    </p:spTree>
    <p:extLst>
      <p:ext uri="{BB962C8B-B14F-4D97-AF65-F5344CB8AC3E}">
        <p14:creationId xmlns="" xmlns:p14="http://schemas.microsoft.com/office/powerpoint/2010/main" val="21208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92" y="280086"/>
            <a:ext cx="11155879" cy="7148558"/>
          </a:xfrm>
        </p:spPr>
        <p:txBody>
          <a:bodyPr>
            <a:noAutofit/>
          </a:bodyPr>
          <a:lstStyle/>
          <a:p>
            <a:pPr marL="0" indent="0">
              <a:buNone/>
            </a:pPr>
            <a:r>
              <a:rPr lang="en-US" sz="1700" b="1" dirty="0" smtClean="0"/>
              <a:t>Total aggregations:</a:t>
            </a:r>
          </a:p>
          <a:p>
            <a:pPr marL="0" indent="0">
              <a:buNone/>
            </a:pPr>
            <a:r>
              <a:rPr lang="en-US" sz="1700" b="1" dirty="0" smtClean="0"/>
              <a:t>reduce(f):  </a:t>
            </a:r>
            <a:r>
              <a:rPr lang="en-US" sz="1700" dirty="0" smtClean="0"/>
              <a:t>Reduces the elements of this RDD using the specified commutative and associative binary operator. Currently reduces partitions locally.</a:t>
            </a:r>
          </a:p>
          <a:p>
            <a:pPr marL="0" indent="0">
              <a:buNone/>
            </a:pPr>
            <a:r>
              <a:rPr lang="en-US" sz="1700" b="1" dirty="0" smtClean="0"/>
              <a:t>count</a:t>
            </a:r>
            <a:r>
              <a:rPr lang="en-US" sz="1700" b="1" dirty="0"/>
              <a:t>(): </a:t>
            </a:r>
            <a:r>
              <a:rPr lang="en-US" sz="1700" dirty="0"/>
              <a:t>Return the number of elements in this RDD.</a:t>
            </a:r>
            <a:endParaRPr lang="en-US" sz="1700" dirty="0" smtClean="0"/>
          </a:p>
          <a:p>
            <a:pPr marL="0" indent="0">
              <a:buNone/>
            </a:pPr>
            <a:r>
              <a:rPr lang="en-US" sz="1700" dirty="0" smtClean="0"/>
              <a:t>Ex – </a:t>
            </a:r>
          </a:p>
          <a:p>
            <a:pPr marL="457200" lvl="1" indent="0">
              <a:buNone/>
            </a:pPr>
            <a:r>
              <a:rPr lang="en-US" sz="1600" dirty="0" err="1" smtClean="0"/>
              <a:t>ord</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/orders')</a:t>
            </a:r>
          </a:p>
          <a:p>
            <a:pPr marL="457200" lvl="1" indent="0">
              <a:buNone/>
            </a:pPr>
            <a:r>
              <a:rPr lang="en-US" sz="1600" dirty="0" err="1" smtClean="0"/>
              <a:t>ordItems</a:t>
            </a:r>
            <a:r>
              <a:rPr lang="en-US" sz="1600" dirty="0" smtClean="0"/>
              <a:t> = </a:t>
            </a:r>
            <a:r>
              <a:rPr lang="en-US" sz="1600" dirty="0" err="1" smtClean="0"/>
              <a:t>sc.textFile</a:t>
            </a:r>
            <a:r>
              <a:rPr lang="en-US" sz="1600" dirty="0" smtClean="0"/>
              <a:t>('practice/</a:t>
            </a:r>
            <a:r>
              <a:rPr lang="en-US" sz="1600" dirty="0" err="1" smtClean="0"/>
              <a:t>retail_db</a:t>
            </a:r>
            <a:r>
              <a:rPr lang="en-US" sz="1600" dirty="0" smtClean="0"/>
              <a:t>/</a:t>
            </a:r>
            <a:r>
              <a:rPr lang="en-US" sz="1600" dirty="0" err="1" smtClean="0"/>
              <a:t>order_items</a:t>
            </a:r>
            <a:r>
              <a:rPr lang="en-US" sz="1600" dirty="0" smtClean="0"/>
              <a:t>')</a:t>
            </a:r>
          </a:p>
          <a:p>
            <a:pPr marL="457200" lvl="1" indent="0">
              <a:buNone/>
            </a:pPr>
            <a:endParaRPr lang="en-US" sz="1600" dirty="0" smtClean="0"/>
          </a:p>
          <a:p>
            <a:pPr marL="0" indent="0">
              <a:spcBef>
                <a:spcPts val="0"/>
              </a:spcBef>
              <a:buNone/>
            </a:pPr>
            <a:r>
              <a:rPr lang="en-US" sz="1700" b="1" i="1" dirty="0" smtClean="0">
                <a:solidFill>
                  <a:schemeClr val="accent6">
                    <a:lumMod val="75000"/>
                  </a:schemeClr>
                </a:solidFill>
              </a:rPr>
              <a:t> ### Count the number of orders which are closed.</a:t>
            </a:r>
          </a:p>
          <a:p>
            <a:pPr marL="0" indent="0">
              <a:spcBef>
                <a:spcPts val="0"/>
              </a:spcBef>
              <a:buNone/>
            </a:pPr>
            <a:r>
              <a:rPr lang="en-US" sz="1700" dirty="0" smtClean="0"/>
              <a:t>         </a:t>
            </a:r>
            <a:r>
              <a:rPr lang="en-US" sz="1700" dirty="0" err="1" smtClean="0"/>
              <a:t>ord.filter</a:t>
            </a:r>
            <a:r>
              <a:rPr lang="en-US" sz="1700" dirty="0" smtClean="0"/>
              <a:t>(lambda x : </a:t>
            </a:r>
            <a:r>
              <a:rPr lang="en-US" sz="1700" dirty="0" err="1" smtClean="0"/>
              <a:t>x.split</a:t>
            </a:r>
            <a:r>
              <a:rPr lang="en-US" sz="1700" dirty="0" smtClean="0"/>
              <a:t>(',')(3)).count()</a:t>
            </a:r>
          </a:p>
          <a:p>
            <a:pPr marL="0" indent="0">
              <a:buNone/>
            </a:pPr>
            <a:endParaRPr lang="en-US" sz="1700" dirty="0" smtClean="0"/>
          </a:p>
          <a:p>
            <a:pPr marL="0" indent="0">
              <a:buNone/>
            </a:pPr>
            <a:r>
              <a:rPr lang="en-US" sz="1700" b="1" i="1" dirty="0" smtClean="0">
                <a:solidFill>
                  <a:schemeClr val="accent6">
                    <a:lumMod val="75000"/>
                  </a:schemeClr>
                </a:solidFill>
              </a:rPr>
              <a:t> ### Find the total quantity sold for Order ID 1-10.</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(',')(4))).reduce(lambda </a:t>
            </a:r>
            <a:r>
              <a:rPr lang="en-US" sz="1700" dirty="0" err="1" smtClean="0"/>
              <a:t>x,y</a:t>
            </a:r>
            <a:r>
              <a:rPr lang="en-US" sz="1700" dirty="0" smtClean="0"/>
              <a:t> : </a:t>
            </a:r>
            <a:r>
              <a:rPr lang="en-US" sz="1700" dirty="0" err="1" smtClean="0"/>
              <a:t>x+y</a:t>
            </a:r>
            <a:r>
              <a:rPr lang="en-US" sz="1700" dirty="0" smtClean="0"/>
              <a:t>)</a:t>
            </a:r>
          </a:p>
          <a:p>
            <a:pPr marL="0" indent="0">
              <a:spcBef>
                <a:spcPts val="0"/>
              </a:spcBef>
              <a:buNone/>
            </a:pPr>
            <a:r>
              <a:rPr lang="en-US" sz="1700" dirty="0" smtClean="0"/>
              <a:t>         from operator import add</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&lt; 11).map(lambda x : float(</a:t>
            </a:r>
            <a:r>
              <a:rPr lang="en-US" sz="1700" dirty="0" err="1" smtClean="0"/>
              <a:t>x.split</a:t>
            </a:r>
            <a:r>
              <a:rPr lang="en-US" sz="1700" dirty="0" smtClean="0"/>
              <a:t>(',')(4))).reduce(add)</a:t>
            </a:r>
          </a:p>
          <a:p>
            <a:pPr marL="0" indent="0">
              <a:buNone/>
            </a:pPr>
            <a:endParaRPr lang="en-US" sz="1700" b="1" dirty="0" smtClean="0"/>
          </a:p>
          <a:p>
            <a:pPr marL="0" indent="0">
              <a:spcBef>
                <a:spcPts val="0"/>
              </a:spcBef>
              <a:buNone/>
            </a:pPr>
            <a:r>
              <a:rPr lang="en-US" sz="1700" b="1" i="1" dirty="0" smtClean="0">
                <a:solidFill>
                  <a:schemeClr val="accent6">
                    <a:lumMod val="75000"/>
                  </a:schemeClr>
                </a:solidFill>
              </a:rPr>
              <a:t>### For a given order 10 find the maximum subtotal out of all orders.</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(',')(4)).reduce(lambda </a:t>
            </a:r>
            <a:r>
              <a:rPr lang="en-US" sz="1700" dirty="0" err="1" smtClean="0"/>
              <a:t>a,b</a:t>
            </a:r>
            <a:r>
              <a:rPr lang="en-US" sz="1700" dirty="0" smtClean="0"/>
              <a:t> : a  if (float(</a:t>
            </a:r>
            <a:r>
              <a:rPr lang="en-US" sz="1700" dirty="0" err="1" smtClean="0"/>
              <a:t>a.split</a:t>
            </a:r>
            <a:r>
              <a:rPr lang="en-US" sz="1700" dirty="0" smtClean="0"/>
              <a:t>(',')(0)) &gt; float(</a:t>
            </a:r>
            <a:r>
              <a:rPr lang="en-US" sz="1700" dirty="0" err="1" smtClean="0"/>
              <a:t>b.split</a:t>
            </a:r>
            <a:r>
              <a:rPr lang="en-US" sz="1700" dirty="0" smtClean="0"/>
              <a:t>(',')(0))) else b)</a:t>
            </a:r>
          </a:p>
          <a:p>
            <a:pPr marL="0" indent="0">
              <a:spcBef>
                <a:spcPts val="0"/>
              </a:spcBef>
              <a:buNone/>
            </a:pPr>
            <a:r>
              <a:rPr lang="en-US" sz="1700" dirty="0" smtClean="0"/>
              <a:t>           </a:t>
            </a:r>
            <a:r>
              <a:rPr lang="en-US" sz="1700" dirty="0" err="1" smtClean="0"/>
              <a:t>ordItems.filter</a:t>
            </a:r>
            <a:r>
              <a:rPr lang="en-US" sz="1700" dirty="0" smtClean="0"/>
              <a:t>(lambda x : </a:t>
            </a:r>
            <a:r>
              <a:rPr lang="en-US" sz="1700" dirty="0" err="1" smtClean="0"/>
              <a:t>int</a:t>
            </a:r>
            <a:r>
              <a:rPr lang="en-US" sz="1700" dirty="0" smtClean="0"/>
              <a:t>(</a:t>
            </a:r>
            <a:r>
              <a:rPr lang="en-US" sz="1700" dirty="0" err="1" smtClean="0"/>
              <a:t>x.split</a:t>
            </a:r>
            <a:r>
              <a:rPr lang="en-US" sz="1700" dirty="0" smtClean="0"/>
              <a:t>(',')(1)) ==10).map(lambda x : </a:t>
            </a:r>
            <a:r>
              <a:rPr lang="en-US" sz="1700" dirty="0" err="1" smtClean="0"/>
              <a:t>x.split</a:t>
            </a:r>
            <a:r>
              <a:rPr lang="en-US" sz="1700" dirty="0" smtClean="0"/>
              <a:t>(',')(4)).reduce(max)</a:t>
            </a:r>
          </a:p>
          <a:p>
            <a:pPr marL="0" indent="0">
              <a:buNone/>
            </a:pPr>
            <a:endParaRPr lang="en-US" sz="1700" dirty="0"/>
          </a:p>
          <a:p>
            <a:pPr marL="457200" lvl="1" indent="0">
              <a:buNone/>
            </a:pPr>
            <a:endParaRPr lang="en-US" sz="1700" b="1" dirty="0"/>
          </a:p>
          <a:p>
            <a:pPr marL="457200" lvl="1" indent="0">
              <a:buNone/>
            </a:pPr>
            <a:endParaRPr lang="en-US" sz="1700" b="1" dirty="0"/>
          </a:p>
          <a:p>
            <a:pPr marL="457200" lvl="1" indent="0">
              <a:buNone/>
            </a:pPr>
            <a:endParaRPr lang="en-US" sz="1700" b="1" dirty="0"/>
          </a:p>
        </p:txBody>
      </p:sp>
    </p:spTree>
    <p:extLst>
      <p:ext uri="{BB962C8B-B14F-4D97-AF65-F5344CB8AC3E}">
        <p14:creationId xmlns="" xmlns:p14="http://schemas.microsoft.com/office/powerpoint/2010/main" val="31964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Shuffling and Combiner</a:t>
            </a:r>
          </a:p>
        </p:txBody>
      </p:sp>
    </p:spTree>
    <p:extLst>
      <p:ext uri="{BB962C8B-B14F-4D97-AF65-F5344CB8AC3E}">
        <p14:creationId xmlns="" xmlns:p14="http://schemas.microsoft.com/office/powerpoint/2010/main" val="6236116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39" y="937510"/>
            <a:ext cx="12101453" cy="5605153"/>
          </a:xfrm>
        </p:spPr>
        <p:txBody>
          <a:bodyPr>
            <a:noAutofit/>
          </a:bodyPr>
          <a:lstStyle/>
          <a:p>
            <a:pPr marL="0" indent="0">
              <a:buNone/>
            </a:pPr>
            <a:r>
              <a:rPr lang="en-US" sz="1500" b="1" dirty="0" smtClean="0"/>
              <a:t>Shuffle:</a:t>
            </a:r>
          </a:p>
          <a:p>
            <a:r>
              <a:rPr lang="en-US" sz="1500" dirty="0" smtClean="0"/>
              <a:t>Shuffling </a:t>
            </a:r>
            <a:r>
              <a:rPr lang="en-US" sz="1500" dirty="0"/>
              <a:t>is a process of redistributing data across partitions or even nodes. </a:t>
            </a:r>
          </a:p>
          <a:p>
            <a:r>
              <a:rPr lang="en-US" sz="1500" dirty="0"/>
              <a:t>Shuffle operation would create a new stage</a:t>
            </a:r>
            <a:r>
              <a:rPr lang="en-US" sz="1500" dirty="0" smtClean="0"/>
              <a:t>.</a:t>
            </a:r>
          </a:p>
          <a:p>
            <a:r>
              <a:rPr lang="en-US" sz="1500" dirty="0" smtClean="0"/>
              <a:t>Based on data size we may reduce or increase the number of partitions using configuration </a:t>
            </a:r>
            <a:r>
              <a:rPr lang="en-US" sz="1500" dirty="0" err="1" smtClean="0"/>
              <a:t>spark.sql.shuffle.partitions</a:t>
            </a:r>
            <a:r>
              <a:rPr lang="en-US" sz="1500" dirty="0" smtClean="0"/>
              <a:t> or through codes like repartition and coalesce.</a:t>
            </a:r>
          </a:p>
          <a:p>
            <a:r>
              <a:rPr lang="en-US" sz="1500" dirty="0" smtClean="0"/>
              <a:t>Costly operation as it involves disk I/O, Network I/O and data serialization/de-Serilization.</a:t>
            </a:r>
          </a:p>
          <a:p>
            <a:r>
              <a:rPr lang="en-US" sz="1500" dirty="0" smtClean="0"/>
              <a:t>Spark </a:t>
            </a:r>
            <a:r>
              <a:rPr lang="en-US" sz="1500" dirty="0"/>
              <a:t>shuffling triggers for transformation operations like </a:t>
            </a:r>
            <a:r>
              <a:rPr lang="en-US" sz="1500" dirty="0" err="1"/>
              <a:t>gropByKey</a:t>
            </a:r>
            <a:r>
              <a:rPr lang="en-US" sz="1500" dirty="0"/>
              <a:t>(), </a:t>
            </a:r>
            <a:r>
              <a:rPr lang="en-US" sz="1500" dirty="0" err="1"/>
              <a:t>reducebyKey</a:t>
            </a:r>
            <a:r>
              <a:rPr lang="en-US" sz="1500" dirty="0"/>
              <a:t>(), join(), union</a:t>
            </a:r>
            <a:r>
              <a:rPr lang="en-US" sz="1500" dirty="0" smtClean="0"/>
              <a:t>(),cogroup,  </a:t>
            </a:r>
            <a:r>
              <a:rPr lang="en-US" sz="1500" dirty="0" err="1"/>
              <a:t>groupBy</a:t>
            </a:r>
            <a:r>
              <a:rPr lang="en-US" sz="1500" dirty="0"/>
              <a:t>() </a:t>
            </a:r>
            <a:r>
              <a:rPr lang="en-US" sz="1500" dirty="0" smtClean="0"/>
              <a:t>etc.</a:t>
            </a:r>
          </a:p>
          <a:p>
            <a:pPr algn="just"/>
            <a:r>
              <a:rPr lang="en-US" sz="1600" dirty="0" smtClean="0"/>
              <a:t>distinct creates </a:t>
            </a:r>
            <a:r>
              <a:rPr lang="en-US" sz="1600" dirty="0"/>
              <a:t>a </a:t>
            </a:r>
            <a:r>
              <a:rPr lang="en-US" sz="1600" dirty="0" smtClean="0"/>
              <a:t>shuffle.</a:t>
            </a:r>
          </a:p>
          <a:p>
            <a:pPr algn="just"/>
            <a:r>
              <a:rPr lang="en-US" sz="1600" dirty="0" smtClean="0"/>
              <a:t>Count and </a:t>
            </a:r>
            <a:r>
              <a:rPr lang="en-US" sz="1600" dirty="0" err="1" smtClean="0"/>
              <a:t>countByKey</a:t>
            </a:r>
            <a:r>
              <a:rPr lang="en-US" sz="1600" dirty="0" smtClean="0"/>
              <a:t> does not create any shuffle.</a:t>
            </a:r>
            <a:endParaRPr lang="en-US" sz="1500" dirty="0"/>
          </a:p>
          <a:p>
            <a:r>
              <a:rPr lang="en-US" sz="1600" i="1" dirty="0" smtClean="0"/>
              <a:t>Avoid </a:t>
            </a:r>
            <a:r>
              <a:rPr lang="en-US" sz="1600" i="1" dirty="0"/>
              <a:t>shuffling at all cost. </a:t>
            </a:r>
            <a:r>
              <a:rPr lang="en-US" sz="1600" i="1" dirty="0" smtClean="0"/>
              <a:t>If Shuffling is absolutely necessary, use combiner.</a:t>
            </a:r>
          </a:p>
          <a:p>
            <a:r>
              <a:rPr lang="en-US" sz="1600" i="1" dirty="0" smtClean="0"/>
              <a:t>Out of 3 main key aggregation APIs, the groupByKey does not use a combiner and so should be avoided. The reduceByKey and aggregrateByKey use the combiner and should be preferred.</a:t>
            </a:r>
          </a:p>
          <a:p>
            <a:endParaRPr lang="en-US" sz="1600" i="1" dirty="0"/>
          </a:p>
          <a:p>
            <a:pPr marL="0" indent="0">
              <a:buNone/>
            </a:pPr>
            <a:r>
              <a:rPr lang="en-US" sz="1600" b="1" dirty="0" smtClean="0"/>
              <a:t>Combiner:</a:t>
            </a:r>
          </a:p>
          <a:p>
            <a:r>
              <a:rPr lang="en-US" sz="1600" dirty="0"/>
              <a:t>It computes the intermediate values </a:t>
            </a:r>
            <a:r>
              <a:rPr lang="en-US" sz="1600" dirty="0" smtClean="0"/>
              <a:t>for each partition to </a:t>
            </a:r>
            <a:r>
              <a:rPr lang="en-US" sz="1600" dirty="0"/>
              <a:t>avoid partial shuffling.</a:t>
            </a:r>
            <a:endParaRPr lang="en-US" sz="2000" b="1" dirty="0"/>
          </a:p>
          <a:p>
            <a:pPr marL="0" indent="0">
              <a:buNone/>
            </a:pPr>
            <a:endParaRPr lang="en-US" sz="1600" b="1" dirty="0"/>
          </a:p>
          <a:p>
            <a:endParaRPr lang="en-US" sz="1600" dirty="0"/>
          </a:p>
          <a:p>
            <a:endParaRPr lang="en-US" sz="1500" dirty="0"/>
          </a:p>
          <a:p>
            <a:pPr marL="0" indent="0">
              <a:buNone/>
            </a:pPr>
            <a:endParaRPr lang="en-US" sz="2000" b="1" dirty="0">
              <a:latin typeface="+mj-lt"/>
            </a:endParaRPr>
          </a:p>
          <a:p>
            <a:pPr marL="0" indent="0">
              <a:buNone/>
            </a:pPr>
            <a:endParaRPr lang="en-US" sz="2000" b="1" dirty="0">
              <a:latin typeface="+mj-lt"/>
            </a:endParaRPr>
          </a:p>
          <a:p>
            <a:pPr marL="0" indent="0">
              <a:buNone/>
            </a:pPr>
            <a:endParaRPr lang="en-US" sz="2000" b="1" dirty="0">
              <a:latin typeface="+mj-lt"/>
            </a:endParaRPr>
          </a:p>
          <a:p>
            <a:endParaRPr lang="en-US" sz="2000" dirty="0">
              <a:latin typeface="+mj-lt"/>
            </a:endParaRPr>
          </a:p>
          <a:p>
            <a:pPr marL="0" indent="0">
              <a:buNone/>
            </a:pPr>
            <a:endParaRPr lang="en-US" sz="2000" dirty="0">
              <a:latin typeface="+mj-lt"/>
            </a:endParaRPr>
          </a:p>
          <a:p>
            <a:endParaRPr lang="en-US" sz="2000" dirty="0">
              <a:latin typeface="+mj-lt"/>
            </a:endParaRPr>
          </a:p>
          <a:p>
            <a:endParaRPr lang="en-US" sz="2000" dirty="0">
              <a:latin typeface="+mj-lt"/>
            </a:endParaRPr>
          </a:p>
          <a:p>
            <a:pPr marL="0"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and Combiner ?</a:t>
            </a:r>
            <a:endParaRPr lang="en-US" sz="4000" dirty="0"/>
          </a:p>
        </p:txBody>
      </p:sp>
    </p:spTree>
    <p:extLst>
      <p:ext uri="{BB962C8B-B14F-4D97-AF65-F5344CB8AC3E}">
        <p14:creationId xmlns="" xmlns:p14="http://schemas.microsoft.com/office/powerpoint/2010/main" val="19826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out Combiner</a:t>
            </a:r>
            <a:endParaRPr lang="en-US" sz="4000" dirty="0"/>
          </a:p>
        </p:txBody>
      </p:sp>
      <p:sp>
        <p:nvSpPr>
          <p:cNvPr id="9" name="Rounded Rectangle 8"/>
          <p:cNvSpPr/>
          <p:nvPr/>
        </p:nvSpPr>
        <p:spPr>
          <a:xfrm>
            <a:off x="2990336" y="1256270"/>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990336" y="3477651"/>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996779" y="184527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996780" y="3926614"/>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2273644" y="209241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273644" y="408313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92809" y="1256269"/>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a:solidFill>
                  <a:schemeClr val="tx1"/>
                </a:solidFill>
              </a:rPr>
              <a:t>Bananna,1</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endParaRPr lang="en-US" sz="1300" dirty="0">
              <a:solidFill>
                <a:schemeClr val="tx1"/>
              </a:solidFill>
            </a:endParaRPr>
          </a:p>
        </p:txBody>
      </p:sp>
      <p:sp>
        <p:nvSpPr>
          <p:cNvPr id="16" name="Rounded Rectangle 15"/>
          <p:cNvSpPr/>
          <p:nvPr/>
        </p:nvSpPr>
        <p:spPr>
          <a:xfrm>
            <a:off x="5292809"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smtClean="0">
                <a:solidFill>
                  <a:schemeClr val="tx1"/>
                </a:solidFill>
              </a:rPr>
              <a:t>Orange,1</a:t>
            </a: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endParaRPr lang="en-US" sz="1300" dirty="0">
              <a:solidFill>
                <a:schemeClr val="tx1"/>
              </a:solidFill>
            </a:endParaRPr>
          </a:p>
        </p:txBody>
      </p:sp>
      <p:sp>
        <p:nvSpPr>
          <p:cNvPr id="19" name="TextBox 18"/>
          <p:cNvSpPr txBox="1"/>
          <p:nvPr/>
        </p:nvSpPr>
        <p:spPr>
          <a:xfrm>
            <a:off x="4366055" y="1110075"/>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cxnSp>
        <p:nvCxnSpPr>
          <p:cNvPr id="21" name="Straight Arrow Connector 20"/>
          <p:cNvCxnSpPr/>
          <p:nvPr/>
        </p:nvCxnSpPr>
        <p:spPr>
          <a:xfrm flipV="1">
            <a:off x="3847071" y="1381989"/>
            <a:ext cx="1556952" cy="12376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flipV="1">
            <a:off x="3793522" y="1565174"/>
            <a:ext cx="1610501" cy="30077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flipV="1">
            <a:off x="3847071" y="1788893"/>
            <a:ext cx="1556952" cy="3225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p:cNvCxnSpPr/>
          <p:nvPr/>
        </p:nvCxnSpPr>
        <p:spPr>
          <a:xfrm>
            <a:off x="3682314" y="1433556"/>
            <a:ext cx="1721709" cy="502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737917" y="1857930"/>
            <a:ext cx="1666106" cy="2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3710115" y="2257409"/>
            <a:ext cx="1693908" cy="57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V="1">
            <a:off x="3765719" y="2538257"/>
            <a:ext cx="1638304" cy="13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flipV="1">
            <a:off x="3779620" y="2756546"/>
            <a:ext cx="1624403" cy="166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a:off x="3793522" y="1684724"/>
            <a:ext cx="1610501" cy="1981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a:off x="3779620" y="2040061"/>
            <a:ext cx="1638304" cy="18255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a:off x="3838312" y="3631388"/>
            <a:ext cx="1565711" cy="389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3786313" y="4035696"/>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3838312" y="4236491"/>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a:off x="3779620" y="2438711"/>
            <a:ext cx="1638304" cy="2223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3767263" y="4796602"/>
            <a:ext cx="1688759" cy="276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3793521" y="2837922"/>
            <a:ext cx="1624403" cy="2042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p:cNvSpPr txBox="1"/>
          <p:nvPr/>
        </p:nvSpPr>
        <p:spPr>
          <a:xfrm>
            <a:off x="6554437" y="1120617"/>
            <a:ext cx="1122407" cy="492443"/>
          </a:xfrm>
          <a:prstGeom prst="rect">
            <a:avLst/>
          </a:prstGeom>
          <a:noFill/>
        </p:spPr>
        <p:txBody>
          <a:bodyPr wrap="square" rtlCol="0">
            <a:spAutoFit/>
          </a:bodyPr>
          <a:lstStyle/>
          <a:p>
            <a:r>
              <a:rPr lang="en-US" sz="1300" b="1" dirty="0" smtClean="0">
                <a:solidFill>
                  <a:srgbClr val="FF0000"/>
                </a:solidFill>
              </a:rPr>
              <a:t>Sorting/Partition</a:t>
            </a:r>
            <a:endParaRPr lang="en-US" sz="1300" b="1" dirty="0">
              <a:solidFill>
                <a:srgbClr val="FF0000"/>
              </a:solidFill>
            </a:endParaRPr>
          </a:p>
        </p:txBody>
      </p:sp>
      <p:sp>
        <p:nvSpPr>
          <p:cNvPr id="59" name="Rounded Rectangle 58"/>
          <p:cNvSpPr/>
          <p:nvPr/>
        </p:nvSpPr>
        <p:spPr>
          <a:xfrm>
            <a:off x="7539677" y="1265954"/>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smtClean="0">
                <a:solidFill>
                  <a:schemeClr val="tx1"/>
                </a:solidFill>
              </a:rPr>
              <a:t>Apple,1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7549972"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Grapes,1</a:t>
            </a:r>
          </a:p>
          <a:p>
            <a:r>
              <a:rPr lang="en-US" sz="1300" dirty="0" smtClean="0">
                <a:solidFill>
                  <a:schemeClr val="tx1"/>
                </a:solidFill>
              </a:rPr>
              <a:t>Grapes,1</a:t>
            </a:r>
          </a:p>
          <a:p>
            <a:r>
              <a:rPr lang="en-US" sz="1300" dirty="0" smtClean="0">
                <a:solidFill>
                  <a:schemeClr val="tx1"/>
                </a:solidFill>
              </a:rPr>
              <a:t>Grapes,1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endParaRPr lang="en-US" sz="1300" dirty="0">
              <a:solidFill>
                <a:schemeClr val="tx1"/>
              </a:solidFill>
            </a:endParaRPr>
          </a:p>
        </p:txBody>
      </p:sp>
      <p:sp>
        <p:nvSpPr>
          <p:cNvPr id="61" name="Right Arrow 60"/>
          <p:cNvSpPr/>
          <p:nvPr/>
        </p:nvSpPr>
        <p:spPr>
          <a:xfrm>
            <a:off x="6736483" y="1843856"/>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6677799" y="406761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047192" y="1138266"/>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169599" y="2749255"/>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019978" y="2287831"/>
            <a:ext cx="1064957"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061774" y="3854433"/>
            <a:ext cx="100360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70" name="Elbow Connector 69"/>
          <p:cNvCxnSpPr>
            <a:stCxn id="68" idx="0"/>
            <a:endCxn id="11" idx="1"/>
          </p:cNvCxnSpPr>
          <p:nvPr/>
        </p:nvCxnSpPr>
        <p:spPr>
          <a:xfrm rot="5400000" flipH="1" flipV="1">
            <a:off x="414812" y="2353068"/>
            <a:ext cx="764365" cy="39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8" idx="2"/>
            <a:endCxn id="12" idx="1"/>
          </p:cNvCxnSpPr>
          <p:nvPr/>
        </p:nvCxnSpPr>
        <p:spPr>
          <a:xfrm rot="16200000" flipH="1">
            <a:off x="365048" y="3620276"/>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3370303" y="953600"/>
            <a:ext cx="545768" cy="369332"/>
          </a:xfrm>
          <a:prstGeom prst="rect">
            <a:avLst/>
          </a:prstGeom>
          <a:noFill/>
        </p:spPr>
        <p:txBody>
          <a:bodyPr wrap="square" rtlCol="0">
            <a:spAutoFit/>
          </a:bodyPr>
          <a:lstStyle/>
          <a:p>
            <a:r>
              <a:rPr lang="en-US" dirty="0" smtClean="0"/>
              <a:t>A1</a:t>
            </a:r>
            <a:endParaRPr lang="en-US" dirty="0"/>
          </a:p>
        </p:txBody>
      </p:sp>
      <p:sp>
        <p:nvSpPr>
          <p:cNvPr id="74" name="TextBox 73"/>
          <p:cNvSpPr txBox="1"/>
          <p:nvPr/>
        </p:nvSpPr>
        <p:spPr>
          <a:xfrm>
            <a:off x="5626191" y="3158736"/>
            <a:ext cx="441751"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3367212" y="3167566"/>
            <a:ext cx="545768" cy="369332"/>
          </a:xfrm>
          <a:prstGeom prst="rect">
            <a:avLst/>
          </a:prstGeom>
          <a:noFill/>
        </p:spPr>
        <p:txBody>
          <a:bodyPr wrap="square" rtlCol="0">
            <a:spAutoFit/>
          </a:bodyPr>
          <a:lstStyle/>
          <a:p>
            <a:r>
              <a:rPr lang="en-US" dirty="0" smtClean="0"/>
              <a:t>A2</a:t>
            </a:r>
            <a:endParaRPr lang="en-US" dirty="0"/>
          </a:p>
        </p:txBody>
      </p:sp>
      <p:sp>
        <p:nvSpPr>
          <p:cNvPr id="76" name="TextBox 75"/>
          <p:cNvSpPr txBox="1"/>
          <p:nvPr/>
        </p:nvSpPr>
        <p:spPr>
          <a:xfrm>
            <a:off x="5641379" y="926435"/>
            <a:ext cx="441751" cy="369332"/>
          </a:xfrm>
          <a:prstGeom prst="rect">
            <a:avLst/>
          </a:prstGeom>
          <a:noFill/>
        </p:spPr>
        <p:txBody>
          <a:bodyPr wrap="square" rtlCol="0">
            <a:spAutoFit/>
          </a:bodyPr>
          <a:lstStyle/>
          <a:p>
            <a:r>
              <a:rPr lang="en-US" dirty="0" smtClean="0"/>
              <a:t>B1</a:t>
            </a:r>
            <a:endParaRPr lang="en-US" dirty="0"/>
          </a:p>
        </p:txBody>
      </p:sp>
      <p:sp>
        <p:nvSpPr>
          <p:cNvPr id="77" name="TextBox 76"/>
          <p:cNvSpPr txBox="1"/>
          <p:nvPr/>
        </p:nvSpPr>
        <p:spPr>
          <a:xfrm>
            <a:off x="7922221" y="914121"/>
            <a:ext cx="441751" cy="369332"/>
          </a:xfrm>
          <a:prstGeom prst="rect">
            <a:avLst/>
          </a:prstGeom>
          <a:noFill/>
        </p:spPr>
        <p:txBody>
          <a:bodyPr wrap="square" rtlCol="0">
            <a:spAutoFit/>
          </a:bodyPr>
          <a:lstStyle/>
          <a:p>
            <a:r>
              <a:rPr lang="en-US" dirty="0" smtClean="0"/>
              <a:t>B1</a:t>
            </a:r>
            <a:endParaRPr lang="en-US" dirty="0"/>
          </a:p>
        </p:txBody>
      </p:sp>
      <p:sp>
        <p:nvSpPr>
          <p:cNvPr id="78" name="TextBox 77"/>
          <p:cNvSpPr txBox="1"/>
          <p:nvPr/>
        </p:nvSpPr>
        <p:spPr>
          <a:xfrm>
            <a:off x="7902393" y="3158736"/>
            <a:ext cx="441751" cy="369332"/>
          </a:xfrm>
          <a:prstGeom prst="rect">
            <a:avLst/>
          </a:prstGeom>
          <a:noFill/>
        </p:spPr>
        <p:txBody>
          <a:bodyPr wrap="square" rtlCol="0">
            <a:spAutoFit/>
          </a:bodyPr>
          <a:lstStyle/>
          <a:p>
            <a:r>
              <a:rPr lang="en-US" dirty="0" smtClean="0"/>
              <a:t>B2</a:t>
            </a:r>
            <a:endParaRPr lang="en-US" dirty="0"/>
          </a:p>
        </p:txBody>
      </p:sp>
      <p:sp>
        <p:nvSpPr>
          <p:cNvPr id="79" name="TextBox 78"/>
          <p:cNvSpPr txBox="1"/>
          <p:nvPr/>
        </p:nvSpPr>
        <p:spPr>
          <a:xfrm>
            <a:off x="10496623" y="2398606"/>
            <a:ext cx="441751" cy="369332"/>
          </a:xfrm>
          <a:prstGeom prst="rect">
            <a:avLst/>
          </a:prstGeom>
          <a:noFill/>
        </p:spPr>
        <p:txBody>
          <a:bodyPr wrap="square" rtlCol="0">
            <a:spAutoFit/>
          </a:bodyPr>
          <a:lstStyle/>
          <a:p>
            <a:r>
              <a:rPr lang="en-US" dirty="0" smtClean="0"/>
              <a:t>C1</a:t>
            </a:r>
            <a:endParaRPr lang="en-US" dirty="0"/>
          </a:p>
        </p:txBody>
      </p:sp>
    </p:spTree>
    <p:extLst>
      <p:ext uri="{BB962C8B-B14F-4D97-AF65-F5344CB8AC3E}">
        <p14:creationId xmlns="" xmlns:p14="http://schemas.microsoft.com/office/powerpoint/2010/main" val="22024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9" grpId="0"/>
      <p:bldP spid="58" grpId="0"/>
      <p:bldP spid="59" grpId="0" animBg="1"/>
      <p:bldP spid="60" grpId="0" animBg="1"/>
      <p:bldP spid="61" grpId="0" animBg="1"/>
      <p:bldP spid="62" grpId="0" animBg="1"/>
      <p:bldP spid="63" grpId="0"/>
      <p:bldP spid="64" grpId="0" animBg="1"/>
      <p:bldP spid="65" grpId="0" animBg="1"/>
      <p:bldP spid="66" grpId="0" animBg="1"/>
      <p:bldP spid="68" grpId="0" animBg="1"/>
      <p:bldP spid="73" grpId="0"/>
      <p:bldP spid="74" grpId="0"/>
      <p:bldP spid="75" grpId="0"/>
      <p:bldP spid="76" grpId="0"/>
      <p:bldP spid="77" grpId="0"/>
      <p:bldP spid="78" grpId="0"/>
      <p:bldP spid="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664" y="445519"/>
            <a:ext cx="10626811" cy="2862322"/>
          </a:xfrm>
          <a:prstGeom prst="rect">
            <a:avLst/>
          </a:prstGeom>
        </p:spPr>
        <p:txBody>
          <a:bodyPr wrap="square">
            <a:spAutoFit/>
          </a:bodyPr>
          <a:lstStyle/>
          <a:p>
            <a:r>
              <a:rPr lang="en-US" dirty="0" smtClean="0"/>
              <a:t>What Happens in Shuffle Stage?</a:t>
            </a:r>
          </a:p>
          <a:p>
            <a:r>
              <a:rPr lang="en-US" dirty="0" smtClean="0"/>
              <a:t>In </a:t>
            </a:r>
            <a:r>
              <a:rPr lang="en-US" dirty="0"/>
              <a:t>shuffle Stage,</a:t>
            </a:r>
          </a:p>
          <a:p>
            <a:r>
              <a:rPr lang="en-US" dirty="0"/>
              <a:t>1. Spark runs the map tasks on all partitions which groups all values for a single key.</a:t>
            </a:r>
          </a:p>
          <a:p>
            <a:r>
              <a:rPr lang="en-US" dirty="0"/>
              <a:t>2. Then the results of the map tasks are kept in memory.</a:t>
            </a:r>
          </a:p>
          <a:p>
            <a:r>
              <a:rPr lang="en-US" dirty="0"/>
              <a:t>3. When results do not fit into memory, Spark stores the data into a disk. So there is I/O and data </a:t>
            </a:r>
            <a:r>
              <a:rPr lang="en-US" dirty="0" err="1"/>
              <a:t>serilization</a:t>
            </a:r>
            <a:r>
              <a:rPr lang="en-US" dirty="0"/>
              <a:t> involved.</a:t>
            </a:r>
          </a:p>
          <a:p>
            <a:r>
              <a:rPr lang="en-US" dirty="0"/>
              <a:t>4. So Shuffle  generates a large number of intermediate files on disk. These files are preserved until the corresponding RDDs are no longer used and are then garbage collected.</a:t>
            </a:r>
          </a:p>
          <a:p>
            <a:r>
              <a:rPr lang="en-US" dirty="0"/>
              <a:t>   We can also mention a temporary storage directory in the </a:t>
            </a:r>
            <a:r>
              <a:rPr lang="en-US" dirty="0" err="1"/>
              <a:t>spark.local.dir</a:t>
            </a:r>
            <a:r>
              <a:rPr lang="en-US" dirty="0"/>
              <a:t> while configuring the </a:t>
            </a:r>
            <a:r>
              <a:rPr lang="en-US" dirty="0" err="1"/>
              <a:t>sparkcontext</a:t>
            </a:r>
            <a:r>
              <a:rPr lang="en-US" dirty="0"/>
              <a:t>. </a:t>
            </a:r>
          </a:p>
          <a:p>
            <a:r>
              <a:rPr lang="en-US" dirty="0"/>
              <a:t>5. Finally it runs the reduce tasks on each partition based on key.</a:t>
            </a:r>
          </a:p>
        </p:txBody>
      </p:sp>
    </p:spTree>
    <p:extLst>
      <p:ext uri="{BB962C8B-B14F-4D97-AF65-F5344CB8AC3E}">
        <p14:creationId xmlns="" xmlns:p14="http://schemas.microsoft.com/office/powerpoint/2010/main" val="3186328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smtClean="0"/>
              <a:t>Shuffling with Combiner</a:t>
            </a:r>
            <a:endParaRPr lang="en-US" sz="4000" dirty="0"/>
          </a:p>
        </p:txBody>
      </p:sp>
      <p:grpSp>
        <p:nvGrpSpPr>
          <p:cNvPr id="33" name="Group 32"/>
          <p:cNvGrpSpPr/>
          <p:nvPr/>
        </p:nvGrpSpPr>
        <p:grpSpPr>
          <a:xfrm>
            <a:off x="686479" y="1015800"/>
            <a:ext cx="11418552" cy="4026857"/>
            <a:chOff x="159257" y="999325"/>
            <a:chExt cx="11418552" cy="4026857"/>
          </a:xfrm>
        </p:grpSpPr>
        <p:sp>
          <p:nvSpPr>
            <p:cNvPr id="9" name="Rounded Rectangle 8"/>
            <p:cNvSpPr/>
            <p:nvPr/>
          </p:nvSpPr>
          <p:spPr>
            <a:xfrm>
              <a:off x="2084104" y="1084377"/>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smtClean="0">
                  <a:solidFill>
                    <a:schemeClr val="tx1"/>
                  </a:solidFill>
                </a:rPr>
                <a:t>Apple,1</a:t>
              </a:r>
            </a:p>
            <a:p>
              <a:r>
                <a:rPr lang="en-US" sz="1300" dirty="0" smtClean="0">
                  <a:solidFill>
                    <a:schemeClr val="tx1"/>
                  </a:solidFill>
                </a:rPr>
                <a:t>Grapes,1</a:t>
              </a:r>
            </a:p>
            <a:p>
              <a:r>
                <a:rPr lang="en-US" sz="1300" dirty="0" smtClean="0">
                  <a:solidFill>
                    <a:schemeClr val="tx1"/>
                  </a:solidFill>
                </a:rPr>
                <a:t>Banana,1</a:t>
              </a:r>
            </a:p>
            <a:p>
              <a:r>
                <a:rPr lang="en-US" sz="1300" dirty="0" smtClean="0">
                  <a:solidFill>
                    <a:schemeClr val="tx1"/>
                  </a:solidFill>
                </a:rPr>
                <a:t>Grapes,1</a:t>
              </a:r>
              <a:endParaRPr lang="en-US" sz="1300" dirty="0">
                <a:solidFill>
                  <a:schemeClr val="tx1"/>
                </a:solidFill>
              </a:endParaRPr>
            </a:p>
          </p:txBody>
        </p:sp>
        <p:sp>
          <p:nvSpPr>
            <p:cNvPr id="10" name="Rounded Rectangle 9"/>
            <p:cNvSpPr/>
            <p:nvPr/>
          </p:nvSpPr>
          <p:spPr>
            <a:xfrm>
              <a:off x="2084104" y="3305758"/>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smtClean="0">
                  <a:solidFill>
                    <a:schemeClr val="tx1"/>
                  </a:solidFill>
                </a:rPr>
                <a:t>Apple,1</a:t>
              </a:r>
              <a:endParaRPr lang="en-US" sz="1300" dirty="0">
                <a:solidFill>
                  <a:schemeClr val="tx1"/>
                </a:solidFill>
              </a:endParaRPr>
            </a:p>
            <a:p>
              <a:r>
                <a:rPr lang="en-US" sz="1300" dirty="0" smtClean="0">
                  <a:solidFill>
                    <a:schemeClr val="tx1"/>
                  </a:solidFill>
                </a:rPr>
                <a:t>Orange,1</a:t>
              </a:r>
              <a:endParaRPr lang="en-US" sz="1300" dirty="0">
                <a:solidFill>
                  <a:schemeClr val="tx1"/>
                </a:solidFill>
              </a:endParaRPr>
            </a:p>
            <a:p>
              <a:r>
                <a:rPr lang="en-US" sz="1300" dirty="0">
                  <a:solidFill>
                    <a:schemeClr val="tx1"/>
                  </a:solidFill>
                </a:rPr>
                <a:t>Orange,1</a:t>
              </a:r>
            </a:p>
            <a:p>
              <a:r>
                <a:rPr lang="en-US" sz="1300" dirty="0" smtClean="0">
                  <a:solidFill>
                    <a:schemeClr val="tx1"/>
                  </a:solidFill>
                </a:rPr>
                <a:t>Apple,1</a:t>
              </a:r>
            </a:p>
            <a:p>
              <a:r>
                <a:rPr lang="en-US" sz="1300" dirty="0" smtClean="0">
                  <a:solidFill>
                    <a:schemeClr val="tx1"/>
                  </a:solidFill>
                </a:rPr>
                <a:t>Banana,1</a:t>
              </a:r>
            </a:p>
            <a:p>
              <a:r>
                <a:rPr lang="en-US" sz="1300" dirty="0" smtClean="0">
                  <a:solidFill>
                    <a:schemeClr val="tx1"/>
                  </a:solidFill>
                </a:rPr>
                <a:t>Grapes,1</a:t>
              </a:r>
            </a:p>
            <a:p>
              <a:r>
                <a:rPr lang="en-US" sz="1300" dirty="0" smtClean="0">
                  <a:solidFill>
                    <a:schemeClr val="tx1"/>
                  </a:solidFill>
                </a:rPr>
                <a:t>Banana,1</a:t>
              </a:r>
              <a:endParaRPr lang="en-US" sz="1300" dirty="0">
                <a:solidFill>
                  <a:schemeClr val="tx1"/>
                </a:solidFill>
              </a:endParaRPr>
            </a:p>
          </p:txBody>
        </p:sp>
        <p:sp>
          <p:nvSpPr>
            <p:cNvPr id="11" name="Rectangle 10"/>
            <p:cNvSpPr/>
            <p:nvPr/>
          </p:nvSpPr>
          <p:spPr>
            <a:xfrm>
              <a:off x="173090" y="170482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12" name="Rectangle 11"/>
            <p:cNvSpPr/>
            <p:nvPr/>
          </p:nvSpPr>
          <p:spPr>
            <a:xfrm>
              <a:off x="159257" y="3743275"/>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Partition 2</a:t>
              </a:r>
              <a:endParaRPr lang="en-US" dirty="0"/>
            </a:p>
          </p:txBody>
        </p:sp>
        <p:sp>
          <p:nvSpPr>
            <p:cNvPr id="13" name="Right Arrow 12"/>
            <p:cNvSpPr/>
            <p:nvPr/>
          </p:nvSpPr>
          <p:spPr>
            <a:xfrm>
              <a:off x="1367412" y="192051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367412" y="391123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03974" y="1563603"/>
              <a:ext cx="1206841" cy="11502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Bananna,1</a:t>
              </a:r>
            </a:p>
            <a:p>
              <a:r>
                <a:rPr lang="en-US" sz="1300" dirty="0" smtClean="0">
                  <a:solidFill>
                    <a:schemeClr val="tx1"/>
                  </a:solidFill>
                </a:rPr>
                <a:t>Bananna,2</a:t>
              </a:r>
              <a:endParaRPr lang="en-US" sz="1300" dirty="0">
                <a:solidFill>
                  <a:schemeClr val="tx1"/>
                </a:solidFill>
              </a:endParaRPr>
            </a:p>
            <a:p>
              <a:r>
                <a:rPr lang="en-US" sz="1300" dirty="0" smtClean="0">
                  <a:solidFill>
                    <a:schemeClr val="tx1"/>
                  </a:solidFill>
                </a:rPr>
                <a:t>Apple,3</a:t>
              </a:r>
            </a:p>
            <a:p>
              <a:r>
                <a:rPr lang="en-US" sz="1300" dirty="0" smtClean="0">
                  <a:solidFill>
                    <a:schemeClr val="tx1"/>
                  </a:solidFill>
                </a:rPr>
                <a:t>Apple,2</a:t>
              </a:r>
            </a:p>
            <a:p>
              <a:endParaRPr lang="en-US" sz="1300" dirty="0">
                <a:solidFill>
                  <a:schemeClr val="tx1"/>
                </a:solidFill>
              </a:endParaRPr>
            </a:p>
          </p:txBody>
        </p:sp>
        <p:sp>
          <p:nvSpPr>
            <p:cNvPr id="19" name="TextBox 18"/>
            <p:cNvSpPr txBox="1"/>
            <p:nvPr/>
          </p:nvSpPr>
          <p:spPr>
            <a:xfrm>
              <a:off x="5288692" y="1027698"/>
              <a:ext cx="1122407" cy="292388"/>
            </a:xfrm>
            <a:prstGeom prst="rect">
              <a:avLst/>
            </a:prstGeom>
            <a:noFill/>
          </p:spPr>
          <p:txBody>
            <a:bodyPr wrap="square" rtlCol="0">
              <a:spAutoFit/>
            </a:bodyPr>
            <a:lstStyle/>
            <a:p>
              <a:r>
                <a:rPr lang="en-US" sz="1300" b="1" dirty="0" smtClean="0">
                  <a:solidFill>
                    <a:srgbClr val="FF0000"/>
                  </a:solidFill>
                </a:rPr>
                <a:t>Shuffling</a:t>
              </a:r>
              <a:endParaRPr lang="en-US" sz="1300" b="1" dirty="0">
                <a:solidFill>
                  <a:srgbClr val="FF0000"/>
                </a:solidFill>
              </a:endParaRPr>
            </a:p>
          </p:txBody>
        </p:sp>
        <p:sp>
          <p:nvSpPr>
            <p:cNvPr id="58" name="TextBox 57"/>
            <p:cNvSpPr txBox="1"/>
            <p:nvPr/>
          </p:nvSpPr>
          <p:spPr>
            <a:xfrm>
              <a:off x="7600436" y="1061450"/>
              <a:ext cx="1122407" cy="292388"/>
            </a:xfrm>
            <a:prstGeom prst="rect">
              <a:avLst/>
            </a:prstGeom>
            <a:noFill/>
          </p:spPr>
          <p:txBody>
            <a:bodyPr wrap="square" rtlCol="0">
              <a:spAutoFit/>
            </a:bodyPr>
            <a:lstStyle/>
            <a:p>
              <a:r>
                <a:rPr lang="en-US" sz="1300" b="1" dirty="0">
                  <a:solidFill>
                    <a:srgbClr val="FF0000"/>
                  </a:solidFill>
                </a:rPr>
                <a:t>Sorting</a:t>
              </a:r>
            </a:p>
          </p:txBody>
        </p:sp>
        <p:sp>
          <p:nvSpPr>
            <p:cNvPr id="59" name="Rounded Rectangle 58"/>
            <p:cNvSpPr/>
            <p:nvPr/>
          </p:nvSpPr>
          <p:spPr>
            <a:xfrm>
              <a:off x="8344927" y="1600492"/>
              <a:ext cx="1206841" cy="11333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Apple,2</a:t>
              </a:r>
            </a:p>
            <a:p>
              <a:r>
                <a:rPr lang="en-US" sz="1300" dirty="0" smtClean="0">
                  <a:solidFill>
                    <a:schemeClr val="tx1"/>
                  </a:solidFill>
                </a:rPr>
                <a:t>Apple,3</a:t>
              </a:r>
            </a:p>
            <a:p>
              <a:r>
                <a:rPr lang="en-US" sz="1300" dirty="0" smtClean="0">
                  <a:solidFill>
                    <a:schemeClr val="tx1"/>
                  </a:solidFill>
                </a:rPr>
                <a:t>Bananna,1</a:t>
              </a:r>
              <a:endParaRPr lang="en-US" sz="1300" dirty="0">
                <a:solidFill>
                  <a:schemeClr val="tx1"/>
                </a:solidFill>
              </a:endParaRPr>
            </a:p>
            <a:p>
              <a:r>
                <a:rPr lang="en-US" sz="1300" dirty="0" smtClean="0">
                  <a:solidFill>
                    <a:schemeClr val="tx1"/>
                  </a:solidFill>
                </a:rPr>
                <a:t>Bananna,2</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0" name="Rounded Rectangle 59"/>
            <p:cNvSpPr/>
            <p:nvPr/>
          </p:nvSpPr>
          <p:spPr>
            <a:xfrm>
              <a:off x="8408056" y="3582030"/>
              <a:ext cx="1206841" cy="9497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Grapes,1</a:t>
              </a:r>
            </a:p>
            <a:p>
              <a:r>
                <a:rPr lang="en-US" sz="1300" dirty="0" smtClean="0">
                  <a:solidFill>
                    <a:schemeClr val="tx1"/>
                  </a:solidFill>
                </a:rPr>
                <a:t>Grapes,2</a:t>
              </a: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p:txBody>
        </p:sp>
        <p:sp>
          <p:nvSpPr>
            <p:cNvPr id="61" name="Right Arrow 60"/>
            <p:cNvSpPr/>
            <p:nvPr/>
          </p:nvSpPr>
          <p:spPr>
            <a:xfrm>
              <a:off x="7562153" y="201786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7600436" y="3985238"/>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767595" y="1069374"/>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482009" y="2536378"/>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Apple,5</a:t>
              </a:r>
            </a:p>
            <a:p>
              <a:r>
                <a:rPr lang="en-US" sz="1300" dirty="0" smtClean="0">
                  <a:solidFill>
                    <a:schemeClr val="tx1"/>
                  </a:solidFill>
                </a:rPr>
                <a:t>Bananna,3</a:t>
              </a:r>
            </a:p>
            <a:p>
              <a:r>
                <a:rPr lang="en-US" sz="1300" dirty="0" smtClean="0">
                  <a:solidFill>
                    <a:schemeClr val="tx1"/>
                  </a:solidFill>
                </a:rPr>
                <a:t>Grapes,3</a:t>
              </a:r>
            </a:p>
            <a:p>
              <a:r>
                <a:rPr lang="en-US" sz="1300" dirty="0" smtClean="0">
                  <a:solidFill>
                    <a:schemeClr val="tx1"/>
                  </a:solidFill>
                </a:rPr>
                <a:t>Orange,5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65" name="Right Arrow 64"/>
            <p:cNvSpPr/>
            <p:nvPr/>
          </p:nvSpPr>
          <p:spPr>
            <a:xfrm rot="1478858">
              <a:off x="9728823" y="2207495"/>
              <a:ext cx="674396"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831305" y="3673106"/>
              <a:ext cx="718985"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357896" y="999325"/>
              <a:ext cx="1122407" cy="292388"/>
            </a:xfrm>
            <a:prstGeom prst="rect">
              <a:avLst/>
            </a:prstGeom>
            <a:noFill/>
          </p:spPr>
          <p:txBody>
            <a:bodyPr wrap="square" rtlCol="0">
              <a:spAutoFit/>
            </a:bodyPr>
            <a:lstStyle/>
            <a:p>
              <a:r>
                <a:rPr lang="en-US" sz="1300" b="1" dirty="0" smtClean="0">
                  <a:solidFill>
                    <a:srgbClr val="FF0000"/>
                  </a:solidFill>
                </a:rPr>
                <a:t>Combiner</a:t>
              </a:r>
              <a:endParaRPr lang="en-US" sz="1300" b="1" dirty="0">
                <a:solidFill>
                  <a:srgbClr val="FF0000"/>
                </a:solidFill>
              </a:endParaRPr>
            </a:p>
          </p:txBody>
        </p:sp>
        <p:sp>
          <p:nvSpPr>
            <p:cNvPr id="39" name="Rounded Rectangle 38"/>
            <p:cNvSpPr/>
            <p:nvPr/>
          </p:nvSpPr>
          <p:spPr>
            <a:xfrm>
              <a:off x="4114373" y="1570008"/>
              <a:ext cx="1123965" cy="10899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Apple,3</a:t>
              </a:r>
              <a:endParaRPr lang="en-US" sz="1300" dirty="0">
                <a:solidFill>
                  <a:schemeClr val="tx1"/>
                </a:solidFill>
              </a:endParaRPr>
            </a:p>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Banana,1</a:t>
              </a:r>
            </a:p>
          </p:txBody>
        </p:sp>
        <p:sp>
          <p:nvSpPr>
            <p:cNvPr id="40" name="Rounded Rectangle 39"/>
            <p:cNvSpPr/>
            <p:nvPr/>
          </p:nvSpPr>
          <p:spPr>
            <a:xfrm>
              <a:off x="4123035" y="3586796"/>
              <a:ext cx="1106642" cy="11030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Apple,2</a:t>
              </a:r>
              <a:endParaRPr lang="en-US" sz="1300" dirty="0">
                <a:solidFill>
                  <a:schemeClr val="tx1"/>
                </a:solidFill>
              </a:endParaRPr>
            </a:p>
            <a:p>
              <a:r>
                <a:rPr lang="en-US" sz="1300" dirty="0" smtClean="0">
                  <a:solidFill>
                    <a:schemeClr val="tx1"/>
                  </a:solidFill>
                </a:rPr>
                <a:t>Banana,2</a:t>
              </a:r>
            </a:p>
            <a:p>
              <a:r>
                <a:rPr lang="en-US" sz="1300" dirty="0" smtClean="0">
                  <a:solidFill>
                    <a:schemeClr val="tx1"/>
                  </a:solidFill>
                </a:rPr>
                <a:t>Grapes,1</a:t>
              </a:r>
            </a:p>
          </p:txBody>
        </p:sp>
        <p:sp>
          <p:nvSpPr>
            <p:cNvPr id="43" name="Right Arrow 42"/>
            <p:cNvSpPr/>
            <p:nvPr/>
          </p:nvSpPr>
          <p:spPr>
            <a:xfrm>
              <a:off x="3459823" y="19461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3445974" y="3955674"/>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31065" y="1829639"/>
              <a:ext cx="1416657" cy="30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4843211" y="2374330"/>
              <a:ext cx="1372235" cy="1636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oup 30"/>
            <p:cNvGrpSpPr/>
            <p:nvPr/>
          </p:nvGrpSpPr>
          <p:grpSpPr>
            <a:xfrm>
              <a:off x="4892696" y="1998776"/>
              <a:ext cx="2521635" cy="2697346"/>
              <a:chOff x="4892696" y="1998776"/>
              <a:chExt cx="2521635" cy="2697346"/>
            </a:xfrm>
          </p:grpSpPr>
          <p:sp>
            <p:nvSpPr>
              <p:cNvPr id="16" name="Rounded Rectangle 15"/>
              <p:cNvSpPr/>
              <p:nvPr/>
            </p:nvSpPr>
            <p:spPr>
              <a:xfrm>
                <a:off x="6207490" y="3801250"/>
                <a:ext cx="1206841" cy="8948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Orange,2</a:t>
                </a:r>
                <a:endParaRPr lang="en-US" sz="1300" dirty="0">
                  <a:solidFill>
                    <a:schemeClr val="tx1"/>
                  </a:solidFill>
                </a:endParaRPr>
              </a:p>
              <a:p>
                <a:r>
                  <a:rPr lang="en-US" sz="1300" dirty="0" smtClean="0">
                    <a:solidFill>
                      <a:schemeClr val="tx1"/>
                    </a:solidFill>
                  </a:rPr>
                  <a:t>Orange,3</a:t>
                </a:r>
                <a:endParaRPr lang="en-US" sz="1300" dirty="0">
                  <a:solidFill>
                    <a:schemeClr val="tx1"/>
                  </a:solidFill>
                </a:endParaRPr>
              </a:p>
              <a:p>
                <a:r>
                  <a:rPr lang="en-US" sz="1300" dirty="0" smtClean="0">
                    <a:solidFill>
                      <a:schemeClr val="tx1"/>
                    </a:solidFill>
                  </a:rPr>
                  <a:t>Grapes,2</a:t>
                </a:r>
              </a:p>
              <a:p>
                <a:r>
                  <a:rPr lang="en-US" sz="1300" dirty="0" smtClean="0">
                    <a:solidFill>
                      <a:schemeClr val="tx1"/>
                    </a:solidFill>
                  </a:rPr>
                  <a:t>Grapes,1</a:t>
                </a:r>
              </a:p>
            </p:txBody>
          </p:sp>
          <p:cxnSp>
            <p:nvCxnSpPr>
              <p:cNvPr id="18" name="Straight Arrow Connector 17"/>
              <p:cNvCxnSpPr/>
              <p:nvPr/>
            </p:nvCxnSpPr>
            <p:spPr>
              <a:xfrm>
                <a:off x="4892696" y="2236136"/>
                <a:ext cx="1445766" cy="21515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p:cNvCxnSpPr/>
              <p:nvPr/>
            </p:nvCxnSpPr>
            <p:spPr>
              <a:xfrm>
                <a:off x="4965333" y="4411140"/>
                <a:ext cx="1373129" cy="1147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4965333" y="1998776"/>
                <a:ext cx="1373129" cy="19864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p:nvPr/>
            </p:nvCxnSpPr>
            <p:spPr>
              <a:xfrm>
                <a:off x="4894636" y="3810628"/>
                <a:ext cx="1516463" cy="35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8" name="Straight Arrow Connector 27"/>
            <p:cNvCxnSpPr/>
            <p:nvPr/>
          </p:nvCxnSpPr>
          <p:spPr>
            <a:xfrm flipV="1">
              <a:off x="4965333" y="1946130"/>
              <a:ext cx="1250113" cy="2309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4913115" y="1782143"/>
              <a:ext cx="1334607" cy="6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RDD</a:t>
            </a:r>
            <a:endParaRPr lang="en-US" dirty="0"/>
          </a:p>
        </p:txBody>
      </p:sp>
      <p:cxnSp>
        <p:nvCxnSpPr>
          <p:cNvPr id="69" name="Elbow Connector 68"/>
          <p:cNvCxnSpPr/>
          <p:nvPr/>
        </p:nvCxnSpPr>
        <p:spPr>
          <a:xfrm rot="5400000" flipH="1" flipV="1">
            <a:off x="79530" y="2304117"/>
            <a:ext cx="862378" cy="399457"/>
          </a:xfrm>
          <a:prstGeom prst="bentConnector3">
            <a:avLst>
              <a:gd name="adj1" fmla="val 101583"/>
            </a:avLst>
          </a:prstGeom>
          <a:ln>
            <a:tailEnd type="triangle"/>
          </a:ln>
        </p:spPr>
        <p:style>
          <a:lnRef idx="1">
            <a:schemeClr val="dk1"/>
          </a:lnRef>
          <a:fillRef idx="0">
            <a:schemeClr val="dk1"/>
          </a:fillRef>
          <a:effectRef idx="0">
            <a:schemeClr val="dk1"/>
          </a:effectRef>
          <a:fontRef idx="minor">
            <a:schemeClr val="tx1"/>
          </a:fontRef>
        </p:style>
      </p:cxnSp>
      <p:cxnSp>
        <p:nvCxnSpPr>
          <p:cNvPr id="70" name="Elbow Connector 69"/>
          <p:cNvCxnSpPr/>
          <p:nvPr/>
        </p:nvCxnSpPr>
        <p:spPr>
          <a:xfrm rot="16200000" flipH="1">
            <a:off x="88553" y="3595574"/>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3055646" y="811952"/>
            <a:ext cx="545768" cy="369332"/>
          </a:xfrm>
          <a:prstGeom prst="rect">
            <a:avLst/>
          </a:prstGeom>
          <a:noFill/>
        </p:spPr>
        <p:txBody>
          <a:bodyPr wrap="square" rtlCol="0">
            <a:spAutoFit/>
          </a:bodyPr>
          <a:lstStyle/>
          <a:p>
            <a:r>
              <a:rPr lang="en-US" dirty="0" smtClean="0"/>
              <a:t>A1</a:t>
            </a:r>
            <a:endParaRPr lang="en-US" dirty="0"/>
          </a:p>
        </p:txBody>
      </p:sp>
      <p:sp>
        <p:nvSpPr>
          <p:cNvPr id="72" name="TextBox 71"/>
          <p:cNvSpPr txBox="1"/>
          <p:nvPr/>
        </p:nvSpPr>
        <p:spPr>
          <a:xfrm>
            <a:off x="2964517" y="2994081"/>
            <a:ext cx="545768" cy="369332"/>
          </a:xfrm>
          <a:prstGeom prst="rect">
            <a:avLst/>
          </a:prstGeom>
          <a:noFill/>
        </p:spPr>
        <p:txBody>
          <a:bodyPr wrap="square" rtlCol="0">
            <a:spAutoFit/>
          </a:bodyPr>
          <a:lstStyle/>
          <a:p>
            <a:r>
              <a:rPr lang="en-US" dirty="0" smtClean="0"/>
              <a:t>A2</a:t>
            </a:r>
            <a:endParaRPr lang="en-US" dirty="0"/>
          </a:p>
        </p:txBody>
      </p:sp>
      <p:sp>
        <p:nvSpPr>
          <p:cNvPr id="73" name="TextBox 72"/>
          <p:cNvSpPr txBox="1"/>
          <p:nvPr/>
        </p:nvSpPr>
        <p:spPr>
          <a:xfrm>
            <a:off x="4908229" y="1253228"/>
            <a:ext cx="545768" cy="369332"/>
          </a:xfrm>
          <a:prstGeom prst="rect">
            <a:avLst/>
          </a:prstGeom>
          <a:noFill/>
        </p:spPr>
        <p:txBody>
          <a:bodyPr wrap="square" rtlCol="0">
            <a:spAutoFit/>
          </a:bodyPr>
          <a:lstStyle/>
          <a:p>
            <a:r>
              <a:rPr lang="en-US" dirty="0" smtClean="0"/>
              <a:t>B1</a:t>
            </a:r>
            <a:endParaRPr lang="en-US" dirty="0"/>
          </a:p>
        </p:txBody>
      </p:sp>
      <p:sp>
        <p:nvSpPr>
          <p:cNvPr id="74" name="TextBox 73"/>
          <p:cNvSpPr txBox="1"/>
          <p:nvPr/>
        </p:nvSpPr>
        <p:spPr>
          <a:xfrm>
            <a:off x="4904819" y="3268416"/>
            <a:ext cx="545768" cy="369332"/>
          </a:xfrm>
          <a:prstGeom prst="rect">
            <a:avLst/>
          </a:prstGeom>
          <a:noFill/>
        </p:spPr>
        <p:txBody>
          <a:bodyPr wrap="square" rtlCol="0">
            <a:spAutoFit/>
          </a:bodyPr>
          <a:lstStyle/>
          <a:p>
            <a:r>
              <a:rPr lang="en-US" dirty="0" smtClean="0"/>
              <a:t>B2</a:t>
            </a:r>
            <a:endParaRPr lang="en-US" dirty="0"/>
          </a:p>
        </p:txBody>
      </p:sp>
      <p:sp>
        <p:nvSpPr>
          <p:cNvPr id="75" name="TextBox 74"/>
          <p:cNvSpPr txBox="1"/>
          <p:nvPr/>
        </p:nvSpPr>
        <p:spPr>
          <a:xfrm>
            <a:off x="6987221" y="1236393"/>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6" name="TextBox 75"/>
          <p:cNvSpPr txBox="1"/>
          <p:nvPr/>
        </p:nvSpPr>
        <p:spPr>
          <a:xfrm>
            <a:off x="7065248" y="3432175"/>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7" name="TextBox 76"/>
          <p:cNvSpPr txBox="1"/>
          <p:nvPr/>
        </p:nvSpPr>
        <p:spPr>
          <a:xfrm>
            <a:off x="9166831" y="1255746"/>
            <a:ext cx="545768" cy="369332"/>
          </a:xfrm>
          <a:prstGeom prst="rect">
            <a:avLst/>
          </a:prstGeom>
          <a:noFill/>
        </p:spPr>
        <p:txBody>
          <a:bodyPr wrap="square" rtlCol="0">
            <a:spAutoFit/>
          </a:bodyPr>
          <a:lstStyle/>
          <a:p>
            <a:r>
              <a:rPr lang="en-US" dirty="0"/>
              <a:t>C</a:t>
            </a:r>
            <a:r>
              <a:rPr lang="en-US" dirty="0" smtClean="0"/>
              <a:t>1</a:t>
            </a:r>
            <a:endParaRPr lang="en-US" dirty="0"/>
          </a:p>
        </p:txBody>
      </p:sp>
      <p:sp>
        <p:nvSpPr>
          <p:cNvPr id="78" name="TextBox 77"/>
          <p:cNvSpPr txBox="1"/>
          <p:nvPr/>
        </p:nvSpPr>
        <p:spPr>
          <a:xfrm>
            <a:off x="9243518" y="3268416"/>
            <a:ext cx="545768" cy="369332"/>
          </a:xfrm>
          <a:prstGeom prst="rect">
            <a:avLst/>
          </a:prstGeom>
          <a:noFill/>
        </p:spPr>
        <p:txBody>
          <a:bodyPr wrap="square" rtlCol="0">
            <a:spAutoFit/>
          </a:bodyPr>
          <a:lstStyle/>
          <a:p>
            <a:r>
              <a:rPr lang="en-US" dirty="0"/>
              <a:t>C</a:t>
            </a:r>
            <a:r>
              <a:rPr lang="en-US" dirty="0" smtClean="0"/>
              <a:t>2</a:t>
            </a:r>
            <a:endParaRPr lang="en-US" dirty="0"/>
          </a:p>
        </p:txBody>
      </p:sp>
      <p:sp>
        <p:nvSpPr>
          <p:cNvPr id="79" name="TextBox 78"/>
          <p:cNvSpPr txBox="1"/>
          <p:nvPr/>
        </p:nvSpPr>
        <p:spPr>
          <a:xfrm>
            <a:off x="11284247" y="2198668"/>
            <a:ext cx="545768" cy="369332"/>
          </a:xfrm>
          <a:prstGeom prst="rect">
            <a:avLst/>
          </a:prstGeom>
          <a:noFill/>
        </p:spPr>
        <p:txBody>
          <a:bodyPr wrap="square" rtlCol="0">
            <a:spAutoFit/>
          </a:bodyPr>
          <a:lstStyle/>
          <a:p>
            <a:r>
              <a:rPr lang="en-US" dirty="0" smtClean="0"/>
              <a:t>D1</a:t>
            </a:r>
            <a:endParaRPr lang="en-US" dirty="0"/>
          </a:p>
        </p:txBody>
      </p:sp>
    </p:spTree>
    <p:extLst>
      <p:ext uri="{BB962C8B-B14F-4D97-AF65-F5344CB8AC3E}">
        <p14:creationId xmlns="" xmlns:p14="http://schemas.microsoft.com/office/powerpoint/2010/main" val="2571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5634681"/>
          </a:xfrm>
        </p:spPr>
        <p:txBody>
          <a:bodyPr>
            <a:noAutofit/>
          </a:bodyPr>
          <a:lstStyle/>
          <a:p>
            <a:pPr marL="0" indent="0">
              <a:buNone/>
            </a:pPr>
            <a:endParaRPr lang="en-US" sz="2000" dirty="0"/>
          </a:p>
          <a:p>
            <a:pPr marL="0" indent="0" algn="just">
              <a:buNone/>
            </a:pPr>
            <a:r>
              <a:rPr lang="en-US" sz="2000" dirty="0"/>
              <a:t>If you have a performance issues, look into the code if there is a shuffle </a:t>
            </a:r>
            <a:r>
              <a:rPr lang="en-US" sz="2000" dirty="0" smtClean="0"/>
              <a:t>happening.</a:t>
            </a:r>
          </a:p>
          <a:p>
            <a:pPr marL="0" indent="0" algn="just">
              <a:buNone/>
            </a:pPr>
            <a:endParaRPr lang="en-US" sz="2000" dirty="0"/>
          </a:p>
          <a:p>
            <a:pPr marL="0" indent="0" algn="just">
              <a:buNone/>
            </a:pPr>
            <a:r>
              <a:rPr lang="en-US" sz="2000" b="1" dirty="0" err="1" smtClean="0"/>
              <a:t>toDebugString</a:t>
            </a:r>
            <a:r>
              <a:rPr lang="en-US" sz="2000" dirty="0"/>
              <a:t> returns “A description of this RDD and its recursive dependencies for debugging.” </a:t>
            </a:r>
            <a:r>
              <a:rPr lang="en-US" sz="2000" dirty="0" smtClean="0"/>
              <a:t>It includes </a:t>
            </a:r>
            <a:r>
              <a:rPr lang="en-US" sz="2000" dirty="0"/>
              <a:t>possible </a:t>
            </a:r>
            <a:r>
              <a:rPr lang="en-US" sz="2000" dirty="0" smtClean="0"/>
              <a:t>shuffles.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smtClean="0"/>
          </a:p>
          <a:p>
            <a:pPr marL="0" indent="0">
              <a:buNone/>
            </a:pPr>
            <a:r>
              <a:rPr lang="en-US" sz="2000" dirty="0"/>
              <a:t>Use explain() for </a:t>
            </a:r>
            <a:r>
              <a:rPr lang="en-US" sz="2000" dirty="0" smtClean="0"/>
              <a:t>DataFrames.</a:t>
            </a:r>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pic>
        <p:nvPicPr>
          <p:cNvPr id="4" name="Picture 3"/>
          <p:cNvPicPr>
            <a:picLocks noChangeAspect="1"/>
          </p:cNvPicPr>
          <p:nvPr/>
        </p:nvPicPr>
        <p:blipFill>
          <a:blip r:embed="rId2"/>
          <a:stretch>
            <a:fillRect/>
          </a:stretch>
        </p:blipFill>
        <p:spPr>
          <a:xfrm>
            <a:off x="355772" y="2275188"/>
            <a:ext cx="11315700" cy="2324100"/>
          </a:xfrm>
          <a:prstGeom prst="rect">
            <a:avLst/>
          </a:prstGeom>
        </p:spPr>
      </p:pic>
    </p:spTree>
    <p:extLst>
      <p:ext uri="{BB962C8B-B14F-4D97-AF65-F5344CB8AC3E}">
        <p14:creationId xmlns="" xmlns:p14="http://schemas.microsoft.com/office/powerpoint/2010/main" val="1967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Aggregation Operations (Key)</a:t>
            </a:r>
          </a:p>
        </p:txBody>
      </p:sp>
    </p:spTree>
    <p:extLst>
      <p:ext uri="{BB962C8B-B14F-4D97-AF65-F5344CB8AC3E}">
        <p14:creationId xmlns="" xmlns:p14="http://schemas.microsoft.com/office/powerpoint/2010/main" val="2919684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164757"/>
            <a:ext cx="11155879" cy="7148558"/>
          </a:xfrm>
        </p:spPr>
        <p:txBody>
          <a:bodyPr>
            <a:noAutofit/>
          </a:bodyPr>
          <a:lstStyle/>
          <a:p>
            <a:pPr marL="0" indent="0">
              <a:buNone/>
            </a:pPr>
            <a:r>
              <a:rPr lang="en-US" sz="1700" b="1" dirty="0"/>
              <a:t>Key Aggregations:</a:t>
            </a:r>
          </a:p>
          <a:p>
            <a:pPr marL="0" indent="0">
              <a:buNone/>
            </a:pPr>
            <a:r>
              <a:rPr lang="en-US" sz="1700" dirty="0"/>
              <a:t> groupByKey():</a:t>
            </a:r>
          </a:p>
          <a:p>
            <a:pPr marL="0" indent="0">
              <a:buNone/>
            </a:pPr>
            <a:r>
              <a:rPr lang="en-US" sz="1700" dirty="0" smtClean="0"/>
              <a:t> aggregrateByKey</a:t>
            </a:r>
            <a:r>
              <a:rPr lang="en-US" sz="1700" dirty="0"/>
              <a:t>():</a:t>
            </a:r>
            <a:r>
              <a:rPr lang="en-US" sz="1700" dirty="0" smtClean="0"/>
              <a:t>   </a:t>
            </a:r>
          </a:p>
          <a:p>
            <a:pPr marL="0" indent="0">
              <a:buNone/>
            </a:pPr>
            <a:r>
              <a:rPr lang="en-US" sz="1700" dirty="0" smtClean="0"/>
              <a:t> reduceByKey():</a:t>
            </a:r>
          </a:p>
          <a:p>
            <a:pPr marL="0" indent="0">
              <a:buNone/>
            </a:pPr>
            <a:r>
              <a:rPr lang="en-US" sz="1700" dirty="0" smtClean="0"/>
              <a:t> </a:t>
            </a:r>
            <a:r>
              <a:rPr lang="en-US" sz="1700" dirty="0" err="1" smtClean="0"/>
              <a:t>countByKey</a:t>
            </a:r>
            <a:r>
              <a:rPr lang="en-US" sz="1700" dirty="0" smtClean="0"/>
              <a: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 xmlns:p14="http://schemas.microsoft.com/office/powerpoint/2010/main" val="2977226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Introduction to Spark</a:t>
            </a:r>
            <a:endParaRPr lang="en-US" sz="4100" dirty="0">
              <a:solidFill>
                <a:schemeClr val="tx1"/>
              </a:solidFill>
            </a:endParaRPr>
          </a:p>
        </p:txBody>
      </p:sp>
    </p:spTree>
    <p:extLst>
      <p:ext uri="{BB962C8B-B14F-4D97-AF65-F5344CB8AC3E}">
        <p14:creationId xmlns="" xmlns:p14="http://schemas.microsoft.com/office/powerpoint/2010/main" val="13898872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6" y="82379"/>
            <a:ext cx="11155879" cy="7148558"/>
          </a:xfrm>
        </p:spPr>
        <p:txBody>
          <a:bodyPr>
            <a:noAutofit/>
          </a:bodyPr>
          <a:lstStyle/>
          <a:p>
            <a:pPr marL="0" indent="0">
              <a:buNone/>
            </a:pPr>
            <a:endParaRPr lang="en-US" sz="1700" b="1" dirty="0" smtClean="0"/>
          </a:p>
          <a:p>
            <a:pPr marL="0" indent="0">
              <a:buNone/>
            </a:pPr>
            <a:r>
              <a:rPr lang="en-US" sz="1700" b="1" dirty="0"/>
              <a:t>groupByKey(</a:t>
            </a:r>
            <a:r>
              <a:rPr lang="en-US" sz="1700" b="1" dirty="0" err="1"/>
              <a:t>numPartitions</a:t>
            </a:r>
            <a:r>
              <a:rPr lang="en-US" sz="1700" b="1" dirty="0"/>
              <a:t>=None, </a:t>
            </a:r>
            <a:r>
              <a:rPr lang="en-US" sz="1700" b="1" dirty="0" err="1"/>
              <a:t>partitionFunc</a:t>
            </a:r>
            <a:r>
              <a:rPr lang="en-US" sz="1700" b="1" dirty="0"/>
              <a:t>)</a:t>
            </a:r>
            <a:endParaRPr lang="en-US" sz="1700" b="1" dirty="0" smtClean="0"/>
          </a:p>
          <a:p>
            <a:pPr marL="742950" lvl="2" indent="-285750" algn="just">
              <a:spcBef>
                <a:spcPts val="0"/>
              </a:spcBef>
            </a:pPr>
            <a:r>
              <a:rPr lang="en-US" sz="1500" dirty="0"/>
              <a:t>Ca</a:t>
            </a:r>
            <a:r>
              <a:rPr lang="en-US" sz="1500" dirty="0" smtClean="0"/>
              <a:t>n </a:t>
            </a:r>
            <a:r>
              <a:rPr lang="en-US" sz="1500" dirty="0"/>
              <a:t>be used for aggregations but should be given low priority as it does not use the </a:t>
            </a:r>
            <a:r>
              <a:rPr lang="en-US" sz="1500" dirty="0" smtClean="0"/>
              <a:t>combiner.</a:t>
            </a:r>
          </a:p>
          <a:p>
            <a:pPr marL="742950" lvl="2" indent="-285750" algn="just">
              <a:spcBef>
                <a:spcPts val="0"/>
              </a:spcBef>
            </a:pPr>
            <a:r>
              <a:rPr lang="en-US" sz="1500" dirty="0" smtClean="0"/>
              <a:t>When </a:t>
            </a:r>
            <a:r>
              <a:rPr lang="en-US" sz="1500" dirty="0"/>
              <a:t>called on a dataset of (K, V) pairs, returns a dataset of (K, </a:t>
            </a:r>
            <a:r>
              <a:rPr lang="en-US" sz="1500" dirty="0" err="1"/>
              <a:t>Iterable</a:t>
            </a:r>
            <a:r>
              <a:rPr lang="en-US" sz="1500" dirty="0"/>
              <a:t>&lt;V&gt;) </a:t>
            </a:r>
            <a:r>
              <a:rPr lang="en-US" sz="1500" dirty="0" smtClean="0"/>
              <a:t>pairs.</a:t>
            </a:r>
          </a:p>
          <a:p>
            <a:pPr marL="742950" lvl="2" indent="-285750" algn="just">
              <a:spcBef>
                <a:spcPts val="0"/>
              </a:spcBef>
            </a:pPr>
            <a:r>
              <a:rPr lang="en-US" sz="1500" dirty="0" smtClean="0"/>
              <a:t>If grouping </a:t>
            </a:r>
            <a:r>
              <a:rPr lang="en-US" sz="1500" dirty="0"/>
              <a:t>in order to perform an aggregation (such as a sum or average) over each key, using reduceByKey or </a:t>
            </a:r>
            <a:r>
              <a:rPr lang="en-US" sz="1500" dirty="0" err="1"/>
              <a:t>aggregateByKey</a:t>
            </a:r>
            <a:r>
              <a:rPr lang="en-US" sz="1500" dirty="0"/>
              <a:t> will yield much better performance</a:t>
            </a:r>
            <a:r>
              <a:rPr lang="en-US" sz="1500" dirty="0" smtClean="0"/>
              <a:t>.</a:t>
            </a:r>
          </a:p>
          <a:p>
            <a:pPr marL="742950" lvl="2" indent="-285750" algn="just">
              <a:spcBef>
                <a:spcPts val="0"/>
              </a:spcBef>
            </a:pPr>
            <a:r>
              <a:rPr lang="en-US" sz="1600" dirty="0" smtClean="0"/>
              <a:t>The </a:t>
            </a:r>
            <a:r>
              <a:rPr lang="en-US" sz="1600" dirty="0"/>
              <a:t>number of reduce tasks is configurable through an optional </a:t>
            </a:r>
            <a:r>
              <a:rPr lang="en-US" sz="1600" dirty="0" smtClean="0"/>
              <a:t>argument – </a:t>
            </a:r>
            <a:r>
              <a:rPr lang="en-US" sz="1600" dirty="0" err="1" smtClean="0"/>
              <a:t>numPartitions</a:t>
            </a:r>
            <a:r>
              <a:rPr lang="en-US" sz="1600" dirty="0" smtClean="0"/>
              <a:t>.</a:t>
            </a:r>
            <a:endParaRPr lang="en-US" sz="1500" dirty="0"/>
          </a:p>
          <a:p>
            <a:pPr marL="0" indent="0">
              <a:buNone/>
            </a:pPr>
            <a:r>
              <a:rPr lang="en-US" sz="1700" dirty="0" smtClean="0"/>
              <a:t>Ex – </a:t>
            </a:r>
          </a:p>
          <a:p>
            <a:pPr marL="0" indent="0">
              <a:buNone/>
            </a:pPr>
            <a:r>
              <a:rPr lang="en-US" sz="1800" dirty="0" err="1"/>
              <a:t>ordItems</a:t>
            </a:r>
            <a:r>
              <a:rPr lang="en-US" sz="1800" dirty="0"/>
              <a:t> = </a:t>
            </a:r>
            <a:r>
              <a:rPr lang="en-US" sz="1800" dirty="0" err="1"/>
              <a:t>sc.textFile</a:t>
            </a:r>
            <a:r>
              <a:rPr lang="en-US" sz="1800" dirty="0"/>
              <a:t>('practice/</a:t>
            </a:r>
            <a:r>
              <a:rPr lang="en-US" sz="1800" dirty="0" err="1"/>
              <a:t>retail_db</a:t>
            </a:r>
            <a:r>
              <a:rPr lang="en-US" sz="1800" dirty="0"/>
              <a:t>/</a:t>
            </a:r>
            <a:r>
              <a:rPr lang="en-US" sz="1800" dirty="0" err="1"/>
              <a:t>order_items</a:t>
            </a:r>
            <a:r>
              <a:rPr lang="en-US" sz="1800" dirty="0"/>
              <a:t>')</a:t>
            </a:r>
          </a:p>
          <a:p>
            <a:pPr marL="0" indent="0">
              <a:buNone/>
            </a:pPr>
            <a:r>
              <a:rPr lang="en-US" sz="1700" b="1" i="1" dirty="0" smtClean="0">
                <a:solidFill>
                  <a:schemeClr val="accent6">
                    <a:lumMod val="75000"/>
                  </a:schemeClr>
                </a:solidFill>
              </a:rPr>
              <a:t>For each product, find its aggregated revenue.</a:t>
            </a:r>
          </a:p>
          <a:p>
            <a:pPr marL="0" indent="0">
              <a:buNone/>
            </a:pPr>
            <a:r>
              <a:rPr lang="en-US" sz="1700" dirty="0" err="1" smtClean="0"/>
              <a:t>ordGrp</a:t>
            </a:r>
            <a:r>
              <a:rPr lang="en-US" sz="1700" dirty="0" smtClean="0"/>
              <a:t> =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(',')[2</a:t>
            </a:r>
            <a:r>
              <a:rPr lang="en-US" sz="1700" dirty="0"/>
              <a:t>]</a:t>
            </a:r>
            <a:r>
              <a:rPr lang="en-US" sz="1700" dirty="0" smtClean="0"/>
              <a:t>),</a:t>
            </a:r>
            <a:r>
              <a:rPr lang="en-US" sz="1700" dirty="0"/>
              <a:t>float(</a:t>
            </a:r>
            <a:r>
              <a:rPr lang="en-US" sz="1700" dirty="0" err="1"/>
              <a:t>x.split</a:t>
            </a:r>
            <a:r>
              <a:rPr lang="en-US" sz="1700" dirty="0" smtClean="0"/>
              <a:t>(',')[4</a:t>
            </a:r>
            <a:r>
              <a:rPr lang="en-US" sz="1700" dirty="0"/>
              <a:t>]</a:t>
            </a:r>
            <a:r>
              <a:rPr lang="en-US" sz="1700" dirty="0" smtClean="0"/>
              <a:t>))).groupByKey()</a:t>
            </a:r>
          </a:p>
          <a:p>
            <a:pPr marL="0" indent="0">
              <a:buNone/>
            </a:pPr>
            <a:r>
              <a:rPr lang="en-US" sz="1700" dirty="0"/>
              <a:t>r</a:t>
            </a:r>
            <a:r>
              <a:rPr lang="en-US" sz="1700" dirty="0" smtClean="0"/>
              <a:t>esult = </a:t>
            </a:r>
            <a:r>
              <a:rPr lang="en-US" sz="1700" dirty="0" err="1" smtClean="0"/>
              <a:t>ordGrp.mapValues</a:t>
            </a:r>
            <a:r>
              <a:rPr lang="en-US" sz="1700" dirty="0" smtClean="0"/>
              <a:t>(sum).collect()</a:t>
            </a:r>
          </a:p>
          <a:p>
            <a:pPr marL="0" indent="0">
              <a:buNone/>
            </a:pPr>
            <a:r>
              <a:rPr lang="en-US" sz="1700" dirty="0" smtClean="0"/>
              <a:t>OR</a:t>
            </a:r>
          </a:p>
          <a:p>
            <a:pPr marL="0" indent="0">
              <a:buNone/>
            </a:pPr>
            <a:r>
              <a:rPr lang="en-US" sz="1700" dirty="0"/>
              <a:t>r</a:t>
            </a:r>
            <a:r>
              <a:rPr lang="en-US" sz="1700" dirty="0" smtClean="0"/>
              <a:t>esult = </a:t>
            </a:r>
            <a:r>
              <a:rPr lang="en-US" sz="1700" dirty="0" err="1" smtClean="0"/>
              <a:t>ordGrp.map</a:t>
            </a:r>
            <a:r>
              <a:rPr lang="en-US" sz="1700" dirty="0" smtClean="0"/>
              <a:t>(lambda </a:t>
            </a:r>
            <a:r>
              <a:rPr lang="en-US" sz="1700" dirty="0"/>
              <a:t>x : (</a:t>
            </a:r>
            <a:r>
              <a:rPr lang="en-US" sz="1700" dirty="0" smtClean="0"/>
              <a:t>x[0],sum(x[1]))).collect()</a:t>
            </a:r>
            <a:endParaRPr lang="en-US" sz="1700" dirty="0"/>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graphicFrame>
        <p:nvGraphicFramePr>
          <p:cNvPr id="2" name="Table 1"/>
          <p:cNvGraphicFramePr>
            <a:graphicFrameLocks noGrp="1"/>
          </p:cNvGraphicFramePr>
          <p:nvPr>
            <p:extLst>
              <p:ext uri="{D42A27DB-BD31-4B8C-83A1-F6EECF244321}">
                <p14:modId xmlns="" xmlns:p14="http://schemas.microsoft.com/office/powerpoint/2010/main" val="60193776"/>
              </p:ext>
            </p:extLst>
          </p:nvPr>
        </p:nvGraphicFramePr>
        <p:xfrm>
          <a:off x="7990701" y="2042987"/>
          <a:ext cx="2339546" cy="2623565"/>
        </p:xfrm>
        <a:graphic>
          <a:graphicData uri="http://schemas.openxmlformats.org/drawingml/2006/table">
            <a:tbl>
              <a:tblPr firstRow="1" bandRow="1">
                <a:tableStyleId>{7DF18680-E054-41AD-8BC1-D1AEF772440D}</a:tableStyleId>
              </a:tblPr>
              <a:tblGrid>
                <a:gridCol w="2339546"/>
              </a:tblGrid>
              <a:tr h="374795">
                <a:tc>
                  <a:txBody>
                    <a:bodyPr/>
                    <a:lstStyle/>
                    <a:p>
                      <a:r>
                        <a:rPr lang="en-US" dirty="0" smtClean="0"/>
                        <a:t>ORDER_ITEMS</a:t>
                      </a:r>
                      <a:endParaRPr 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order_item_order_id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order_item_prod_id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order_item_quantity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order_item_revenue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74795">
                <a:tc>
                  <a:txBody>
                    <a:bodyPr/>
                    <a:lstStyle/>
                    <a:p>
                      <a:r>
                        <a:rPr lang="en-US" dirty="0" err="1" smtClean="0"/>
                        <a:t>order_item_price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 xmlns:p14="http://schemas.microsoft.com/office/powerpoint/2010/main" val="7212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944865" cy="7148558"/>
          </a:xfrm>
        </p:spPr>
        <p:txBody>
          <a:bodyPr>
            <a:noAutofit/>
          </a:bodyPr>
          <a:lstStyle/>
          <a:p>
            <a:pPr marL="0" indent="0">
              <a:buNone/>
            </a:pPr>
            <a:endParaRPr lang="en-US" sz="1900" dirty="0"/>
          </a:p>
          <a:p>
            <a:pPr marL="0" indent="0">
              <a:buNone/>
            </a:pPr>
            <a:r>
              <a:rPr lang="en-US" sz="1900" b="1" dirty="0"/>
              <a:t>reduceByKey(</a:t>
            </a:r>
            <a:r>
              <a:rPr lang="en-US" sz="1900" b="1" dirty="0" err="1"/>
              <a:t>func</a:t>
            </a:r>
            <a:r>
              <a:rPr lang="en-US" sz="1900" b="1" dirty="0"/>
              <a:t>, </a:t>
            </a:r>
            <a:r>
              <a:rPr lang="en-US" sz="1900" b="1" dirty="0" err="1"/>
              <a:t>numPartitions</a:t>
            </a:r>
            <a:r>
              <a:rPr lang="en-US" sz="1900" b="1" dirty="0"/>
              <a:t>=None, </a:t>
            </a:r>
            <a:r>
              <a:rPr lang="en-US" sz="1900" b="1" dirty="0" err="1"/>
              <a:t>partitionFunc</a:t>
            </a:r>
            <a:r>
              <a:rPr lang="en-US" sz="1900" b="1" dirty="0"/>
              <a:t>) </a:t>
            </a:r>
          </a:p>
          <a:p>
            <a:pPr lvl="1"/>
            <a:r>
              <a:rPr lang="en-US" sz="1500" dirty="0"/>
              <a:t>When called on a dataset of (K, V) pairs, returns a dataset of (K, V) pairs where the values for each key are aggregated using the given reduce </a:t>
            </a:r>
            <a:r>
              <a:rPr lang="en-US" sz="1500" dirty="0" smtClean="0"/>
              <a:t>function </a:t>
            </a:r>
            <a:r>
              <a:rPr lang="en-US" sz="1500" dirty="0" err="1"/>
              <a:t>func</a:t>
            </a:r>
            <a:r>
              <a:rPr lang="en-US" sz="1500" dirty="0"/>
              <a:t>, which must be of type (V,V) =&gt; V. </a:t>
            </a:r>
            <a:endParaRPr lang="en-US" sz="1500" dirty="0" smtClean="0"/>
          </a:p>
          <a:p>
            <a:pPr lvl="1"/>
            <a:r>
              <a:rPr lang="en-US" sz="1500" dirty="0" smtClean="0"/>
              <a:t>Like in groupByKey, </a:t>
            </a:r>
            <a:r>
              <a:rPr lang="en-US" sz="1500" dirty="0"/>
              <a:t>the number of reduce tasks is configurable through an optional </a:t>
            </a:r>
            <a:r>
              <a:rPr lang="en-US" sz="1500" dirty="0" smtClean="0"/>
              <a:t>argument - </a:t>
            </a:r>
            <a:r>
              <a:rPr lang="en-US" sz="1500" dirty="0" err="1" smtClean="0"/>
              <a:t>numPartitions</a:t>
            </a:r>
            <a:r>
              <a:rPr lang="en-US" sz="1500" dirty="0" smtClean="0"/>
              <a:t>.</a:t>
            </a:r>
            <a:endParaRPr lang="en-US" sz="1500" dirty="0"/>
          </a:p>
          <a:p>
            <a:pPr lvl="1"/>
            <a:r>
              <a:rPr lang="en-US" sz="1500" dirty="0"/>
              <a:t>It uses Combiner</a:t>
            </a:r>
            <a:r>
              <a:rPr lang="en-US" sz="1500" dirty="0" smtClean="0"/>
              <a:t>. Associative reduction. </a:t>
            </a:r>
          </a:p>
          <a:p>
            <a:pPr lvl="1"/>
            <a:endParaRPr lang="en-US" sz="1500" dirty="0" smtClean="0"/>
          </a:p>
          <a:p>
            <a:pPr marL="457200" lvl="1" indent="0">
              <a:buNone/>
            </a:pPr>
            <a:r>
              <a:rPr lang="en-US" sz="1500" dirty="0" smtClean="0"/>
              <a:t>Ex- </a:t>
            </a:r>
            <a:endParaRPr lang="en-US" sz="1500" dirty="0"/>
          </a:p>
          <a:p>
            <a:pPr marL="457200" lvl="1" indent="0">
              <a:buNone/>
            </a:pPr>
            <a:r>
              <a:rPr lang="en-US" sz="1500" dirty="0"/>
              <a:t>from operator import add</a:t>
            </a:r>
          </a:p>
          <a:p>
            <a:pPr marL="457200" lvl="1" indent="0">
              <a:buNone/>
            </a:pPr>
            <a:r>
              <a:rPr lang="en-US" sz="1500" dirty="0" err="1"/>
              <a:t>rdd</a:t>
            </a:r>
            <a:r>
              <a:rPr lang="en-US" sz="1500" dirty="0"/>
              <a:t> = </a:t>
            </a:r>
            <a:r>
              <a:rPr lang="en-US" sz="1500" dirty="0" err="1"/>
              <a:t>sc.parallelize</a:t>
            </a:r>
            <a:r>
              <a:rPr lang="en-US" sz="1500" dirty="0"/>
              <a:t>((("a", 1), ("b", 1), ("a", 1)))</a:t>
            </a:r>
          </a:p>
          <a:p>
            <a:pPr marL="457200" lvl="1" indent="0">
              <a:buNone/>
            </a:pPr>
            <a:r>
              <a:rPr lang="en-US" sz="1500" dirty="0"/>
              <a:t>sorted(</a:t>
            </a:r>
            <a:r>
              <a:rPr lang="en-US" sz="1500" dirty="0" err="1"/>
              <a:t>rdd.reduceByKey</a:t>
            </a:r>
            <a:r>
              <a:rPr lang="en-US" sz="1500" dirty="0"/>
              <a:t>(add).collect())</a:t>
            </a:r>
          </a:p>
          <a:p>
            <a:pPr marL="457200" lvl="1" indent="0">
              <a:buNone/>
            </a:pPr>
            <a:endParaRPr lang="en-US" sz="1500" dirty="0" smtClean="0"/>
          </a:p>
          <a:p>
            <a:pPr marL="0" indent="0">
              <a:spcBef>
                <a:spcPts val="0"/>
              </a:spcBef>
              <a:buNone/>
            </a:pPr>
            <a:r>
              <a:rPr lang="en-US" sz="1700" b="1" i="1" dirty="0" smtClean="0">
                <a:solidFill>
                  <a:schemeClr val="accent6">
                    <a:lumMod val="75000"/>
                  </a:schemeClr>
                </a:solidFill>
              </a:rPr>
              <a:t>         ### Find the total revenue sold for each order. </a:t>
            </a:r>
          </a:p>
          <a:p>
            <a:pPr marL="0" indent="0">
              <a:spcBef>
                <a:spcPts val="0"/>
              </a:spcBef>
              <a:buNone/>
            </a:pPr>
            <a:r>
              <a:rPr lang="en-US" sz="1600" dirty="0" smtClean="0"/>
              <a:t>         </a:t>
            </a:r>
            <a:r>
              <a:rPr lang="en-US" sz="1600" dirty="0" err="1" smtClean="0"/>
              <a:t>ordItems</a:t>
            </a:r>
            <a:r>
              <a:rPr lang="en-US" sz="1600" dirty="0" smtClean="0"/>
              <a:t> </a:t>
            </a:r>
            <a:r>
              <a:rPr lang="en-US" sz="1600" dirty="0"/>
              <a:t>=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0" indent="0">
              <a:spcBef>
                <a:spcPts val="0"/>
              </a:spcBef>
              <a:buNone/>
            </a:pPr>
            <a:r>
              <a:rPr lang="en-US" sz="1700" dirty="0" smtClean="0"/>
              <a:t>         </a:t>
            </a:r>
            <a:r>
              <a:rPr lang="en-US" sz="1700" dirty="0" err="1" smtClean="0"/>
              <a:t>ordItems.map</a:t>
            </a:r>
            <a:r>
              <a:rPr lang="en-US" sz="1700" dirty="0" smtClean="0"/>
              <a:t>(lambda x : (</a:t>
            </a:r>
            <a:r>
              <a:rPr lang="en-US" sz="1700" dirty="0" err="1" smtClean="0"/>
              <a:t>int</a:t>
            </a:r>
            <a:r>
              <a:rPr lang="en-US" sz="1700" dirty="0" smtClean="0"/>
              <a:t>(</a:t>
            </a:r>
            <a:r>
              <a:rPr lang="en-US" sz="1700" dirty="0" err="1" smtClean="0"/>
              <a:t>x.split</a:t>
            </a:r>
            <a:r>
              <a:rPr lang="en-US" sz="1700" dirty="0" smtClean="0"/>
              <a:t>(',')[1]),float(</a:t>
            </a:r>
            <a:r>
              <a:rPr lang="en-US" sz="1700" dirty="0" err="1" smtClean="0"/>
              <a:t>x.split</a:t>
            </a:r>
            <a:r>
              <a:rPr lang="en-US" sz="1700" dirty="0" smtClean="0"/>
              <a:t>(',')[4</a:t>
            </a:r>
            <a:r>
              <a:rPr lang="en-US" sz="1700" dirty="0"/>
              <a:t>]</a:t>
            </a:r>
            <a:r>
              <a:rPr lang="en-US" sz="1700" dirty="0" smtClean="0"/>
              <a:t>))).reduceByKey(lambda </a:t>
            </a:r>
            <a:r>
              <a:rPr lang="en-US" sz="1700" dirty="0" err="1" smtClean="0"/>
              <a:t>x,y</a:t>
            </a:r>
            <a:r>
              <a:rPr lang="en-US" sz="1700" dirty="0" smtClean="0"/>
              <a:t> : </a:t>
            </a:r>
            <a:r>
              <a:rPr lang="en-US" sz="1700" dirty="0" err="1" smtClean="0"/>
              <a:t>x+y</a:t>
            </a:r>
            <a:r>
              <a:rPr lang="en-US" sz="1700" dirty="0" smtClean="0"/>
              <a:t>).collect()</a:t>
            </a:r>
          </a:p>
          <a:p>
            <a:pPr marL="0" indent="0">
              <a:spcBef>
                <a:spcPts val="0"/>
              </a:spcBef>
              <a:buNone/>
            </a:pPr>
            <a:r>
              <a:rPr lang="en-US" sz="1700" dirty="0" smtClean="0"/>
              <a:t>         OR</a:t>
            </a:r>
          </a:p>
          <a:p>
            <a:pPr marL="0" indent="0">
              <a:spcBef>
                <a:spcPts val="0"/>
              </a:spcBef>
              <a:buNone/>
            </a:pP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smtClean="0"/>
              <a:t>(',')[1]),</a:t>
            </a:r>
            <a:r>
              <a:rPr lang="en-US" sz="1700" dirty="0"/>
              <a:t>float(</a:t>
            </a:r>
            <a:r>
              <a:rPr lang="en-US" sz="1700" dirty="0" err="1"/>
              <a:t>x.split</a:t>
            </a:r>
            <a:r>
              <a:rPr lang="en-US" sz="1700" dirty="0" smtClean="0"/>
              <a:t>(',')[4]))).</a:t>
            </a:r>
            <a:r>
              <a:rPr lang="en-US" sz="1700" dirty="0"/>
              <a:t>reduceByKey(add).collect()</a:t>
            </a:r>
          </a:p>
          <a:p>
            <a:pPr marL="0" indent="0">
              <a:spcBef>
                <a:spcPts val="0"/>
              </a:spcBef>
              <a:buNone/>
            </a:pPr>
            <a:endParaRPr lang="en-US" sz="1700" b="1" i="1" dirty="0" smtClean="0">
              <a:solidFill>
                <a:schemeClr val="accent6">
                  <a:lumMod val="75000"/>
                </a:schemeClr>
              </a:solidFill>
            </a:endParaRPr>
          </a:p>
          <a:p>
            <a:pPr marL="0" indent="0">
              <a:spcBef>
                <a:spcPts val="0"/>
              </a:spcBef>
              <a:buNone/>
            </a:pPr>
            <a:r>
              <a:rPr lang="en-US" sz="1700" b="1" i="1" dirty="0" smtClean="0">
                <a:solidFill>
                  <a:schemeClr val="accent6">
                    <a:lumMod val="75000"/>
                  </a:schemeClr>
                </a:solidFill>
              </a:rPr>
              <a:t>        ### Find </a:t>
            </a:r>
            <a:r>
              <a:rPr lang="en-US" sz="1700" b="1" i="1" dirty="0">
                <a:solidFill>
                  <a:schemeClr val="accent6">
                    <a:lumMod val="75000"/>
                  </a:schemeClr>
                </a:solidFill>
              </a:rPr>
              <a:t>the maximum </a:t>
            </a:r>
            <a:r>
              <a:rPr lang="en-US" sz="1700" b="1" i="1" dirty="0" smtClean="0">
                <a:solidFill>
                  <a:schemeClr val="accent6">
                    <a:lumMod val="75000"/>
                  </a:schemeClr>
                </a:solidFill>
              </a:rPr>
              <a:t>revenue for each order.</a:t>
            </a:r>
            <a:endParaRPr lang="en-US" sz="1700" b="1" i="1" dirty="0">
              <a:solidFill>
                <a:schemeClr val="accent6">
                  <a:lumMod val="75000"/>
                </a:schemeClr>
              </a:solidFill>
            </a:endParaRPr>
          </a:p>
          <a:p>
            <a:pPr marL="0" indent="0">
              <a:spcBef>
                <a:spcPts val="0"/>
              </a:spcBef>
              <a:buNone/>
            </a:pPr>
            <a:r>
              <a:rPr lang="en-US" sz="1700" dirty="0"/>
              <a:t> </a:t>
            </a:r>
            <a:r>
              <a:rPr lang="en-US" sz="1700" dirty="0" smtClean="0"/>
              <a:t>       </a:t>
            </a:r>
            <a:r>
              <a:rPr lang="en-US" sz="1700" dirty="0" err="1" smtClean="0"/>
              <a:t>ordItems.map</a:t>
            </a:r>
            <a:r>
              <a:rPr lang="en-US" sz="1700" dirty="0" smtClean="0"/>
              <a:t>(lambda </a:t>
            </a:r>
            <a:r>
              <a:rPr lang="en-US" sz="1700" dirty="0"/>
              <a:t>x : (</a:t>
            </a:r>
            <a:r>
              <a:rPr lang="en-US" sz="1700" dirty="0" err="1"/>
              <a:t>int</a:t>
            </a:r>
            <a:r>
              <a:rPr lang="en-US" sz="1700" dirty="0"/>
              <a:t>(</a:t>
            </a:r>
            <a:r>
              <a:rPr lang="en-US" sz="1700" dirty="0" err="1"/>
              <a:t>x.split</a:t>
            </a:r>
            <a:r>
              <a:rPr lang="en-US" sz="1700" dirty="0"/>
              <a:t>(',') [</a:t>
            </a:r>
            <a:r>
              <a:rPr lang="en-US" sz="1700" dirty="0" smtClean="0"/>
              <a:t>1]),</a:t>
            </a:r>
            <a:r>
              <a:rPr lang="en-US" sz="1700" dirty="0"/>
              <a:t>x)).reduceByKey(lambda </a:t>
            </a:r>
            <a:r>
              <a:rPr lang="en-US" sz="1700" dirty="0" err="1"/>
              <a:t>a,b</a:t>
            </a:r>
            <a:r>
              <a:rPr lang="en-US" sz="1700" dirty="0"/>
              <a:t> : a  if (float(</a:t>
            </a:r>
            <a:r>
              <a:rPr lang="en-US" sz="1700" dirty="0" err="1"/>
              <a:t>a.split</a:t>
            </a:r>
            <a:r>
              <a:rPr lang="en-US" sz="1700" dirty="0" smtClean="0"/>
              <a:t>(',')[4</a:t>
            </a:r>
            <a:r>
              <a:rPr lang="en-US" sz="1700" dirty="0"/>
              <a:t>]</a:t>
            </a:r>
            <a:r>
              <a:rPr lang="en-US" sz="1700" dirty="0" smtClean="0"/>
              <a:t>) </a:t>
            </a:r>
            <a:r>
              <a:rPr lang="en-US" sz="1700" dirty="0"/>
              <a:t>&gt; float(</a:t>
            </a:r>
            <a:r>
              <a:rPr lang="en-US" sz="1700" dirty="0" err="1"/>
              <a:t>b.split</a:t>
            </a:r>
            <a:r>
              <a:rPr lang="en-US" sz="1700" dirty="0" smtClean="0"/>
              <a:t>(',')[4</a:t>
            </a:r>
            <a:r>
              <a:rPr lang="en-US" sz="1700" dirty="0"/>
              <a:t>]</a:t>
            </a:r>
            <a:r>
              <a:rPr lang="en-US" sz="1700" dirty="0" smtClean="0"/>
              <a:t>)) </a:t>
            </a:r>
            <a:r>
              <a:rPr lang="en-US" sz="1700" dirty="0"/>
              <a:t>else b).collect()</a:t>
            </a:r>
          </a:p>
          <a:p>
            <a:pPr marL="457200" lvl="1" indent="0">
              <a:buNone/>
            </a:pPr>
            <a:r>
              <a:rPr lang="en-US" sz="1900" dirty="0" smtClean="0"/>
              <a:t/>
            </a:r>
            <a:br>
              <a:rPr lang="en-US" sz="1900" dirty="0" smtClean="0"/>
            </a:br>
            <a:endParaRPr lang="en-US" sz="1900" b="1" dirty="0" smtClean="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pic>
        <p:nvPicPr>
          <p:cNvPr id="4" name="Picture 3"/>
          <p:cNvPicPr>
            <a:picLocks noChangeAspect="1"/>
          </p:cNvPicPr>
          <p:nvPr/>
        </p:nvPicPr>
        <p:blipFill>
          <a:blip r:embed="rId2"/>
          <a:stretch>
            <a:fillRect/>
          </a:stretch>
        </p:blipFill>
        <p:spPr>
          <a:xfrm>
            <a:off x="8356900" y="1377006"/>
            <a:ext cx="2809875" cy="3181350"/>
          </a:xfrm>
          <a:prstGeom prst="rect">
            <a:avLst/>
          </a:prstGeom>
        </p:spPr>
      </p:pic>
    </p:spTree>
    <p:extLst>
      <p:ext uri="{BB962C8B-B14F-4D97-AF65-F5344CB8AC3E}">
        <p14:creationId xmlns="" xmlns:p14="http://schemas.microsoft.com/office/powerpoint/2010/main" val="3016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457200" lvl="1" indent="0">
              <a:buNone/>
            </a:pPr>
            <a:r>
              <a:rPr lang="en-US" sz="1900" dirty="0"/>
              <a:t/>
            </a: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5" name="Rounded Rectangle 4"/>
          <p:cNvSpPr/>
          <p:nvPr/>
        </p:nvSpPr>
        <p:spPr>
          <a:xfrm>
            <a:off x="3376634" y="1262740"/>
            <a:ext cx="996157" cy="86175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r>
              <a:rPr lang="en-US" sz="1300" dirty="0" smtClean="0">
                <a:solidFill>
                  <a:schemeClr val="tx1"/>
                </a:solidFill>
              </a:rPr>
              <a:t>2, 199.99</a:t>
            </a:r>
          </a:p>
          <a:p>
            <a:r>
              <a:rPr lang="en-US" sz="1300" dirty="0" smtClean="0">
                <a:solidFill>
                  <a:schemeClr val="tx1"/>
                </a:solidFill>
              </a:rPr>
              <a:t>2, 250.00</a:t>
            </a:r>
          </a:p>
          <a:p>
            <a:r>
              <a:rPr lang="en-US" sz="1300" dirty="0">
                <a:solidFill>
                  <a:schemeClr val="tx1"/>
                </a:solidFill>
              </a:rPr>
              <a:t>4, 49.98</a:t>
            </a:r>
          </a:p>
          <a:p>
            <a:r>
              <a:rPr lang="en-US" sz="1300" dirty="0">
                <a:solidFill>
                  <a:schemeClr val="tx1"/>
                </a:solidFill>
              </a:rPr>
              <a:t>4, 299.95</a:t>
            </a:r>
          </a:p>
          <a:p>
            <a:endParaRPr lang="en-US" sz="1300" dirty="0" smtClean="0">
              <a:solidFill>
                <a:schemeClr val="tx1"/>
              </a:solidFill>
            </a:endParaRPr>
          </a:p>
        </p:txBody>
      </p:sp>
      <p:sp>
        <p:nvSpPr>
          <p:cNvPr id="6" name="Rounded Rectangle 5"/>
          <p:cNvSpPr/>
          <p:nvPr/>
        </p:nvSpPr>
        <p:spPr>
          <a:xfrm>
            <a:off x="3359504" y="3244278"/>
            <a:ext cx="1013287" cy="9319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a:t>
            </a:r>
            <a:r>
              <a:rPr lang="en-US" sz="1300" dirty="0" smtClean="0">
                <a:solidFill>
                  <a:schemeClr val="tx1"/>
                </a:solidFill>
              </a:rPr>
              <a:t>129.99</a:t>
            </a:r>
          </a:p>
          <a:p>
            <a:r>
              <a:rPr lang="en-US" sz="1300" dirty="0" smtClean="0">
                <a:solidFill>
                  <a:schemeClr val="tx1"/>
                </a:solidFill>
              </a:rPr>
              <a:t>4, 150.0</a:t>
            </a:r>
          </a:p>
          <a:p>
            <a:r>
              <a:rPr lang="en-US" sz="1300" dirty="0" smtClean="0">
                <a:solidFill>
                  <a:schemeClr val="tx1"/>
                </a:solidFill>
              </a:rPr>
              <a:t>4, 199.92</a:t>
            </a:r>
            <a:endParaRPr lang="en-US" sz="1300" dirty="0">
              <a:solidFill>
                <a:schemeClr val="tx1"/>
              </a:solidFill>
            </a:endParaRPr>
          </a:p>
        </p:txBody>
      </p:sp>
      <p:sp>
        <p:nvSpPr>
          <p:cNvPr id="7" name="Rectangle 6"/>
          <p:cNvSpPr/>
          <p:nvPr/>
        </p:nvSpPr>
        <p:spPr>
          <a:xfrm>
            <a:off x="1441718" y="1367073"/>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Partition 1</a:t>
            </a:r>
            <a:endParaRPr lang="en-US" dirty="0">
              <a:solidFill>
                <a:schemeClr val="tx1"/>
              </a:solidFill>
            </a:endParaRPr>
          </a:p>
        </p:txBody>
      </p:sp>
      <p:sp>
        <p:nvSpPr>
          <p:cNvPr id="8" name="Rectangle 7"/>
          <p:cNvSpPr/>
          <p:nvPr/>
        </p:nvSpPr>
        <p:spPr>
          <a:xfrm>
            <a:off x="1427885" y="3405523"/>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Partition 2</a:t>
            </a:r>
            <a:endParaRPr lang="en-US" dirty="0">
              <a:solidFill>
                <a:schemeClr val="tx1"/>
              </a:solidFill>
            </a:endParaRPr>
          </a:p>
        </p:txBody>
      </p:sp>
      <p:sp>
        <p:nvSpPr>
          <p:cNvPr id="9" name="Right Arrow 8"/>
          <p:cNvSpPr/>
          <p:nvPr/>
        </p:nvSpPr>
        <p:spPr>
          <a:xfrm>
            <a:off x="2636040" y="158276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36040" y="357348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201685" y="2338960"/>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r>
              <a:rPr lang="en-US" sz="1300" dirty="0" smtClean="0">
                <a:solidFill>
                  <a:schemeClr val="tx1"/>
                </a:solidFill>
              </a:rPr>
              <a:t>2, 579.98</a:t>
            </a:r>
          </a:p>
          <a:p>
            <a:r>
              <a:rPr lang="en-US" sz="1300" dirty="0" smtClean="0">
                <a:solidFill>
                  <a:schemeClr val="tx1"/>
                </a:solidFill>
              </a:rPr>
              <a:t>4, 699.85</a:t>
            </a: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p:txBody>
      </p:sp>
      <p:sp>
        <p:nvSpPr>
          <p:cNvPr id="23" name="Rounded Rectangle 22"/>
          <p:cNvSpPr/>
          <p:nvPr/>
        </p:nvSpPr>
        <p:spPr>
          <a:xfrm>
            <a:off x="5309523" y="1506269"/>
            <a:ext cx="961478" cy="6601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smtClean="0">
                <a:solidFill>
                  <a:schemeClr val="tx1"/>
                </a:solidFill>
              </a:rPr>
              <a:t>2, 449.99</a:t>
            </a:r>
          </a:p>
          <a:p>
            <a:r>
              <a:rPr lang="en-US" sz="1300" dirty="0" smtClean="0">
                <a:solidFill>
                  <a:schemeClr val="tx1"/>
                </a:solidFill>
              </a:rPr>
              <a:t>4, 349.93</a:t>
            </a:r>
          </a:p>
        </p:txBody>
      </p:sp>
      <p:sp>
        <p:nvSpPr>
          <p:cNvPr id="24" name="Rounded Rectangle 23"/>
          <p:cNvSpPr/>
          <p:nvPr/>
        </p:nvSpPr>
        <p:spPr>
          <a:xfrm>
            <a:off x="5309523" y="3308434"/>
            <a:ext cx="898647" cy="7213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smtClean="0">
                <a:solidFill>
                  <a:schemeClr val="tx1"/>
                </a:solidFill>
              </a:rPr>
              <a:t>2, 129.99</a:t>
            </a:r>
          </a:p>
          <a:p>
            <a:r>
              <a:rPr lang="en-US" sz="1300" dirty="0" smtClean="0">
                <a:solidFill>
                  <a:schemeClr val="tx1"/>
                </a:solidFill>
              </a:rPr>
              <a:t>4, 349.92</a:t>
            </a:r>
          </a:p>
        </p:txBody>
      </p:sp>
      <p:sp>
        <p:nvSpPr>
          <p:cNvPr id="25" name="Right Arrow 24"/>
          <p:cNvSpPr/>
          <p:nvPr/>
        </p:nvSpPr>
        <p:spPr>
          <a:xfrm>
            <a:off x="4594603" y="149164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573204" y="35042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2045">
            <a:off x="6437028" y="223812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9862019">
            <a:off x="6396052" y="320885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51934" y="222422"/>
            <a:ext cx="2824699" cy="369332"/>
          </a:xfrm>
          <a:prstGeom prst="rect">
            <a:avLst/>
          </a:prstGeom>
          <a:noFill/>
        </p:spPr>
        <p:txBody>
          <a:bodyPr wrap="square" rtlCol="0">
            <a:spAutoFit/>
          </a:bodyPr>
          <a:lstStyle/>
          <a:p>
            <a:r>
              <a:rPr lang="en-US" b="1" dirty="0" smtClean="0"/>
              <a:t>Associative Reduction: </a:t>
            </a:r>
            <a:endParaRPr lang="en-US" b="1" dirty="0"/>
          </a:p>
        </p:txBody>
      </p:sp>
    </p:spTree>
    <p:extLst>
      <p:ext uri="{BB962C8B-B14F-4D97-AF65-F5344CB8AC3E}">
        <p14:creationId xmlns="" xmlns:p14="http://schemas.microsoft.com/office/powerpoint/2010/main" val="31202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9" grpId="0" animBg="1"/>
      <p:bldP spid="23" grpId="0" animBg="1"/>
      <p:bldP spid="24" grpId="0" animBg="1"/>
      <p:bldP spid="25" grpId="0" animBg="1"/>
      <p:bldP spid="26" grpId="0" animBg="1"/>
      <p:bldP spid="37"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7" y="0"/>
            <a:ext cx="11155879" cy="7148558"/>
          </a:xfrm>
        </p:spPr>
        <p:txBody>
          <a:bodyPr>
            <a:noAutofit/>
          </a:bodyPr>
          <a:lstStyle/>
          <a:p>
            <a:pPr marL="0" indent="0">
              <a:buNone/>
            </a:pPr>
            <a:endParaRPr lang="en-US" sz="1900" dirty="0"/>
          </a:p>
          <a:p>
            <a:pPr marL="0" indent="0">
              <a:buNone/>
            </a:pPr>
            <a:r>
              <a:rPr lang="en-US" sz="1500" b="1" dirty="0" err="1"/>
              <a:t>aggregateByKey</a:t>
            </a:r>
            <a:r>
              <a:rPr lang="en-US" sz="1500" dirty="0"/>
              <a:t>(</a:t>
            </a:r>
            <a:r>
              <a:rPr lang="en-US" sz="1500" dirty="0" err="1"/>
              <a:t>zeroValue</a:t>
            </a:r>
            <a:r>
              <a:rPr lang="en-US" sz="1500" dirty="0"/>
              <a:t>, </a:t>
            </a:r>
            <a:r>
              <a:rPr lang="en-US" sz="1500" dirty="0" err="1"/>
              <a:t>seqOp</a:t>
            </a:r>
            <a:r>
              <a:rPr lang="en-US" sz="1500" dirty="0"/>
              <a:t>, </a:t>
            </a:r>
            <a:r>
              <a:rPr lang="en-US" sz="1500" dirty="0" err="1"/>
              <a:t>combOp</a:t>
            </a:r>
            <a:r>
              <a:rPr lang="en-US" sz="1500" dirty="0"/>
              <a:t>, </a:t>
            </a:r>
            <a:r>
              <a:rPr lang="en-US" sz="1500" dirty="0" smtClean="0"/>
              <a:t>(</a:t>
            </a:r>
            <a:r>
              <a:rPr lang="en-US" sz="1500" dirty="0" err="1" smtClean="0"/>
              <a:t>numPartitions</a:t>
            </a:r>
            <a:r>
              <a:rPr lang="en-US" sz="1500" dirty="0" smtClean="0"/>
              <a:t>)):</a:t>
            </a:r>
            <a:endParaRPr lang="en-US" sz="1500" dirty="0"/>
          </a:p>
          <a:p>
            <a:r>
              <a:rPr lang="en-US" sz="1500" dirty="0"/>
              <a:t>First aggregate elements in each partition and then aggregating results of all partition to get the final </a:t>
            </a:r>
            <a:r>
              <a:rPr lang="en-US" sz="1500" dirty="0" smtClean="0"/>
              <a:t>result and </a:t>
            </a:r>
            <a:r>
              <a:rPr lang="en-US" sz="1500" dirty="0"/>
              <a:t>the result could be any type than the type of your RDD.</a:t>
            </a:r>
          </a:p>
          <a:p>
            <a:r>
              <a:rPr lang="en-US" sz="1500" dirty="0"/>
              <a:t>3 </a:t>
            </a:r>
            <a:r>
              <a:rPr lang="en-US" sz="1500" dirty="0" smtClean="0"/>
              <a:t>mandatory arguments</a:t>
            </a:r>
            <a:r>
              <a:rPr lang="en-US" sz="1500" dirty="0"/>
              <a:t>:</a:t>
            </a:r>
          </a:p>
          <a:p>
            <a:pPr lvl="1">
              <a:buFont typeface="Wingdings" panose="05000000000000000000" pitchFamily="2" charset="2"/>
              <a:buChar char="ü"/>
            </a:pPr>
            <a:r>
              <a:rPr lang="en-US" sz="1500" dirty="0"/>
              <a:t>Zero Value: Initial value to initialize the accumulator.  </a:t>
            </a:r>
            <a:r>
              <a:rPr lang="en-US" sz="1500" dirty="0" smtClean="0"/>
              <a:t>Use 0 for integer and NULL for collections.</a:t>
            </a:r>
          </a:p>
          <a:p>
            <a:pPr lvl="1">
              <a:buFont typeface="Wingdings" panose="05000000000000000000" pitchFamily="2" charset="2"/>
              <a:buChar char="ü"/>
            </a:pPr>
            <a:r>
              <a:rPr lang="en-US" sz="1500" dirty="0" err="1" smtClean="0"/>
              <a:t>SeqOp</a:t>
            </a:r>
            <a:r>
              <a:rPr lang="en-US" sz="1500" dirty="0" smtClean="0"/>
              <a:t>: Function used to accumulate the results of each partition, and stores the running accumulated result to U. (U,T) =&gt; U.</a:t>
            </a:r>
          </a:p>
          <a:p>
            <a:pPr lvl="1">
              <a:buFont typeface="Wingdings" panose="05000000000000000000" pitchFamily="2" charset="2"/>
              <a:buChar char="ü"/>
            </a:pPr>
            <a:r>
              <a:rPr lang="en-US" sz="1500" dirty="0" err="1" smtClean="0"/>
              <a:t>CombOp</a:t>
            </a:r>
            <a:r>
              <a:rPr lang="en-US" sz="1500" dirty="0" smtClean="0"/>
              <a:t>: Function is used to combine results of all partitions U.</a:t>
            </a:r>
            <a:endParaRPr lang="en-US" sz="15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Tree>
    <p:extLst>
      <p:ext uri="{BB962C8B-B14F-4D97-AF65-F5344CB8AC3E}">
        <p14:creationId xmlns="" xmlns:p14="http://schemas.microsoft.com/office/powerpoint/2010/main" val="40378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395416"/>
            <a:ext cx="2388972" cy="277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250)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"Joseph", 150)</a:t>
            </a:r>
            <a:endParaRPr lang="en-US" sz="1300" dirty="0">
              <a:solidFill>
                <a:schemeClr val="tx1"/>
              </a:solidFill>
            </a:endParaRP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"Ram", 200)</a:t>
            </a:r>
            <a:endParaRPr lang="en-US" sz="1300" dirty="0">
              <a:solidFill>
                <a:schemeClr val="tx1"/>
              </a:solidFill>
            </a:endParaRPr>
          </a:p>
          <a:p>
            <a:pPr algn="ctr"/>
            <a:r>
              <a:rPr lang="en-US" sz="1300" dirty="0" smtClean="0">
                <a:solidFill>
                  <a:schemeClr val="tx1"/>
                </a:solidFill>
              </a:rPr>
              <a:t>7 </a:t>
            </a:r>
            <a:r>
              <a:rPr lang="en-US" sz="1300" dirty="0" smtClean="0">
                <a:solidFill>
                  <a:schemeClr val="tx1"/>
                </a:solidFill>
                <a:sym typeface="Wingdings" panose="05000000000000000000" pitchFamily="2" charset="2"/>
              </a:rPr>
              <a:t> (</a:t>
            </a:r>
            <a:r>
              <a:rPr lang="en-US" sz="1300" dirty="0" smtClean="0">
                <a:solidFill>
                  <a:schemeClr val="tx1"/>
                </a:solidFill>
              </a:rPr>
              <a:t>"Joseph", 300)</a:t>
            </a: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393355"/>
            <a:ext cx="2388972" cy="277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dirty="0" smtClean="0">
                <a:solidFill>
                  <a:schemeClr val="tx1"/>
                </a:solidFill>
              </a:rPr>
              <a:t>2</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130)</a:t>
            </a:r>
          </a:p>
          <a:p>
            <a:pPr algn="ctr"/>
            <a:r>
              <a:rPr lang="en-US" sz="1300" dirty="0" smtClean="0">
                <a:solidFill>
                  <a:schemeClr val="tx1"/>
                </a:solidFill>
              </a:rPr>
              <a:t>4 </a:t>
            </a:r>
            <a:r>
              <a:rPr lang="en-US" sz="1300" dirty="0" smtClean="0">
                <a:solidFill>
                  <a:schemeClr val="tx1"/>
                </a:solidFill>
                <a:sym typeface="Wingdings" panose="05000000000000000000" pitchFamily="2" charset="2"/>
              </a:rPr>
              <a:t> (</a:t>
            </a:r>
            <a:r>
              <a:rPr lang="en-US" sz="1300" dirty="0" smtClean="0">
                <a:solidFill>
                  <a:schemeClr val="tx1"/>
                </a:solidFill>
              </a:rPr>
              <a:t>"Jimmy", 50)</a:t>
            </a:r>
            <a:endParaRPr lang="en-US" sz="1300" dirty="0">
              <a:solidFill>
                <a:schemeClr val="tx1"/>
              </a:solidFill>
            </a:endParaRPr>
          </a:p>
          <a:p>
            <a:pPr algn="ctr"/>
            <a:r>
              <a:rPr lang="en-US" sz="1300" dirty="0" smtClean="0">
                <a:solidFill>
                  <a:schemeClr val="tx1"/>
                </a:solidFill>
              </a:rPr>
              <a:t>4</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300)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"Tina", 200)</a:t>
            </a:r>
          </a:p>
          <a:p>
            <a:pPr algn="ctr"/>
            <a:r>
              <a:rPr lang="en-US" sz="1300" dirty="0" smtClean="0">
                <a:solidFill>
                  <a:schemeClr val="tx1"/>
                </a:solidFill>
              </a:rPr>
              <a:t>7</a:t>
            </a:r>
            <a:r>
              <a:rPr lang="en-US" sz="1300" dirty="0">
                <a:solidFill>
                  <a:schemeClr val="tx1"/>
                </a:solidFill>
              </a:rPr>
              <a:t> </a:t>
            </a:r>
            <a:r>
              <a:rPr lang="en-US" sz="1300" dirty="0" smtClean="0">
                <a:solidFill>
                  <a:schemeClr val="tx1"/>
                </a:solidFill>
                <a:sym typeface="Wingdings" panose="05000000000000000000" pitchFamily="2" charset="2"/>
              </a:rPr>
              <a:t> (</a:t>
            </a:r>
            <a:r>
              <a:rPr lang="en-US" sz="1300" dirty="0" smtClean="0">
                <a:solidFill>
                  <a:schemeClr val="tx1"/>
                </a:solidFill>
              </a:rPr>
              <a:t>"Jimmy", 80)</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616411"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r>
              <a:rPr lang="en-US" sz="1300" dirty="0">
                <a:solidFill>
                  <a:schemeClr val="tx1"/>
                </a:solidFill>
              </a:rPr>
              <a:t>(4, </a:t>
            </a:r>
            <a:r>
              <a:rPr lang="en-US" sz="1300" dirty="0" smtClean="0">
                <a:solidFill>
                  <a:schemeClr val="tx1"/>
                </a:solidFill>
              </a:rPr>
              <a:t>300, 4)</a:t>
            </a:r>
            <a:endParaRPr lang="en-US" sz="1300" dirty="0">
              <a:solidFill>
                <a:schemeClr val="tx1"/>
              </a:solidFill>
            </a:endParaRPr>
          </a:p>
          <a:p>
            <a:pPr algn="ctr"/>
            <a:r>
              <a:rPr lang="en-US" sz="1300" dirty="0">
                <a:solidFill>
                  <a:schemeClr val="tx1"/>
                </a:solidFill>
              </a:rPr>
              <a:t>(7, </a:t>
            </a:r>
            <a:r>
              <a:rPr lang="en-US" sz="1300" dirty="0" smtClean="0">
                <a:solidFill>
                  <a:schemeClr val="tx1"/>
                </a:solidFill>
              </a:rPr>
              <a:t>300, 3)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0330" y="1866899"/>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r>
              <a:rPr lang="en-US" sz="1300" dirty="0" smtClean="0">
                <a:solidFill>
                  <a:schemeClr val="tx1"/>
                </a:solidFill>
              </a:rPr>
              <a:t>(4, 200, 2)</a:t>
            </a:r>
          </a:p>
          <a:p>
            <a:pPr algn="ctr"/>
            <a:r>
              <a:rPr lang="en-US" sz="1300" dirty="0" smtClean="0">
                <a:solidFill>
                  <a:schemeClr val="tx1"/>
                </a:solidFill>
              </a:rPr>
              <a:t>(7, 300, 1)</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2998" y="1866899"/>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r>
              <a:rPr lang="en-US" sz="1300" dirty="0" smtClean="0">
                <a:solidFill>
                  <a:schemeClr val="tx1"/>
                </a:solidFill>
              </a:rPr>
              <a:t>(4, 300, 2)</a:t>
            </a:r>
          </a:p>
          <a:p>
            <a:pPr algn="ctr"/>
            <a:r>
              <a:rPr lang="en-US" sz="1300" dirty="0" smtClean="0">
                <a:solidFill>
                  <a:schemeClr val="tx1"/>
                </a:solidFill>
              </a:rPr>
              <a:t>(7, 200, 2)</a:t>
            </a:r>
            <a:endParaRPr lang="en-US" sz="1300" dirty="0">
              <a:solidFill>
                <a:schemeClr val="tx1"/>
              </a:solidFill>
            </a:endParaRP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2267664"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249560"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Partition 2</a:t>
            </a:r>
            <a:endParaRPr lang="en-US" dirty="0"/>
          </a:p>
        </p:txBody>
      </p:sp>
    </p:spTree>
    <p:extLst>
      <p:ext uri="{BB962C8B-B14F-4D97-AF65-F5344CB8AC3E}">
        <p14:creationId xmlns="" xmlns:p14="http://schemas.microsoft.com/office/powerpoint/2010/main" val="275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2" grpId="0" animBg="1"/>
      <p:bldP spid="13" grpId="0" animBg="1"/>
      <p:bldP spid="14" grpId="0" animBg="1"/>
      <p:bldP spid="15" grpId="0" animBg="1"/>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371249"/>
          </a:xfrm>
          <a:prstGeom prst="rect">
            <a:avLst/>
          </a:prstGeom>
        </p:spPr>
        <p:txBody>
          <a:bodyPr wrap="square">
            <a:spAutoFit/>
          </a:bodyPr>
          <a:lstStyle/>
          <a:p>
            <a:r>
              <a:rPr lang="en-US" sz="1300" b="1" dirty="0" smtClean="0">
                <a:solidFill>
                  <a:schemeClr val="accent6">
                    <a:lumMod val="50000"/>
                  </a:schemeClr>
                </a:solidFill>
              </a:rPr>
              <a:t>Ex – 1</a:t>
            </a:r>
          </a:p>
          <a:p>
            <a:r>
              <a:rPr lang="en-US" sz="1300" b="1" dirty="0" smtClean="0">
                <a:solidFill>
                  <a:schemeClr val="accent6">
                    <a:lumMod val="50000"/>
                  </a:schemeClr>
                </a:solidFill>
              </a:rPr>
              <a:t>Find the maximum revenue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smtClean="0"/>
              <a:t>zero_val</a:t>
            </a:r>
            <a:r>
              <a:rPr lang="en-US" sz="1300" dirty="0" smtClean="0"/>
              <a:t>=0</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if(accumulator &gt;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element[1]</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 &gt; accumulator2):</a:t>
            </a:r>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Tree>
    <p:extLst>
      <p:ext uri="{BB962C8B-B14F-4D97-AF65-F5344CB8AC3E}">
        <p14:creationId xmlns="" xmlns:p14="http://schemas.microsoft.com/office/powerpoint/2010/main" val="17004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171194"/>
          </a:xfrm>
          <a:prstGeom prst="rect">
            <a:avLst/>
          </a:prstGeom>
        </p:spPr>
        <p:txBody>
          <a:bodyPr wrap="square">
            <a:spAutoFit/>
          </a:bodyPr>
          <a:lstStyle/>
          <a:p>
            <a:r>
              <a:rPr lang="en-US" sz="1300" b="1" dirty="0" smtClean="0">
                <a:solidFill>
                  <a:schemeClr val="accent6">
                    <a:lumMod val="50000"/>
                  </a:schemeClr>
                </a:solidFill>
              </a:rPr>
              <a:t>Ex – 2</a:t>
            </a:r>
          </a:p>
          <a:p>
            <a:r>
              <a:rPr lang="en-US" sz="1300" b="1" dirty="0" smtClean="0">
                <a:solidFill>
                  <a:schemeClr val="accent6">
                    <a:lumMod val="50000"/>
                  </a:schemeClr>
                </a:solidFill>
              </a:rPr>
              <a:t>Find the maximum revenue for each Order. Print customer name.</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a:t>=('',0</a:t>
            </a:r>
            <a:r>
              <a:rPr lang="en-US" sz="1300" dirty="0" smtClean="0"/>
              <a:t>)</a:t>
            </a:r>
          </a:p>
          <a:p>
            <a:endParaRPr lang="en-US" sz="1300" dirty="0"/>
          </a:p>
          <a:p>
            <a:r>
              <a:rPr lang="en-US" sz="1300" dirty="0" smtClean="0"/>
              <a:t>#Define Sequence Operation</a:t>
            </a:r>
          </a:p>
          <a:p>
            <a:r>
              <a:rPr lang="en-US" sz="1300" dirty="0"/>
              <a:t># Sequence operation : Finding Maximum </a:t>
            </a:r>
            <a:r>
              <a:rPr lang="en-US" sz="1300" dirty="0" smtClean="0"/>
              <a:t>revenue from each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if(accumulator[1] </a:t>
            </a:r>
            <a:r>
              <a:rPr lang="en-US" sz="1300" dirty="0"/>
              <a:t>&gt; </a:t>
            </a:r>
            <a:r>
              <a:rPr lang="en-US" sz="1300" dirty="0" smtClean="0"/>
              <a:t>element[1]):</a:t>
            </a:r>
            <a:endParaRPr lang="en-US" sz="1300" dirty="0"/>
          </a:p>
          <a:p>
            <a:r>
              <a:rPr lang="en-US" sz="1300" dirty="0"/>
              <a:t>        return accumulator </a:t>
            </a:r>
          </a:p>
          <a:p>
            <a:r>
              <a:rPr lang="en-US" sz="1300" dirty="0"/>
              <a:t>    else: </a:t>
            </a:r>
          </a:p>
          <a:p>
            <a:r>
              <a:rPr lang="en-US" sz="1300" dirty="0"/>
              <a:t>        return </a:t>
            </a:r>
            <a:r>
              <a:rPr lang="en-US" sz="1300" dirty="0" smtClean="0"/>
              <a:t>element</a:t>
            </a:r>
          </a:p>
          <a:p>
            <a:endParaRPr lang="en-US" sz="1300" dirty="0"/>
          </a:p>
          <a:p>
            <a:r>
              <a:rPr lang="en-US" sz="1300" dirty="0" smtClean="0"/>
              <a:t>#Define Combiner </a:t>
            </a:r>
            <a:r>
              <a:rPr lang="en-US" sz="1300" dirty="0"/>
              <a:t>Operation</a:t>
            </a:r>
          </a:p>
          <a:p>
            <a:r>
              <a:rPr lang="en-US" sz="1300" dirty="0" smtClean="0"/>
              <a:t>#Combiner </a:t>
            </a:r>
            <a:r>
              <a:rPr lang="en-US" sz="1300" dirty="0"/>
              <a:t>Operation : Finding Maximum </a:t>
            </a:r>
            <a:r>
              <a:rPr lang="en-US" sz="1300" dirty="0" smtClean="0"/>
              <a:t>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a:t>
            </a:r>
            <a:r>
              <a:rPr lang="en-US" sz="1300" dirty="0" smtClean="0"/>
              <a:t>if(accumulator1[1] </a:t>
            </a:r>
            <a:r>
              <a:rPr lang="en-US" sz="1300" dirty="0"/>
              <a:t>&gt; </a:t>
            </a:r>
            <a:r>
              <a:rPr lang="en-US" sz="1300" dirty="0" smtClean="0"/>
              <a:t>accumulator2[1]):</a:t>
            </a:r>
            <a:endParaRPr lang="en-US" sz="1300" dirty="0"/>
          </a:p>
          <a:p>
            <a:r>
              <a:rPr lang="en-US" sz="1300" dirty="0"/>
              <a:t>        return accumulator1 </a:t>
            </a:r>
          </a:p>
          <a:p>
            <a:r>
              <a:rPr lang="en-US" sz="1300" dirty="0"/>
              <a:t>    else:</a:t>
            </a:r>
          </a:p>
          <a:p>
            <a:r>
              <a:rPr lang="en-US" sz="1300" dirty="0"/>
              <a:t>        return </a:t>
            </a:r>
            <a:r>
              <a:rPr lang="en-US" sz="1300" dirty="0" smtClean="0"/>
              <a:t>accumulator2</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Tree>
    <p:extLst>
      <p:ext uri="{BB962C8B-B14F-4D97-AF65-F5344CB8AC3E}">
        <p14:creationId xmlns="" xmlns:p14="http://schemas.microsoft.com/office/powerpoint/2010/main" val="309706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6170920"/>
          </a:xfrm>
          <a:prstGeom prst="rect">
            <a:avLst/>
          </a:prstGeom>
        </p:spPr>
        <p:txBody>
          <a:bodyPr wrap="square">
            <a:spAutoFit/>
          </a:bodyPr>
          <a:lstStyle/>
          <a:p>
            <a:r>
              <a:rPr lang="en-US" sz="1300" b="1" dirty="0" smtClean="0">
                <a:solidFill>
                  <a:schemeClr val="accent6">
                    <a:lumMod val="50000"/>
                  </a:schemeClr>
                </a:solidFill>
              </a:rPr>
              <a:t>Ex – 3</a:t>
            </a:r>
          </a:p>
          <a:p>
            <a:r>
              <a:rPr lang="en-US" sz="1300" b="1" dirty="0" smtClean="0">
                <a:solidFill>
                  <a:schemeClr val="accent6">
                    <a:lumMod val="50000"/>
                  </a:schemeClr>
                </a:solidFill>
              </a:rPr>
              <a:t>Sum up all revenue and number of records for each order.</a:t>
            </a:r>
          </a:p>
          <a:p>
            <a:endParaRPr lang="en-US" sz="1300" b="1" dirty="0" smtClean="0">
              <a:solidFill>
                <a:schemeClr val="accent6">
                  <a:lumMod val="50000"/>
                </a:schemeClr>
              </a:solidFill>
            </a:endParaRPr>
          </a:p>
          <a:p>
            <a:r>
              <a:rPr lang="en-US" sz="1300" dirty="0" err="1" smtClean="0"/>
              <a:t>ordItems</a:t>
            </a:r>
            <a:r>
              <a:rPr lang="en-US" sz="1300" dirty="0" smtClean="0"/>
              <a:t>=</a:t>
            </a:r>
            <a:r>
              <a:rPr lang="en-US" sz="1300" dirty="0" err="1" smtClean="0"/>
              <a:t>sc.parallelize</a:t>
            </a:r>
            <a:r>
              <a:rPr lang="en-US" sz="1300" dirty="0" smtClean="0"/>
              <a:t>([</a:t>
            </a:r>
            <a:endParaRPr lang="en-US" sz="1300" dirty="0"/>
          </a:p>
          <a:p>
            <a:r>
              <a:rPr lang="en-US" sz="1300" dirty="0"/>
              <a:t> </a:t>
            </a:r>
            <a:r>
              <a:rPr lang="en-US" sz="1300" dirty="0" smtClean="0"/>
              <a:t>(2</a:t>
            </a:r>
            <a:r>
              <a:rPr lang="en-US" sz="1300" dirty="0"/>
              <a:t>,"Joseph",</a:t>
            </a:r>
            <a:r>
              <a:rPr lang="en-US" sz="1300" dirty="0" smtClean="0"/>
              <a:t>200), (2</a:t>
            </a:r>
            <a:r>
              <a:rPr lang="en-US" sz="1300" dirty="0"/>
              <a:t>,"Jimmy",</a:t>
            </a:r>
            <a:r>
              <a:rPr lang="en-US" sz="1300" dirty="0" smtClean="0"/>
              <a:t>250), (2</a:t>
            </a:r>
            <a:r>
              <a:rPr lang="en-US" sz="1300" dirty="0"/>
              <a:t>,"Tina",</a:t>
            </a:r>
            <a:r>
              <a:rPr lang="en-US" sz="1300" dirty="0" smtClean="0"/>
              <a:t>130), (4</a:t>
            </a:r>
            <a:r>
              <a:rPr lang="en-US" sz="1300" dirty="0"/>
              <a:t>,"Jimmy",</a:t>
            </a:r>
            <a:r>
              <a:rPr lang="en-US" sz="1300" dirty="0" smtClean="0"/>
              <a:t>50), (4</a:t>
            </a:r>
            <a:r>
              <a:rPr lang="en-US" sz="1300" dirty="0"/>
              <a:t>,"Tina",</a:t>
            </a:r>
            <a:r>
              <a:rPr lang="en-US" sz="1300" dirty="0" smtClean="0"/>
              <a:t>300),</a:t>
            </a:r>
            <a:endParaRPr lang="en-US" sz="1300" dirty="0"/>
          </a:p>
          <a:p>
            <a:r>
              <a:rPr lang="en-US" sz="1300" dirty="0"/>
              <a:t> </a:t>
            </a:r>
            <a:r>
              <a:rPr lang="en-US" sz="1300" dirty="0" smtClean="0"/>
              <a:t>(4</a:t>
            </a:r>
            <a:r>
              <a:rPr lang="en-US" sz="1300" dirty="0"/>
              <a:t>,"Joseph",</a:t>
            </a:r>
            <a:r>
              <a:rPr lang="en-US" sz="1300" dirty="0" smtClean="0"/>
              <a:t>150), (4</a:t>
            </a:r>
            <a:r>
              <a:rPr lang="en-US" sz="1300" dirty="0"/>
              <a:t>,"Ram",</a:t>
            </a:r>
            <a:r>
              <a:rPr lang="en-US" sz="1300" dirty="0" smtClean="0"/>
              <a:t>200), (7</a:t>
            </a:r>
            <a:r>
              <a:rPr lang="en-US" sz="1300" dirty="0"/>
              <a:t>,"Tina",</a:t>
            </a:r>
            <a:r>
              <a:rPr lang="en-US" sz="1300" dirty="0" smtClean="0"/>
              <a:t>200), (7</a:t>
            </a:r>
            <a:r>
              <a:rPr lang="en-US" sz="1300" dirty="0"/>
              <a:t>,"Joseph",</a:t>
            </a:r>
            <a:r>
              <a:rPr lang="en-US" sz="1300" dirty="0" smtClean="0"/>
              <a:t>300), (7</a:t>
            </a:r>
            <a:r>
              <a:rPr lang="en-US" sz="1300" dirty="0"/>
              <a:t>,"Jimmy",</a:t>
            </a:r>
            <a:r>
              <a:rPr lang="en-US" sz="1300" dirty="0" smtClean="0"/>
              <a:t>80)],2)</a:t>
            </a:r>
          </a:p>
          <a:p>
            <a:endParaRPr lang="en-US" sz="1300" dirty="0" smtClean="0"/>
          </a:p>
          <a:p>
            <a:r>
              <a:rPr lang="en-US" sz="1300" dirty="0" smtClean="0"/>
              <a:t>#Create a Paired RDD</a:t>
            </a:r>
            <a:endParaRPr lang="en-US" sz="1300" dirty="0"/>
          </a:p>
          <a:p>
            <a:r>
              <a:rPr lang="en-US" sz="1300" dirty="0" err="1"/>
              <a:t>ordPair</a:t>
            </a:r>
            <a:r>
              <a:rPr lang="en-US" sz="1300" dirty="0"/>
              <a:t> = </a:t>
            </a:r>
            <a:r>
              <a:rPr lang="en-US" sz="1300" dirty="0" err="1"/>
              <a:t>ordItems.map</a:t>
            </a:r>
            <a:r>
              <a:rPr lang="en-US" sz="1300" dirty="0"/>
              <a:t>(lambda x : (x[0],(x[1],x[2])))</a:t>
            </a:r>
            <a:endParaRPr lang="en-US" sz="1300" dirty="0" smtClean="0"/>
          </a:p>
          <a:p>
            <a:endParaRPr lang="en-US" sz="1300" dirty="0" smtClean="0"/>
          </a:p>
          <a:p>
            <a:r>
              <a:rPr lang="en-US" sz="1300" dirty="0" smtClean="0"/>
              <a:t>#Initialize Accumulator</a:t>
            </a:r>
          </a:p>
          <a:p>
            <a:r>
              <a:rPr lang="en-US" sz="1300" dirty="0"/>
              <a:t># Zero Value: Zero value in our case will be 0 as we are finding Maximum Marks</a:t>
            </a:r>
          </a:p>
          <a:p>
            <a:r>
              <a:rPr lang="en-US" sz="1300" dirty="0" err="1"/>
              <a:t>zero_val</a:t>
            </a:r>
            <a:r>
              <a:rPr lang="en-US" sz="1300" dirty="0" smtClean="0"/>
              <a:t>=(0,0)</a:t>
            </a:r>
          </a:p>
          <a:p>
            <a:endParaRPr lang="en-US" sz="1300" dirty="0"/>
          </a:p>
          <a:p>
            <a:r>
              <a:rPr lang="en-US" sz="1300" dirty="0" smtClean="0"/>
              <a:t>#Define Sequence Operation</a:t>
            </a:r>
          </a:p>
          <a:p>
            <a:r>
              <a:rPr lang="en-US" sz="1300" dirty="0"/>
              <a:t># Sequence operation : </a:t>
            </a:r>
            <a:r>
              <a:rPr lang="en-US" sz="1300" dirty="0" smtClean="0"/>
              <a:t>Sum up all revenue and number of records per partition.</a:t>
            </a:r>
            <a:endParaRPr lang="en-US" sz="1300" dirty="0"/>
          </a:p>
          <a:p>
            <a:r>
              <a:rPr lang="en-US" sz="1300" dirty="0" err="1"/>
              <a:t>def</a:t>
            </a:r>
            <a:r>
              <a:rPr lang="en-US" sz="1300" dirty="0"/>
              <a:t> </a:t>
            </a:r>
            <a:r>
              <a:rPr lang="en-US" sz="1300" dirty="0" err="1"/>
              <a:t>seq_op</a:t>
            </a:r>
            <a:r>
              <a:rPr lang="en-US" sz="1300" dirty="0"/>
              <a:t>(accumulator, element):</a:t>
            </a:r>
          </a:p>
          <a:p>
            <a:r>
              <a:rPr lang="en-US" sz="1300" dirty="0"/>
              <a:t>    </a:t>
            </a:r>
            <a:r>
              <a:rPr lang="en-US" sz="1300" dirty="0" smtClean="0"/>
              <a:t>return (accumulator[0] + element[1], accumulator[1] + 1)</a:t>
            </a:r>
          </a:p>
          <a:p>
            <a:endParaRPr lang="en-US" sz="1300" dirty="0"/>
          </a:p>
          <a:p>
            <a:r>
              <a:rPr lang="en-US" sz="1300" dirty="0" smtClean="0"/>
              <a:t>#Define Combiner </a:t>
            </a:r>
            <a:r>
              <a:rPr lang="en-US" sz="1300" dirty="0"/>
              <a:t>Operation</a:t>
            </a:r>
          </a:p>
          <a:p>
            <a:r>
              <a:rPr lang="en-US" sz="1300" dirty="0" smtClean="0"/>
              <a:t>#Combiner </a:t>
            </a:r>
            <a:r>
              <a:rPr lang="en-US" sz="1300" dirty="0"/>
              <a:t>Operation : Sum up all revenue and number of records </a:t>
            </a:r>
            <a:r>
              <a:rPr lang="en-US" sz="1300" dirty="0" smtClean="0"/>
              <a:t>for all partition.</a:t>
            </a:r>
            <a:endParaRPr lang="en-US" sz="1300" dirty="0"/>
          </a:p>
          <a:p>
            <a:r>
              <a:rPr lang="en-US" sz="1300" dirty="0" err="1" smtClean="0"/>
              <a:t>def</a:t>
            </a:r>
            <a:r>
              <a:rPr lang="en-US" sz="1300" dirty="0" smtClean="0"/>
              <a:t> </a:t>
            </a:r>
            <a:r>
              <a:rPr lang="en-US" sz="1300" dirty="0" err="1"/>
              <a:t>comb_op</a:t>
            </a:r>
            <a:r>
              <a:rPr lang="en-US" sz="1300" dirty="0"/>
              <a:t>(accumulator1, accumulator2):</a:t>
            </a:r>
          </a:p>
          <a:p>
            <a:r>
              <a:rPr lang="en-US" sz="1300" dirty="0"/>
              <a:t>    </a:t>
            </a:r>
            <a:r>
              <a:rPr lang="en-US" sz="1300" dirty="0" smtClean="0"/>
              <a:t>return (accumulator1[0] + accumulator2[0], accumulator1[1] </a:t>
            </a:r>
            <a:r>
              <a:rPr lang="en-US" sz="1300" dirty="0"/>
              <a:t>+ </a:t>
            </a:r>
            <a:r>
              <a:rPr lang="en-US" sz="1300" dirty="0" smtClean="0"/>
              <a:t>accumulator2[1])</a:t>
            </a:r>
          </a:p>
          <a:p>
            <a:endParaRPr lang="en-US" sz="1300" dirty="0" smtClean="0"/>
          </a:p>
          <a:p>
            <a:r>
              <a:rPr lang="en-US" sz="1300" dirty="0" err="1" smtClean="0"/>
              <a:t>aggr_ordItems</a:t>
            </a:r>
            <a:r>
              <a:rPr lang="en-US" sz="1300" dirty="0" smtClean="0"/>
              <a:t> </a:t>
            </a:r>
            <a:r>
              <a:rPr lang="en-US" sz="1300" dirty="0"/>
              <a:t>= </a:t>
            </a:r>
            <a:r>
              <a:rPr lang="en-US" sz="1300" dirty="0" err="1" smtClean="0"/>
              <a:t>ordPair.aggregateByKey</a:t>
            </a:r>
            <a:r>
              <a:rPr lang="en-US" sz="1300" dirty="0" smtClean="0"/>
              <a:t>(</a:t>
            </a:r>
            <a:r>
              <a:rPr lang="en-US" sz="1300" dirty="0" err="1" smtClean="0"/>
              <a:t>zero_val</a:t>
            </a:r>
            <a:r>
              <a:rPr lang="en-US" sz="1300" dirty="0"/>
              <a:t>, </a:t>
            </a:r>
            <a:r>
              <a:rPr lang="en-US" sz="1300" dirty="0" err="1"/>
              <a:t>seq_op</a:t>
            </a:r>
            <a:r>
              <a:rPr lang="en-US" sz="1300" dirty="0"/>
              <a:t>, </a:t>
            </a:r>
            <a:r>
              <a:rPr lang="en-US" sz="1300" dirty="0" err="1"/>
              <a:t>comb_op</a:t>
            </a:r>
            <a:r>
              <a:rPr lang="en-US" sz="1300" dirty="0"/>
              <a:t>)</a:t>
            </a:r>
          </a:p>
          <a:p>
            <a:r>
              <a:rPr lang="en-US" sz="1300" dirty="0" smtClean="0"/>
              <a:t>for </a:t>
            </a:r>
            <a:r>
              <a:rPr lang="en-US" sz="1300" dirty="0"/>
              <a:t>i in </a:t>
            </a:r>
            <a:r>
              <a:rPr lang="en-US" sz="1300" dirty="0" err="1"/>
              <a:t>aggr_ordItems.collect</a:t>
            </a:r>
            <a:r>
              <a:rPr lang="en-US" sz="1300" dirty="0"/>
              <a:t>():   print(i)</a:t>
            </a:r>
          </a:p>
          <a:p>
            <a:endParaRPr lang="en-US" sz="1100" dirty="0"/>
          </a:p>
          <a:p>
            <a:endParaRPr lang="en-US" sz="1100" dirty="0" smtClean="0"/>
          </a:p>
          <a:p>
            <a:endParaRPr lang="en-US" sz="1100" dirty="0"/>
          </a:p>
          <a:p>
            <a:endParaRPr lang="en-US" sz="1100" dirty="0"/>
          </a:p>
        </p:txBody>
      </p:sp>
    </p:spTree>
    <p:extLst>
      <p:ext uri="{BB962C8B-B14F-4D97-AF65-F5344CB8AC3E}">
        <p14:creationId xmlns="" xmlns:p14="http://schemas.microsoft.com/office/powerpoint/2010/main" val="1568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0" end="2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4" end="2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9741564" y="4652194"/>
            <a:ext cx="1667933"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853288" y="2301389"/>
            <a:ext cx="10172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20543" y="4652195"/>
            <a:ext cx="15687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20543" y="2301389"/>
            <a:ext cx="1661020"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41970" y="2024390"/>
            <a:ext cx="4520923" cy="553998"/>
          </a:xfrm>
          <a:prstGeom prst="rect">
            <a:avLst/>
          </a:prstGeom>
        </p:spPr>
        <p:txBody>
          <a:bodyPr wrap="square">
            <a:spAutoFit/>
          </a:bodyPr>
          <a:lstStyle/>
          <a:p>
            <a:r>
              <a:rPr lang="en-US" sz="1500" dirty="0" err="1"/>
              <a:t>def</a:t>
            </a:r>
            <a:r>
              <a:rPr lang="en-US" sz="1500" dirty="0"/>
              <a:t> </a:t>
            </a:r>
            <a:r>
              <a:rPr lang="en-US" sz="1500" dirty="0" err="1" smtClean="0"/>
              <a:t>seq_op</a:t>
            </a:r>
            <a:r>
              <a:rPr lang="en-US" sz="1500" dirty="0" smtClean="0"/>
              <a:t>(</a:t>
            </a:r>
            <a:r>
              <a:rPr lang="en-US" sz="1500" dirty="0" err="1" smtClean="0"/>
              <a:t>accu</a:t>
            </a:r>
            <a:r>
              <a:rPr lang="en-US" sz="1500" dirty="0" smtClean="0"/>
              <a:t>, </a:t>
            </a:r>
            <a:r>
              <a:rPr lang="en-US" sz="1500" dirty="0"/>
              <a:t>element):</a:t>
            </a:r>
          </a:p>
          <a:p>
            <a:r>
              <a:rPr lang="en-US" sz="1500" dirty="0"/>
              <a:t>    return (</a:t>
            </a:r>
            <a:r>
              <a:rPr lang="en-US" sz="1500" dirty="0" err="1" smtClean="0"/>
              <a:t>accu</a:t>
            </a:r>
            <a:r>
              <a:rPr lang="en-US" sz="1500" dirty="0" smtClean="0"/>
              <a:t>[0</a:t>
            </a:r>
            <a:r>
              <a:rPr lang="en-US" sz="1500" dirty="0"/>
              <a:t>] + element[1], </a:t>
            </a:r>
            <a:r>
              <a:rPr lang="en-US" sz="1500" dirty="0" err="1" smtClean="0"/>
              <a:t>accu</a:t>
            </a:r>
            <a:r>
              <a:rPr lang="en-US" sz="1500" dirty="0" smtClean="0"/>
              <a:t>[1</a:t>
            </a:r>
            <a:r>
              <a:rPr lang="en-US" sz="1500" dirty="0"/>
              <a:t>] + 1)</a:t>
            </a:r>
          </a:p>
        </p:txBody>
      </p:sp>
      <p:sp>
        <p:nvSpPr>
          <p:cNvPr id="3" name="Content Placeholder 2"/>
          <p:cNvSpPr>
            <a:spLocks noGrp="1"/>
          </p:cNvSpPr>
          <p:nvPr>
            <p:ph idx="1"/>
          </p:nvPr>
        </p:nvSpPr>
        <p:spPr>
          <a:xfrm>
            <a:off x="7896924" y="2871916"/>
            <a:ext cx="3965969" cy="752128"/>
          </a:xfrm>
        </p:spPr>
        <p:txBody>
          <a:bodyPr>
            <a:noAutofit/>
          </a:bodyPr>
          <a:lstStyle/>
          <a:p>
            <a:pPr marL="0" indent="0">
              <a:buNone/>
            </a:pPr>
            <a:endParaRPr lang="en-US" sz="1900" dirty="0"/>
          </a:p>
          <a:p>
            <a:pPr marL="0" indent="0">
              <a:buNone/>
            </a:pPr>
            <a:r>
              <a:rPr lang="en-US" sz="1900" b="1" dirty="0" smtClean="0"/>
              <a:t>Max Revenue                 Count</a:t>
            </a: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pPr marL="0" indent="0">
              <a:buNone/>
            </a:pPr>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980302"/>
            <a:ext cx="2388972" cy="2191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"Joseph", 200)   0+1 = 1</a:t>
            </a:r>
            <a:endParaRPr lang="en-US" sz="1300" dirty="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"Jimmy", </a:t>
            </a:r>
            <a:r>
              <a:rPr lang="en-US" sz="1300" dirty="0" smtClean="0">
                <a:solidFill>
                  <a:srgbClr val="FF0000"/>
                </a:solidFill>
              </a:rPr>
              <a:t>250</a:t>
            </a:r>
            <a:r>
              <a:rPr lang="en-US" sz="1300" dirty="0" smtClean="0">
                <a:solidFill>
                  <a:schemeClr val="tx1"/>
                </a:solidFill>
              </a:rPr>
              <a:t>)    1+1 = </a:t>
            </a:r>
            <a:r>
              <a:rPr lang="en-US" sz="1300" dirty="0" smtClean="0">
                <a:solidFill>
                  <a:srgbClr val="FF0000"/>
                </a:solidFill>
              </a:rPr>
              <a:t>2</a:t>
            </a:r>
            <a:endParaRPr lang="en-US" sz="1300" dirty="0">
              <a:solidFill>
                <a:srgbClr val="FF0000"/>
              </a:solidFill>
            </a:endParaRPr>
          </a:p>
          <a:p>
            <a:pPr algn="ctr"/>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a:p>
            <a:pPr algn="just"/>
            <a:endParaRPr lang="en-US" sz="1300" dirty="0" smtClean="0">
              <a:solidFill>
                <a:schemeClr val="tx1"/>
              </a:solidFill>
            </a:endParaRPr>
          </a:p>
          <a:p>
            <a:pPr algn="just"/>
            <a:endParaRPr lang="en-US" sz="1300" dirty="0">
              <a:solidFill>
                <a:schemeClr val="tx1"/>
              </a:solidFill>
            </a:endParaRPr>
          </a:p>
        </p:txBody>
      </p:sp>
      <p:sp>
        <p:nvSpPr>
          <p:cNvPr id="4" name="Rectangle 3"/>
          <p:cNvSpPr/>
          <p:nvPr/>
        </p:nvSpPr>
        <p:spPr>
          <a:xfrm>
            <a:off x="4720280" y="980302"/>
            <a:ext cx="2388972" cy="219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solidFill>
                <a:schemeClr val="tx1"/>
              </a:solidFill>
            </a:endParaRPr>
          </a:p>
          <a:p>
            <a:pPr algn="ctr"/>
            <a:r>
              <a:rPr lang="en-US" sz="1300" dirty="0" smtClean="0">
                <a:solidFill>
                  <a:schemeClr val="tx1"/>
                </a:solidFill>
              </a:rPr>
              <a:t>2 </a:t>
            </a:r>
            <a:r>
              <a:rPr lang="en-US" sz="1300" dirty="0" smtClean="0">
                <a:solidFill>
                  <a:schemeClr val="tx1"/>
                </a:solidFill>
                <a:sym typeface="Wingdings" panose="05000000000000000000" pitchFamily="2" charset="2"/>
              </a:rPr>
              <a:t> (</a:t>
            </a:r>
            <a:r>
              <a:rPr lang="en-US" sz="1300" dirty="0" smtClean="0">
                <a:solidFill>
                  <a:schemeClr val="tx1"/>
                </a:solidFill>
              </a:rPr>
              <a:t>"Tina", </a:t>
            </a:r>
            <a:r>
              <a:rPr lang="en-US" sz="1300" dirty="0" smtClean="0">
                <a:solidFill>
                  <a:srgbClr val="FF0000"/>
                </a:solidFill>
              </a:rPr>
              <a:t>130</a:t>
            </a:r>
            <a:r>
              <a:rPr lang="en-US" sz="1300" dirty="0" smtClean="0">
                <a:solidFill>
                  <a:schemeClr val="tx1"/>
                </a:solidFill>
              </a:rPr>
              <a:t>)  0+1 = </a:t>
            </a:r>
            <a:r>
              <a:rPr lang="en-US" sz="1300" dirty="0" smtClean="0">
                <a:solidFill>
                  <a:srgbClr val="FF0000"/>
                </a:solidFill>
              </a:rPr>
              <a:t>1</a:t>
            </a:r>
          </a:p>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dirty="0" smtClean="0">
              <a:solidFill>
                <a:srgbClr val="FF0000"/>
              </a:solidFill>
            </a:endParaRPr>
          </a:p>
          <a:p>
            <a:endParaRPr lang="en-US" dirty="0">
              <a:solidFill>
                <a:srgbClr val="FF0000"/>
              </a:solidFill>
            </a:endParaRPr>
          </a:p>
        </p:txBody>
      </p:sp>
      <p:sp>
        <p:nvSpPr>
          <p:cNvPr id="6" name="Rounded Rectangle 5"/>
          <p:cNvSpPr/>
          <p:nvPr/>
        </p:nvSpPr>
        <p:spPr>
          <a:xfrm>
            <a:off x="3553598"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smtClean="0">
              <a:solidFill>
                <a:schemeClr val="tx1"/>
              </a:solidFill>
            </a:endParaRPr>
          </a:p>
          <a:p>
            <a:pPr algn="ctr"/>
            <a:endParaRPr lang="en-US" sz="1300" dirty="0">
              <a:solidFill>
                <a:schemeClr val="tx1"/>
              </a:solidFill>
            </a:endParaRPr>
          </a:p>
          <a:p>
            <a:pPr algn="ctr"/>
            <a:endParaRPr lang="en-US" sz="1300" dirty="0" smtClean="0">
              <a:solidFill>
                <a:schemeClr val="tx1"/>
              </a:solidFill>
            </a:endParaRPr>
          </a:p>
          <a:p>
            <a:pPr algn="ctr"/>
            <a:endParaRPr lang="en-US" sz="1300" dirty="0">
              <a:solidFill>
                <a:schemeClr val="tx1"/>
              </a:solidFill>
            </a:endParaRPr>
          </a:p>
          <a:p>
            <a:pPr algn="ctr"/>
            <a:r>
              <a:rPr lang="en-US" sz="1300" b="1" dirty="0" err="1" smtClean="0">
                <a:solidFill>
                  <a:schemeClr val="tx1"/>
                </a:solidFill>
              </a:rPr>
              <a:t>CombOp</a:t>
            </a:r>
            <a:r>
              <a:rPr lang="en-US" sz="1300" b="1" dirty="0" smtClean="0">
                <a:solidFill>
                  <a:schemeClr val="tx1"/>
                </a:solidFill>
              </a:rPr>
              <a:t> </a:t>
            </a:r>
            <a:r>
              <a:rPr lang="en-US" sz="1300" b="1" dirty="0">
                <a:solidFill>
                  <a:schemeClr val="tx1"/>
                </a:solidFill>
              </a:rPr>
              <a:t>: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250, 3)</a:t>
            </a:r>
            <a:endParaRPr lang="en-US" sz="1300" dirty="0">
              <a:solidFill>
                <a:schemeClr val="tx1"/>
              </a:solidFill>
            </a:endParaRPr>
          </a:p>
          <a:p>
            <a:pPr algn="ctr"/>
            <a:endParaRPr lang="en-US" sz="1300" dirty="0" smtClean="0">
              <a:solidFill>
                <a:srgbClr val="FF0000"/>
              </a:solidFill>
            </a:endParaRPr>
          </a:p>
          <a:p>
            <a:pPr algn="ctr"/>
            <a:endParaRPr lang="en-US" sz="1300" dirty="0">
              <a:solidFill>
                <a:srgbClr val="FF0000"/>
              </a:solidFill>
            </a:endParaRPr>
          </a:p>
          <a:p>
            <a:pPr algn="ctr"/>
            <a:endParaRPr lang="en-US" sz="1300" dirty="0" smtClean="0">
              <a:solidFill>
                <a:srgbClr val="FF0000"/>
              </a:solidFill>
            </a:endParaRPr>
          </a:p>
          <a:p>
            <a:pPr algn="ctr"/>
            <a:endParaRPr lang="en-US" sz="1300" dirty="0">
              <a:solidFill>
                <a:srgbClr val="FF0000"/>
              </a:solidFill>
            </a:endParaRPr>
          </a:p>
        </p:txBody>
      </p:sp>
      <p:sp>
        <p:nvSpPr>
          <p:cNvPr id="10" name="Rounded Rectangle 9"/>
          <p:cNvSpPr/>
          <p:nvPr/>
        </p:nvSpPr>
        <p:spPr>
          <a:xfrm>
            <a:off x="2021680" y="1675755"/>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smtClean="0">
                <a:solidFill>
                  <a:schemeClr val="tx1"/>
                </a:solidFill>
              </a:rPr>
              <a:t> </a:t>
            </a: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smtClean="0">
                <a:solidFill>
                  <a:schemeClr val="accent5">
                    <a:lumMod val="50000"/>
                  </a:schemeClr>
                </a:solidFill>
              </a:rPr>
              <a:t>Max Revenue &amp; Count</a:t>
            </a:r>
          </a:p>
          <a:p>
            <a:pPr algn="ctr"/>
            <a:r>
              <a:rPr lang="en-US" sz="1300" dirty="0">
                <a:solidFill>
                  <a:schemeClr val="tx1"/>
                </a:solidFill>
              </a:rPr>
              <a:t>(2, </a:t>
            </a:r>
            <a:r>
              <a:rPr lang="en-US" sz="1300" dirty="0" smtClean="0">
                <a:solidFill>
                  <a:schemeClr val="tx1"/>
                </a:solidFill>
              </a:rPr>
              <a:t> 250, 2)</a:t>
            </a:r>
          </a:p>
          <a:p>
            <a:pPr algn="ctr"/>
            <a:endParaRPr lang="en-US" sz="1300" dirty="0">
              <a:solidFill>
                <a:schemeClr val="tx1"/>
              </a:solidFill>
            </a:endParaRPr>
          </a:p>
          <a:p>
            <a:pPr algn="ctr"/>
            <a:endParaRPr lang="en-US" dirty="0"/>
          </a:p>
          <a:p>
            <a:pPr algn="ctr"/>
            <a:endParaRPr lang="en-US" dirty="0" smtClean="0"/>
          </a:p>
          <a:p>
            <a:pPr algn="ctr"/>
            <a:endParaRPr lang="en-US" dirty="0"/>
          </a:p>
        </p:txBody>
      </p:sp>
      <p:sp>
        <p:nvSpPr>
          <p:cNvPr id="12" name="Rounded Rectangle 11"/>
          <p:cNvSpPr/>
          <p:nvPr/>
        </p:nvSpPr>
        <p:spPr>
          <a:xfrm>
            <a:off x="4955157" y="1773486"/>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smtClean="0">
              <a:solidFill>
                <a:schemeClr val="tx1"/>
              </a:solidFill>
            </a:endParaRPr>
          </a:p>
          <a:p>
            <a:endParaRPr lang="en-US" sz="1300" dirty="0">
              <a:solidFill>
                <a:schemeClr val="tx1"/>
              </a:solidFill>
            </a:endParaRPr>
          </a:p>
          <a:p>
            <a:endParaRPr lang="en-US" sz="1300" dirty="0" smtClean="0">
              <a:solidFill>
                <a:schemeClr val="tx1"/>
              </a:solidFill>
            </a:endParaRPr>
          </a:p>
          <a:p>
            <a:endParaRPr lang="en-US" sz="1300" dirty="0">
              <a:solidFill>
                <a:schemeClr val="tx1"/>
              </a:solidFill>
            </a:endParaRPr>
          </a:p>
          <a:p>
            <a:pPr algn="ctr"/>
            <a:r>
              <a:rPr lang="en-US" sz="1300" b="1" dirty="0" err="1" smtClean="0">
                <a:solidFill>
                  <a:schemeClr val="tx1"/>
                </a:solidFill>
              </a:rPr>
              <a:t>SeqOp</a:t>
            </a:r>
            <a:r>
              <a:rPr lang="en-US" sz="1300" b="1" dirty="0" smtClean="0">
                <a:solidFill>
                  <a:schemeClr val="tx1"/>
                </a:solidFill>
              </a:rPr>
              <a:t> : </a:t>
            </a:r>
            <a:r>
              <a:rPr lang="en-US" sz="1300" b="1" dirty="0">
                <a:solidFill>
                  <a:schemeClr val="accent5">
                    <a:lumMod val="50000"/>
                  </a:schemeClr>
                </a:solidFill>
              </a:rPr>
              <a:t>Max Revenue &amp; Count</a:t>
            </a:r>
          </a:p>
          <a:p>
            <a:pPr algn="ctr"/>
            <a:r>
              <a:rPr lang="en-US" sz="1300" dirty="0" smtClean="0">
                <a:solidFill>
                  <a:schemeClr val="tx1"/>
                </a:solidFill>
              </a:rPr>
              <a:t>(</a:t>
            </a:r>
            <a:r>
              <a:rPr lang="en-US" sz="1300" dirty="0">
                <a:solidFill>
                  <a:schemeClr val="tx1"/>
                </a:solidFill>
              </a:rPr>
              <a:t>2, </a:t>
            </a:r>
            <a:r>
              <a:rPr lang="en-US" sz="1300" dirty="0" smtClean="0">
                <a:solidFill>
                  <a:schemeClr val="tx1"/>
                </a:solidFill>
              </a:rPr>
              <a:t> 130, 1)</a:t>
            </a:r>
          </a:p>
          <a:p>
            <a:pPr algn="ctr"/>
            <a:endParaRPr lang="en-US" dirty="0"/>
          </a:p>
          <a:p>
            <a:pPr algn="ctr"/>
            <a:endParaRPr lang="en-US" dirty="0" smtClean="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1892502" y="3171567"/>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1</a:t>
            </a:r>
            <a:endParaRPr lang="en-US" dirty="0"/>
          </a:p>
        </p:txBody>
      </p:sp>
      <p:sp>
        <p:nvSpPr>
          <p:cNvPr id="16" name="Rounded Rectangle 15"/>
          <p:cNvSpPr/>
          <p:nvPr/>
        </p:nvSpPr>
        <p:spPr>
          <a:xfrm>
            <a:off x="5791385" y="3184954"/>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Partition 2</a:t>
            </a:r>
            <a:endParaRPr lang="en-US" dirty="0"/>
          </a:p>
        </p:txBody>
      </p:sp>
      <p:sp>
        <p:nvSpPr>
          <p:cNvPr id="7" name="Rectangle 6"/>
          <p:cNvSpPr/>
          <p:nvPr/>
        </p:nvSpPr>
        <p:spPr>
          <a:xfrm>
            <a:off x="2635703" y="63119"/>
            <a:ext cx="2325250" cy="543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smtClean="0"/>
              <a:t>Accumulator(0, 0)</a:t>
            </a:r>
            <a:endParaRPr lang="en-US" sz="1500" dirty="0"/>
          </a:p>
        </p:txBody>
      </p:sp>
      <p:cxnSp>
        <p:nvCxnSpPr>
          <p:cNvPr id="20" name="Elbow Connector 19"/>
          <p:cNvCxnSpPr/>
          <p:nvPr/>
        </p:nvCxnSpPr>
        <p:spPr>
          <a:xfrm rot="10800000" flipV="1">
            <a:off x="3135761" y="569294"/>
            <a:ext cx="1059838" cy="525458"/>
          </a:xfrm>
          <a:prstGeom prst="bentConnector3">
            <a:avLst>
              <a:gd name="adj1" fmla="val 99076"/>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193362" y="421533"/>
            <a:ext cx="0" cy="151766"/>
          </a:xfrm>
          <a:prstGeom prst="line">
            <a:avLst/>
          </a:prstGeom>
          <a:ln w="28575">
            <a:solidFill>
              <a:schemeClr val="accent5"/>
            </a:solidFill>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7330960" y="4412457"/>
            <a:ext cx="6096000" cy="553998"/>
          </a:xfrm>
          <a:prstGeom prst="rect">
            <a:avLst/>
          </a:prstGeom>
        </p:spPr>
        <p:txBody>
          <a:bodyPr>
            <a:spAutoFit/>
          </a:bodyPr>
          <a:lstStyle/>
          <a:p>
            <a:r>
              <a:rPr lang="en-US" sz="1500" dirty="0" err="1"/>
              <a:t>def</a:t>
            </a:r>
            <a:r>
              <a:rPr lang="en-US" sz="1500" dirty="0"/>
              <a:t> </a:t>
            </a:r>
            <a:r>
              <a:rPr lang="en-US" sz="1500" dirty="0" err="1" smtClean="0"/>
              <a:t>comb_op</a:t>
            </a:r>
            <a:r>
              <a:rPr lang="en-US" sz="1500" dirty="0" smtClean="0"/>
              <a:t>(accu1</a:t>
            </a:r>
            <a:r>
              <a:rPr lang="en-US" sz="1500" dirty="0"/>
              <a:t>, </a:t>
            </a:r>
            <a:r>
              <a:rPr lang="en-US" sz="1500" dirty="0" smtClean="0"/>
              <a:t>accu2</a:t>
            </a:r>
            <a:r>
              <a:rPr lang="en-US" sz="1500" dirty="0"/>
              <a:t>):</a:t>
            </a:r>
          </a:p>
          <a:p>
            <a:r>
              <a:rPr lang="en-US" sz="1500" dirty="0"/>
              <a:t>    return (</a:t>
            </a:r>
            <a:r>
              <a:rPr lang="en-US" sz="1500" dirty="0" smtClean="0"/>
              <a:t>accu1[0</a:t>
            </a:r>
            <a:r>
              <a:rPr lang="en-US" sz="1500" dirty="0"/>
              <a:t>] + </a:t>
            </a:r>
            <a:r>
              <a:rPr lang="en-US" sz="1500" dirty="0" smtClean="0"/>
              <a:t>accu2[0</a:t>
            </a:r>
            <a:r>
              <a:rPr lang="en-US" sz="1500" dirty="0"/>
              <a:t>], </a:t>
            </a:r>
            <a:r>
              <a:rPr lang="en-US" sz="1500" dirty="0" smtClean="0"/>
              <a:t>accu1[1</a:t>
            </a:r>
            <a:r>
              <a:rPr lang="en-US" sz="1500" dirty="0"/>
              <a:t>] + </a:t>
            </a:r>
            <a:r>
              <a:rPr lang="en-US" sz="1500" dirty="0" smtClean="0"/>
              <a:t>accu2[1</a:t>
            </a:r>
            <a:r>
              <a:rPr lang="en-US" sz="1500" dirty="0"/>
              <a:t>])</a:t>
            </a:r>
          </a:p>
        </p:txBody>
      </p:sp>
      <p:cxnSp>
        <p:nvCxnSpPr>
          <p:cNvPr id="36" name="Straight Arrow Connector 35"/>
          <p:cNvCxnSpPr/>
          <p:nvPr/>
        </p:nvCxnSpPr>
        <p:spPr>
          <a:xfrm flipV="1">
            <a:off x="8430936" y="2578388"/>
            <a:ext cx="100668" cy="719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9980576" y="2578388"/>
            <a:ext cx="539218" cy="733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72582" y="3607898"/>
            <a:ext cx="286192" cy="1081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310070" y="3590548"/>
            <a:ext cx="285225" cy="10989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798328" y="629173"/>
            <a:ext cx="572336" cy="555787"/>
          </a:xfrm>
          <a:prstGeom prst="bentConnector3">
            <a:avLst>
              <a:gd name="adj1" fmla="val 98370"/>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370664" y="421533"/>
            <a:ext cx="8654" cy="20764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a:off x="4166778" y="573299"/>
            <a:ext cx="1882636" cy="646549"/>
          </a:xfrm>
          <a:prstGeom prst="bentConnector3">
            <a:avLst>
              <a:gd name="adj1" fmla="val 100353"/>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p:nvPr/>
        </p:nvCxnSpPr>
        <p:spPr>
          <a:xfrm>
            <a:off x="4379318" y="629173"/>
            <a:ext cx="2188487" cy="565187"/>
          </a:xfrm>
          <a:prstGeom prst="bentConnector3">
            <a:avLst>
              <a:gd name="adj1" fmla="val 99832"/>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633035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smtClean="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4" y="228248"/>
            <a:ext cx="10025449" cy="2169825"/>
          </a:xfrm>
          <a:prstGeom prst="rect">
            <a:avLst/>
          </a:prstGeom>
        </p:spPr>
        <p:txBody>
          <a:bodyPr wrap="square">
            <a:spAutoFit/>
          </a:bodyPr>
          <a:lstStyle/>
          <a:p>
            <a:r>
              <a:rPr lang="en-US" sz="1500" b="1" dirty="0" smtClean="0">
                <a:solidFill>
                  <a:schemeClr val="accent6">
                    <a:lumMod val="50000"/>
                  </a:schemeClr>
                </a:solidFill>
              </a:rPr>
              <a:t>Difference Between ReduceByKey Vs </a:t>
            </a:r>
            <a:r>
              <a:rPr lang="en-US" sz="1500" b="1" dirty="0" err="1" smtClean="0">
                <a:solidFill>
                  <a:schemeClr val="accent6">
                    <a:lumMod val="50000"/>
                  </a:schemeClr>
                </a:solidFill>
              </a:rPr>
              <a:t>AggregateByKey</a:t>
            </a:r>
            <a:r>
              <a:rPr lang="en-US" sz="1500" b="1" dirty="0" smtClean="0">
                <a:solidFill>
                  <a:schemeClr val="accent6">
                    <a:lumMod val="50000"/>
                  </a:schemeClr>
                </a:solidFill>
              </a:rPr>
              <a:t>:</a:t>
            </a:r>
          </a:p>
          <a:p>
            <a:pPr marL="285750" indent="-285750">
              <a:buFont typeface="Arial" panose="020B0604020202020204" pitchFamily="34" charset="0"/>
              <a:buChar char="•"/>
            </a:pPr>
            <a:r>
              <a:rPr lang="en-US" sz="1500" dirty="0" err="1" smtClean="0"/>
              <a:t>aggregateByKey</a:t>
            </a:r>
            <a:r>
              <a:rPr lang="en-US" sz="1500" dirty="0"/>
              <a:t>() is logically same as reduceByKey() but it lets you return result in different type. </a:t>
            </a:r>
            <a:endParaRPr lang="en-US" sz="1500" dirty="0" smtClean="0"/>
          </a:p>
          <a:p>
            <a:pPr marL="285750" indent="-285750">
              <a:buFont typeface="Arial" panose="020B0604020202020204" pitchFamily="34" charset="0"/>
              <a:buChar char="•"/>
            </a:pPr>
            <a:r>
              <a:rPr lang="en-US" sz="1500" dirty="0" smtClean="0"/>
              <a:t>In </a:t>
            </a:r>
            <a:r>
              <a:rPr lang="en-US" sz="1500" dirty="0"/>
              <a:t>another words, it lets you have an input as type x and aggregate result as type y. </a:t>
            </a:r>
            <a:endParaRPr lang="en-US" sz="1500" dirty="0" smtClean="0"/>
          </a:p>
          <a:p>
            <a:r>
              <a:rPr lang="en-US" sz="1500" dirty="0"/>
              <a:t> </a:t>
            </a:r>
            <a:r>
              <a:rPr lang="en-US" sz="1500" dirty="0" smtClean="0"/>
              <a:t>      Ex - For </a:t>
            </a:r>
            <a:r>
              <a:rPr lang="en-US" sz="1500" dirty="0"/>
              <a:t>example (1,2),(1,4) as input and (1,"six") as output. It also takes zero-value that will be applied at the beginning of each key.</a:t>
            </a:r>
          </a:p>
          <a:p>
            <a:endParaRPr lang="en-US" sz="1500" dirty="0"/>
          </a:p>
          <a:p>
            <a:endParaRPr lang="en-US" sz="1500" dirty="0" smtClean="0"/>
          </a:p>
          <a:p>
            <a:endParaRPr lang="en-US" sz="1500" dirty="0"/>
          </a:p>
          <a:p>
            <a:endParaRPr lang="en-US" sz="1500" dirty="0"/>
          </a:p>
        </p:txBody>
      </p:sp>
    </p:spTree>
    <p:extLst>
      <p:ext uri="{BB962C8B-B14F-4D97-AF65-F5344CB8AC3E}">
        <p14:creationId xmlns="" xmlns:p14="http://schemas.microsoft.com/office/powerpoint/2010/main" val="38514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smtClean="0">
                <a:solidFill>
                  <a:schemeClr val="tx1"/>
                </a:solidFill>
              </a:rPr>
              <a:t>Why Spark was Developed ?</a:t>
            </a:r>
            <a:endParaRPr lang="en-US" sz="4100" dirty="0">
              <a:solidFill>
                <a:schemeClr val="tx1"/>
              </a:solidFill>
            </a:endParaRPr>
          </a:p>
        </p:txBody>
      </p:sp>
    </p:spTree>
    <p:extLst>
      <p:ext uri="{BB962C8B-B14F-4D97-AF65-F5344CB8AC3E}">
        <p14:creationId xmlns="" xmlns:p14="http://schemas.microsoft.com/office/powerpoint/2010/main" val="15415990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6" y="0"/>
            <a:ext cx="11155879" cy="5502876"/>
          </a:xfrm>
        </p:spPr>
        <p:txBody>
          <a:bodyPr>
            <a:noAutofit/>
          </a:bodyPr>
          <a:lstStyle/>
          <a:p>
            <a:pPr marL="0" indent="0">
              <a:buNone/>
            </a:pPr>
            <a:endParaRPr lang="en-US" sz="2000" dirty="0"/>
          </a:p>
          <a:p>
            <a:pPr marL="0" indent="0">
              <a:buNone/>
            </a:pPr>
            <a:r>
              <a:rPr lang="en-US" sz="1500" b="1" dirty="0" err="1" smtClean="0"/>
              <a:t>countByKey</a:t>
            </a:r>
            <a:r>
              <a:rPr lang="en-US" sz="1500" b="1" dirty="0" smtClean="0"/>
              <a:t>(): </a:t>
            </a:r>
            <a:endParaRPr lang="en-US" sz="1500" b="1" dirty="0"/>
          </a:p>
          <a:p>
            <a:pPr lvl="1">
              <a:spcBef>
                <a:spcPts val="0"/>
              </a:spcBef>
            </a:pPr>
            <a:r>
              <a:rPr lang="en-US" sz="1500" dirty="0" smtClean="0"/>
              <a:t>Only available on RDDs of type (K, V). Returns a (K, </a:t>
            </a:r>
            <a:r>
              <a:rPr lang="en-US" sz="1500" dirty="0" err="1" smtClean="0"/>
              <a:t>Int</a:t>
            </a:r>
            <a:r>
              <a:rPr lang="en-US" sz="1500" dirty="0" smtClean="0"/>
              <a:t>) pairs with the count of each key. </a:t>
            </a:r>
          </a:p>
          <a:p>
            <a:pPr lvl="1">
              <a:spcBef>
                <a:spcPts val="0"/>
              </a:spcBef>
            </a:pPr>
            <a:r>
              <a:rPr lang="en-US" sz="1500" dirty="0" smtClean="0"/>
              <a:t>Returns a Collection Dictionary.</a:t>
            </a:r>
          </a:p>
          <a:p>
            <a:pPr lvl="1">
              <a:spcBef>
                <a:spcPts val="0"/>
              </a:spcBef>
            </a:pPr>
            <a:r>
              <a:rPr lang="en-US" sz="1500" dirty="0" smtClean="0"/>
              <a:t>No shuffle.</a:t>
            </a:r>
          </a:p>
          <a:p>
            <a:endParaRPr lang="en-US" sz="2000" dirty="0" smtClean="0"/>
          </a:p>
          <a:p>
            <a:pPr marL="0" indent="0">
              <a:spcBef>
                <a:spcPts val="0"/>
              </a:spcBef>
              <a:buNone/>
            </a:pPr>
            <a:r>
              <a:rPr lang="en-US" sz="1500" b="1" dirty="0" smtClean="0">
                <a:solidFill>
                  <a:schemeClr val="accent6">
                    <a:lumMod val="50000"/>
                  </a:schemeClr>
                </a:solidFill>
              </a:rPr>
              <a:t>Ex -  Count number </a:t>
            </a:r>
            <a:r>
              <a:rPr lang="en-US" sz="1500" b="1" dirty="0" err="1" smtClean="0">
                <a:solidFill>
                  <a:schemeClr val="accent6">
                    <a:lumMod val="50000"/>
                  </a:schemeClr>
                </a:solidFill>
              </a:rPr>
              <a:t>oF</a:t>
            </a:r>
            <a:r>
              <a:rPr lang="en-US" sz="1500" b="1" dirty="0" smtClean="0">
                <a:solidFill>
                  <a:schemeClr val="accent6">
                    <a:lumMod val="50000"/>
                  </a:schemeClr>
                </a:solidFill>
              </a:rPr>
              <a:t> orders per each status.</a:t>
            </a:r>
            <a:endParaRPr lang="en-US" sz="1500" b="1" dirty="0">
              <a:solidFill>
                <a:schemeClr val="accent6">
                  <a:lumMod val="50000"/>
                </a:schemeClr>
              </a:solidFill>
            </a:endParaRPr>
          </a:p>
          <a:p>
            <a:pPr marL="0" indent="0">
              <a:spcBef>
                <a:spcPts val="0"/>
              </a:spcBef>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0" indent="0">
              <a:spcBef>
                <a:spcPts val="0"/>
              </a:spcBef>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err="1"/>
              <a:t>x.split</a:t>
            </a:r>
            <a:r>
              <a:rPr lang="en-US" sz="1500" dirty="0"/>
              <a:t>(',')[3],1</a:t>
            </a:r>
            <a:r>
              <a:rPr lang="en-US" sz="1500" dirty="0" smtClean="0"/>
              <a:t>))</a:t>
            </a:r>
          </a:p>
          <a:p>
            <a:pPr marL="0" indent="0">
              <a:spcBef>
                <a:spcPts val="0"/>
              </a:spcBef>
              <a:buNone/>
            </a:pPr>
            <a:r>
              <a:rPr lang="en-US" sz="1500" dirty="0" err="1"/>
              <a:t>countByStatus</a:t>
            </a:r>
            <a:r>
              <a:rPr lang="en-US" sz="1500" dirty="0"/>
              <a:t> = </a:t>
            </a:r>
            <a:r>
              <a:rPr lang="en-US" sz="1500" dirty="0" err="1"/>
              <a:t>ordPair.countByKey</a:t>
            </a:r>
            <a:r>
              <a:rPr lang="en-US" sz="1500" dirty="0" smtClean="0"/>
              <a:t>()</a:t>
            </a:r>
          </a:p>
          <a:p>
            <a:pPr marL="0" indent="0">
              <a:spcBef>
                <a:spcPts val="0"/>
              </a:spcBef>
              <a:buNone/>
            </a:pPr>
            <a:r>
              <a:rPr lang="en-US" sz="1500" dirty="0" smtClean="0"/>
              <a:t>for i in </a:t>
            </a:r>
            <a:r>
              <a:rPr lang="en-US" sz="1500" dirty="0" err="1" smtClean="0"/>
              <a:t>countByStatus.items</a:t>
            </a:r>
            <a:r>
              <a:rPr lang="en-US" sz="1500" dirty="0" smtClean="0"/>
              <a:t> : print(i)</a:t>
            </a:r>
          </a:p>
          <a:p>
            <a:pPr marL="0" indent="0">
              <a:spcBef>
                <a:spcPts val="0"/>
              </a:spcBef>
              <a:buNone/>
            </a:pPr>
            <a:r>
              <a:rPr lang="en-US" sz="1500" dirty="0" smtClean="0"/>
              <a:t>for </a:t>
            </a:r>
            <a:r>
              <a:rPr lang="en-US" sz="1500" dirty="0"/>
              <a:t>i in </a:t>
            </a:r>
            <a:r>
              <a:rPr lang="en-US" sz="1500" dirty="0" err="1" smtClean="0"/>
              <a:t>countByStatus.keys</a:t>
            </a:r>
            <a:r>
              <a:rPr lang="en-US" sz="1500" dirty="0" smtClean="0"/>
              <a:t> </a:t>
            </a:r>
            <a:r>
              <a:rPr lang="en-US" sz="1500" dirty="0"/>
              <a:t>: print(i</a:t>
            </a:r>
            <a:r>
              <a:rPr lang="en-US" sz="1500" dirty="0" smtClean="0"/>
              <a:t>)</a:t>
            </a:r>
          </a:p>
          <a:p>
            <a:pPr marL="0" indent="0">
              <a:spcBef>
                <a:spcPts val="0"/>
              </a:spcBef>
              <a:buNone/>
            </a:pPr>
            <a:r>
              <a:rPr lang="en-US" sz="1500" dirty="0"/>
              <a:t>for i in </a:t>
            </a:r>
            <a:r>
              <a:rPr lang="en-US" sz="1500" dirty="0" err="1" smtClean="0"/>
              <a:t>countByStatus.keys</a:t>
            </a:r>
            <a:r>
              <a:rPr lang="en-US" sz="1500" dirty="0" smtClean="0"/>
              <a:t> </a:t>
            </a:r>
            <a:r>
              <a:rPr lang="en-US" sz="1500" dirty="0"/>
              <a:t>: print(i)</a:t>
            </a:r>
          </a:p>
          <a:p>
            <a:pPr marL="0" indent="0">
              <a:buNone/>
            </a:pPr>
            <a:endParaRPr lang="en-US" sz="2000" b="1"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graphicFrame>
        <p:nvGraphicFramePr>
          <p:cNvPr id="2" name="Table 1"/>
          <p:cNvGraphicFramePr>
            <a:graphicFrameLocks noGrp="1"/>
          </p:cNvGraphicFramePr>
          <p:nvPr>
            <p:extLst>
              <p:ext uri="{D42A27DB-BD31-4B8C-83A1-F6EECF244321}">
                <p14:modId xmlns="" xmlns:p14="http://schemas.microsoft.com/office/powerpoint/2010/main" val="3393598239"/>
              </p:ext>
            </p:extLst>
          </p:nvPr>
        </p:nvGraphicFramePr>
        <p:xfrm>
          <a:off x="6293708" y="1250251"/>
          <a:ext cx="1985318" cy="2131275"/>
        </p:xfrm>
        <a:graphic>
          <a:graphicData uri="http://schemas.openxmlformats.org/drawingml/2006/table">
            <a:tbl>
              <a:tblPr firstRow="1" bandRow="1">
                <a:tableStyleId>{5C22544A-7EE6-4342-B048-85BDC9FD1C3A}</a:tableStyleId>
              </a:tblPr>
              <a:tblGrid>
                <a:gridCol w="1985318"/>
              </a:tblGrid>
              <a:tr h="426255">
                <a:tc>
                  <a:txBody>
                    <a:bodyPr/>
                    <a:lstStyle/>
                    <a:p>
                      <a:r>
                        <a:rPr lang="en-US" dirty="0" smtClean="0"/>
                        <a:t>Orders</a:t>
                      </a:r>
                      <a:endParaRPr lang="en-US" dirty="0"/>
                    </a:p>
                  </a:txBody>
                  <a:tcPr/>
                </a:tc>
              </a:tr>
              <a:tr h="426255">
                <a:tc>
                  <a:txBody>
                    <a:bodyPr/>
                    <a:lstStyle/>
                    <a:p>
                      <a:r>
                        <a:rPr lang="en-US" dirty="0" smtClean="0"/>
                        <a:t>Order Id</a:t>
                      </a:r>
                      <a:endParaRPr lang="en-US" dirty="0"/>
                    </a:p>
                  </a:txBody>
                  <a:tcPr/>
                </a:tc>
              </a:tr>
              <a:tr h="426255">
                <a:tc>
                  <a:txBody>
                    <a:bodyPr/>
                    <a:lstStyle/>
                    <a:p>
                      <a:r>
                        <a:rPr lang="en-US" dirty="0" smtClean="0"/>
                        <a:t>Order Date</a:t>
                      </a:r>
                      <a:endParaRPr lang="en-US" dirty="0"/>
                    </a:p>
                  </a:txBody>
                  <a:tcPr/>
                </a:tc>
              </a:tr>
              <a:tr h="426255">
                <a:tc>
                  <a:txBody>
                    <a:bodyPr/>
                    <a:lstStyle/>
                    <a:p>
                      <a:r>
                        <a:rPr lang="en-US" dirty="0" smtClean="0"/>
                        <a:t>Order Customer Id</a:t>
                      </a:r>
                      <a:endParaRPr lang="en-US" dirty="0"/>
                    </a:p>
                  </a:txBody>
                  <a:tcPr/>
                </a:tc>
              </a:tr>
              <a:tr h="426255">
                <a:tc>
                  <a:txBody>
                    <a:bodyPr/>
                    <a:lstStyle/>
                    <a:p>
                      <a:r>
                        <a:rPr lang="en-US" dirty="0" smtClean="0"/>
                        <a:t>Order Status</a:t>
                      </a:r>
                      <a:endParaRPr lang="en-US" dirty="0"/>
                    </a:p>
                  </a:txBody>
                  <a:tcPr/>
                </a:tc>
              </a:tr>
            </a:tbl>
          </a:graphicData>
        </a:graphic>
      </p:graphicFrame>
    </p:spTree>
    <p:extLst>
      <p:ext uri="{BB962C8B-B14F-4D97-AF65-F5344CB8AC3E}">
        <p14:creationId xmlns="" xmlns:p14="http://schemas.microsoft.com/office/powerpoint/2010/main" val="32530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Sorting Transformations</a:t>
            </a:r>
          </a:p>
        </p:txBody>
      </p:sp>
    </p:spTree>
    <p:extLst>
      <p:ext uri="{BB962C8B-B14F-4D97-AF65-F5344CB8AC3E}">
        <p14:creationId xmlns="" xmlns:p14="http://schemas.microsoft.com/office/powerpoint/2010/main" val="399052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08879"/>
            <a:ext cx="11155879" cy="5741622"/>
          </a:xfrm>
        </p:spPr>
        <p:txBody>
          <a:bodyPr>
            <a:noAutofit/>
          </a:bodyPr>
          <a:lstStyle/>
          <a:p>
            <a:pPr marL="0" indent="0">
              <a:buNone/>
            </a:pPr>
            <a:r>
              <a:rPr lang="en-US" sz="1500" b="1" dirty="0" smtClean="0"/>
              <a:t>sortByKey(ascending=True</a:t>
            </a:r>
            <a:r>
              <a:rPr lang="en-US" sz="1500" b="1" dirty="0"/>
              <a:t>, </a:t>
            </a:r>
            <a:r>
              <a:rPr lang="en-US" sz="1500" b="1" dirty="0" err="1"/>
              <a:t>numPartitions</a:t>
            </a:r>
            <a:r>
              <a:rPr lang="en-US" sz="1500" b="1" dirty="0"/>
              <a:t>=None, </a:t>
            </a:r>
            <a:r>
              <a:rPr lang="en-US" sz="1500" b="1" dirty="0" err="1"/>
              <a:t>keyfunc</a:t>
            </a:r>
            <a:r>
              <a:rPr lang="en-US" sz="1500" b="1" dirty="0"/>
              <a:t>=&lt;function &lt;lambda&gt;&gt;)</a:t>
            </a:r>
          </a:p>
          <a:p>
            <a:pPr marL="457200" lvl="1" indent="0">
              <a:buNone/>
            </a:pPr>
            <a:r>
              <a:rPr lang="en-US" sz="1500" dirty="0" smtClean="0"/>
              <a:t>When </a:t>
            </a:r>
            <a:r>
              <a:rPr lang="en-US" sz="1500" dirty="0"/>
              <a:t>called on a dataset of (K, V) </a:t>
            </a:r>
            <a:r>
              <a:rPr lang="en-US" sz="1500" dirty="0" smtClean="0"/>
              <a:t>pairs, </a:t>
            </a:r>
            <a:r>
              <a:rPr lang="en-US" sz="1500" dirty="0"/>
              <a:t>returns a dataset of (K, V) pairs sorted by keys in ascending or descending order, as specified in the </a:t>
            </a:r>
            <a:r>
              <a:rPr lang="en-US" sz="1500" dirty="0" smtClean="0"/>
              <a:t>Boolean </a:t>
            </a:r>
            <a:r>
              <a:rPr lang="en-US" sz="1500" dirty="0"/>
              <a:t>ascending argument.</a:t>
            </a:r>
          </a:p>
          <a:p>
            <a:pPr marL="457200" lvl="1" indent="0">
              <a:buNone/>
            </a:pPr>
            <a:endParaRPr lang="en-US" sz="1500" dirty="0" smtClean="0"/>
          </a:p>
          <a:p>
            <a:pPr marL="457200" lvl="1" indent="0">
              <a:buNone/>
            </a:pPr>
            <a:r>
              <a:rPr lang="en-US" sz="1500" dirty="0" err="1" smtClean="0"/>
              <a:t>ord</a:t>
            </a:r>
            <a:r>
              <a:rPr lang="en-US" sz="1500" dirty="0" smtClean="0"/>
              <a:t> </a:t>
            </a:r>
            <a:r>
              <a:rPr lang="en-US" sz="1500" dirty="0"/>
              <a:t>= </a:t>
            </a:r>
            <a:r>
              <a:rPr lang="en-US" sz="1500" dirty="0" err="1"/>
              <a:t>sc.textFile</a:t>
            </a:r>
            <a:r>
              <a:rPr lang="en-US" sz="1500" dirty="0"/>
              <a:t>(</a:t>
            </a:r>
            <a:r>
              <a:rPr lang="en-US" sz="1500" dirty="0" smtClean="0"/>
              <a:t>'practice/</a:t>
            </a:r>
            <a:r>
              <a:rPr lang="en-US" sz="1500" dirty="0" err="1" smtClean="0"/>
              <a:t>retail_db</a:t>
            </a:r>
            <a:r>
              <a:rPr lang="en-US" sz="1500" dirty="0" smtClean="0"/>
              <a:t>/orders')</a:t>
            </a:r>
          </a:p>
          <a:p>
            <a:pPr marL="457200" lvl="1" indent="0">
              <a:buNone/>
            </a:pPr>
            <a:endParaRPr lang="en-US" sz="1500" dirty="0" smtClean="0"/>
          </a:p>
          <a:p>
            <a:pPr marL="457200" lvl="1" indent="0">
              <a:buNone/>
            </a:pPr>
            <a:r>
              <a:rPr lang="en-US" sz="1500" b="1" i="1" dirty="0" smtClean="0">
                <a:solidFill>
                  <a:schemeClr val="accent6">
                    <a:lumMod val="50000"/>
                  </a:schemeClr>
                </a:solidFill>
              </a:rPr>
              <a:t>Ex-1 (Sort orders using customer id.)</a:t>
            </a:r>
          </a:p>
          <a:p>
            <a:pPr marL="457200" lvl="1" indent="0">
              <a:buNone/>
            </a:pPr>
            <a:r>
              <a:rPr lang="en-US" sz="1500" dirty="0" err="1" smtClean="0"/>
              <a:t>ordPair</a:t>
            </a:r>
            <a:r>
              <a:rPr lang="en-US" sz="1500" dirty="0" smtClean="0"/>
              <a:t> </a:t>
            </a:r>
            <a:r>
              <a:rPr lang="en-US" sz="1500" dirty="0"/>
              <a:t>=  </a:t>
            </a:r>
            <a:r>
              <a:rPr lang="en-US" sz="1500" dirty="0" err="1"/>
              <a:t>ord.map</a:t>
            </a:r>
            <a:r>
              <a:rPr lang="en-US" sz="1500" dirty="0"/>
              <a:t>(lambda x : </a:t>
            </a:r>
            <a:r>
              <a:rPr lang="en-US" sz="1500" dirty="0" smtClean="0"/>
              <a:t>(</a:t>
            </a:r>
            <a:r>
              <a:rPr lang="en-US" sz="1500" dirty="0" err="1" smtClean="0"/>
              <a:t>int</a:t>
            </a:r>
            <a:r>
              <a:rPr lang="en-US" sz="1500" dirty="0" smtClean="0"/>
              <a:t>(</a:t>
            </a:r>
            <a:r>
              <a:rPr lang="en-US" sz="1500" dirty="0" err="1" smtClean="0"/>
              <a:t>x.split</a:t>
            </a:r>
            <a:r>
              <a:rPr lang="en-US" sz="1500" dirty="0"/>
              <a:t>(',')[2</a:t>
            </a:r>
            <a:r>
              <a:rPr lang="en-US" sz="1500" dirty="0" smtClean="0"/>
              <a:t>]),</a:t>
            </a:r>
            <a:r>
              <a:rPr lang="en-US" sz="1500" dirty="0"/>
              <a:t>x</a:t>
            </a:r>
            <a:r>
              <a:rPr lang="en-US" sz="1500" dirty="0" smtClean="0"/>
              <a:t>))</a:t>
            </a:r>
          </a:p>
          <a:p>
            <a:pPr marL="457200" lvl="1" indent="0">
              <a:buNone/>
            </a:pPr>
            <a:r>
              <a:rPr lang="en-US" sz="1500" dirty="0" err="1"/>
              <a:t>ordSort</a:t>
            </a:r>
            <a:r>
              <a:rPr lang="en-US" sz="1500" dirty="0"/>
              <a:t> = </a:t>
            </a:r>
            <a:r>
              <a:rPr lang="en-US" sz="1500" dirty="0" err="1" smtClean="0"/>
              <a:t>ordPair.sortByKey</a:t>
            </a:r>
            <a:r>
              <a:rPr lang="en-US" sz="1500" dirty="0" smtClean="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1500" dirty="0" smtClean="0"/>
          </a:p>
          <a:p>
            <a:pPr marL="457200" lvl="1" indent="0">
              <a:buNone/>
            </a:pPr>
            <a:endParaRPr lang="en-US" sz="1500" dirty="0"/>
          </a:p>
          <a:p>
            <a:pPr marL="457200" lvl="1" indent="0">
              <a:buNone/>
            </a:pPr>
            <a:r>
              <a:rPr lang="en-US" sz="1500" b="1" i="1" dirty="0" smtClean="0">
                <a:solidFill>
                  <a:schemeClr val="accent6">
                    <a:lumMod val="50000"/>
                  </a:schemeClr>
                </a:solidFill>
              </a:rPr>
              <a:t>Ex-2 </a:t>
            </a:r>
            <a:r>
              <a:rPr lang="en-US" sz="1500" b="1" i="1" dirty="0">
                <a:solidFill>
                  <a:schemeClr val="accent6">
                    <a:lumMod val="50000"/>
                  </a:schemeClr>
                </a:solidFill>
              </a:rPr>
              <a:t>(Sort orders using </a:t>
            </a:r>
            <a:r>
              <a:rPr lang="en-US" sz="1500" b="1" i="1" dirty="0" smtClean="0">
                <a:solidFill>
                  <a:schemeClr val="accent6">
                    <a:lumMod val="50000"/>
                  </a:schemeClr>
                </a:solidFill>
              </a:rPr>
              <a:t>customer and status.)</a:t>
            </a:r>
          </a:p>
          <a:p>
            <a:pPr marL="457200" lvl="1" indent="0">
              <a:buNone/>
            </a:pPr>
            <a:r>
              <a:rPr lang="en-US" sz="1500" dirty="0" err="1"/>
              <a:t>ordPair</a:t>
            </a:r>
            <a:r>
              <a:rPr lang="en-US" sz="1500" dirty="0"/>
              <a:t> =  </a:t>
            </a:r>
            <a:r>
              <a:rPr lang="en-US" sz="1500" dirty="0" err="1"/>
              <a:t>ord.map</a:t>
            </a:r>
            <a:r>
              <a:rPr lang="en-US" sz="1500" dirty="0"/>
              <a:t>(lambda x </a:t>
            </a:r>
            <a:r>
              <a:rPr lang="en-US" sz="1500" dirty="0" smtClean="0"/>
              <a:t>: ((</a:t>
            </a:r>
            <a:r>
              <a:rPr lang="en-US" sz="1500" dirty="0" err="1" smtClean="0"/>
              <a:t>int</a:t>
            </a:r>
            <a:r>
              <a:rPr lang="en-US" sz="1500" dirty="0" smtClean="0"/>
              <a:t>(</a:t>
            </a:r>
            <a:r>
              <a:rPr lang="en-US" sz="1500" dirty="0" err="1" smtClean="0"/>
              <a:t>x.split</a:t>
            </a:r>
            <a:r>
              <a:rPr lang="en-US" sz="1500" dirty="0"/>
              <a:t>(',')[2</a:t>
            </a:r>
            <a:r>
              <a:rPr lang="en-US" sz="1500" dirty="0" smtClean="0"/>
              <a:t>]), </a:t>
            </a:r>
            <a:r>
              <a:rPr lang="en-US" sz="1500" dirty="0" err="1"/>
              <a:t>x.split</a:t>
            </a:r>
            <a:r>
              <a:rPr lang="en-US" sz="1500" dirty="0" smtClean="0"/>
              <a:t>(',')[3]),x))</a:t>
            </a:r>
          </a:p>
          <a:p>
            <a:pPr marL="457200" lvl="1" indent="0">
              <a:buNone/>
            </a:pPr>
            <a:r>
              <a:rPr lang="en-US" sz="1500" dirty="0" err="1"/>
              <a:t>ordSort</a:t>
            </a:r>
            <a:r>
              <a:rPr lang="en-US" sz="1500" dirty="0"/>
              <a:t> = </a:t>
            </a:r>
            <a:r>
              <a:rPr lang="en-US" sz="1500" dirty="0" err="1"/>
              <a:t>ordPair.sortByKey</a:t>
            </a:r>
            <a:r>
              <a:rPr lang="en-US" sz="1500" dirty="0"/>
              <a:t>(ascending=False</a:t>
            </a:r>
            <a:r>
              <a:rPr lang="en-US" sz="1500" dirty="0" smtClean="0"/>
              <a:t>)</a:t>
            </a:r>
          </a:p>
          <a:p>
            <a:pPr marL="457200" lvl="1" indent="0">
              <a:buNone/>
            </a:pPr>
            <a:r>
              <a:rPr lang="en-US" sz="1500" dirty="0"/>
              <a:t>f</a:t>
            </a:r>
            <a:r>
              <a:rPr lang="en-US" sz="1500" dirty="0" smtClean="0"/>
              <a:t>or i in </a:t>
            </a:r>
            <a:r>
              <a:rPr lang="en-US" sz="1500" dirty="0" err="1" smtClean="0"/>
              <a:t>ordSort.take</a:t>
            </a:r>
            <a:r>
              <a:rPr lang="en-US" sz="1500" dirty="0" smtClean="0"/>
              <a:t>(10) : print(i)</a:t>
            </a:r>
            <a:endParaRPr lang="en-US" sz="1500" dirty="0"/>
          </a:p>
          <a:p>
            <a:pPr marL="457200" lvl="1" indent="0">
              <a:buNone/>
            </a:pPr>
            <a:endParaRPr lang="en-US" sz="2000" dirty="0"/>
          </a:p>
          <a:p>
            <a:pPr marL="457200" lvl="1" indent="0">
              <a:buNone/>
            </a:pPr>
            <a:endParaRPr lang="en-US" sz="2000" dirty="0"/>
          </a:p>
          <a:p>
            <a:pPr marL="457200" lvl="1" indent="0">
              <a:buNone/>
            </a:pPr>
            <a:endParaRPr lang="en-US" sz="2000" dirty="0"/>
          </a:p>
        </p:txBody>
      </p:sp>
    </p:spTree>
    <p:extLst>
      <p:ext uri="{BB962C8B-B14F-4D97-AF65-F5344CB8AC3E}">
        <p14:creationId xmlns="" xmlns:p14="http://schemas.microsoft.com/office/powerpoint/2010/main" val="23679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Ranking</a:t>
            </a:r>
          </a:p>
        </p:txBody>
      </p:sp>
    </p:spTree>
    <p:extLst>
      <p:ext uri="{BB962C8B-B14F-4D97-AF65-F5344CB8AC3E}">
        <p14:creationId xmlns="" xmlns:p14="http://schemas.microsoft.com/office/powerpoint/2010/main" val="377336386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or Ranking per Group</a:t>
            </a:r>
          </a:p>
          <a:p>
            <a:pPr marL="0" indent="0">
              <a:buNone/>
            </a:pPr>
            <a:r>
              <a:rPr lang="en-US" sz="1500" b="1" dirty="0" smtClean="0"/>
              <a:t>Global Ranking :</a:t>
            </a:r>
            <a:endParaRPr lang="en-US" sz="1500" b="1" dirty="0"/>
          </a:p>
          <a:p>
            <a:pPr lvl="1"/>
            <a:r>
              <a:rPr lang="en-US" sz="1500" dirty="0" smtClean="0"/>
              <a:t>sortByKey </a:t>
            </a:r>
            <a:r>
              <a:rPr lang="en-US" sz="1500" dirty="0"/>
              <a:t>and take</a:t>
            </a:r>
          </a:p>
          <a:p>
            <a:pPr lvl="1"/>
            <a:r>
              <a:rPr lang="en-US" sz="1500" dirty="0" err="1" smtClean="0"/>
              <a:t>takeOrdered</a:t>
            </a:r>
            <a:r>
              <a:rPr lang="en-US" sz="1500" dirty="0" smtClean="0"/>
              <a:t> </a:t>
            </a:r>
            <a:r>
              <a:rPr lang="en-US" sz="1500" dirty="0"/>
              <a:t>or </a:t>
            </a:r>
            <a:r>
              <a:rPr lang="en-US" sz="1500" dirty="0" smtClean="0"/>
              <a:t>top</a:t>
            </a:r>
          </a:p>
          <a:p>
            <a:pPr marL="0" indent="0">
              <a:buNone/>
            </a:pPr>
            <a:r>
              <a:rPr lang="en-US" sz="1500" b="1" dirty="0"/>
              <a:t>Ranking Per Group: </a:t>
            </a:r>
          </a:p>
          <a:p>
            <a:r>
              <a:rPr lang="en-US" sz="1500" dirty="0"/>
              <a:t>Getting ranking per group is a bit complex but important to know.</a:t>
            </a:r>
          </a:p>
          <a:p>
            <a:r>
              <a:rPr lang="en-US" sz="1500" dirty="0"/>
              <a:t>Per-key or Per group ranking can be achieved using</a:t>
            </a:r>
          </a:p>
          <a:p>
            <a:pPr lvl="1"/>
            <a:r>
              <a:rPr lang="en-US" sz="1500" dirty="0"/>
              <a:t>groupByKey with flatMap</a:t>
            </a:r>
          </a:p>
          <a:p>
            <a:pPr lvl="1"/>
            <a:r>
              <a:rPr lang="en-US" sz="1500" dirty="0" smtClean="0"/>
              <a:t>Python Knowledge like sorted function, list etc</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extLst>
              <p:ext uri="{D42A27DB-BD31-4B8C-83A1-F6EECF244321}">
                <p14:modId xmlns="" xmlns:p14="http://schemas.microsoft.com/office/powerpoint/2010/main" val="1369969821"/>
              </p:ext>
            </p:extLst>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 xmlns:p14="http://schemas.microsoft.com/office/powerpoint/2010/main" val="267816392"/>
              </p:ext>
            </p:extLst>
          </p:nvPr>
        </p:nvGraphicFramePr>
        <p:xfrm>
          <a:off x="8830962" y="2785382"/>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cxnSp>
        <p:nvCxnSpPr>
          <p:cNvPr id="6" name="Straight Arrow Connector 5"/>
          <p:cNvCxnSpPr/>
          <p:nvPr/>
        </p:nvCxnSpPr>
        <p:spPr>
          <a:xfrm>
            <a:off x="8443784" y="799070"/>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8752703" y="3251828"/>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391609" y="4491622"/>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rot="5400000">
            <a:off x="7455061" y="1408853"/>
            <a:ext cx="1588897" cy="369332"/>
          </a:xfrm>
          <a:prstGeom prst="rect">
            <a:avLst/>
          </a:prstGeom>
          <a:noFill/>
        </p:spPr>
        <p:txBody>
          <a:bodyPr wrap="none" rtlCol="0">
            <a:spAutoFit/>
          </a:bodyPr>
          <a:lstStyle/>
          <a:p>
            <a:r>
              <a:rPr lang="en-US" dirty="0" smtClean="0"/>
              <a:t>Global Ranking</a:t>
            </a:r>
            <a:endParaRPr lang="en-US" dirty="0"/>
          </a:p>
        </p:txBody>
      </p:sp>
      <p:sp>
        <p:nvSpPr>
          <p:cNvPr id="12" name="TextBox 11"/>
          <p:cNvSpPr txBox="1"/>
          <p:nvPr/>
        </p:nvSpPr>
        <p:spPr>
          <a:xfrm rot="5400000">
            <a:off x="7590441" y="3812866"/>
            <a:ext cx="1933222" cy="369332"/>
          </a:xfrm>
          <a:prstGeom prst="rect">
            <a:avLst/>
          </a:prstGeom>
          <a:noFill/>
        </p:spPr>
        <p:txBody>
          <a:bodyPr wrap="none" rtlCol="0">
            <a:spAutoFit/>
          </a:bodyPr>
          <a:lstStyle/>
          <a:p>
            <a:r>
              <a:rPr lang="en-US" dirty="0" smtClean="0"/>
              <a:t>Ranking Per Group</a:t>
            </a:r>
            <a:endParaRPr lang="en-US" dirty="0"/>
          </a:p>
        </p:txBody>
      </p:sp>
    </p:spTree>
    <p:extLst>
      <p:ext uri="{BB962C8B-B14F-4D97-AF65-F5344CB8AC3E}">
        <p14:creationId xmlns="" xmlns:p14="http://schemas.microsoft.com/office/powerpoint/2010/main" val="24545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smtClean="0"/>
              <a:t>Global Ranking </a:t>
            </a:r>
          </a:p>
          <a:p>
            <a:pPr marL="0" indent="0">
              <a:buNone/>
            </a:pPr>
            <a:r>
              <a:rPr lang="en-US" sz="1500" b="1" dirty="0" smtClean="0"/>
              <a:t>Using sortByKey </a:t>
            </a:r>
            <a:r>
              <a:rPr lang="en-US" sz="1500" b="1" dirty="0"/>
              <a:t>and </a:t>
            </a:r>
            <a:r>
              <a:rPr lang="en-US" sz="1500" b="1" dirty="0" smtClean="0"/>
              <a:t>take: </a:t>
            </a:r>
            <a:endParaRPr lang="en-US" sz="1500" b="1" dirty="0"/>
          </a:p>
          <a:p>
            <a:pPr marL="0" indent="0">
              <a:buNone/>
            </a:pPr>
            <a:r>
              <a:rPr lang="en-US" sz="1500" dirty="0" smtClean="0"/>
              <a:t>  Ex – Top five products with highest prices.</a:t>
            </a:r>
          </a:p>
          <a:p>
            <a:pPr marL="0" indent="0">
              <a:buNone/>
            </a:pPr>
            <a:r>
              <a:rPr lang="en-US" sz="1500" dirty="0" smtClean="0"/>
              <a:t>  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prod = </a:t>
            </a:r>
            <a:r>
              <a:rPr lang="en-US" sz="1500" dirty="0" err="1" smtClean="0"/>
              <a:t>prod.filter</a:t>
            </a:r>
            <a:r>
              <a:rPr lang="en-US" sz="1500" dirty="0" smtClean="0"/>
              <a:t>(lambda </a:t>
            </a:r>
            <a:r>
              <a:rPr lang="en-US" sz="1500" dirty="0"/>
              <a:t>x : </a:t>
            </a:r>
            <a:r>
              <a:rPr lang="en-US" sz="1500" dirty="0" err="1"/>
              <a:t>x.split</a:t>
            </a:r>
            <a:r>
              <a:rPr lang="en-US" sz="1500" dirty="0"/>
              <a:t>(',')[4] = '').</a:t>
            </a:r>
            <a:r>
              <a:rPr lang="en-US" sz="1500" dirty="0" smtClean="0"/>
              <a:t>count()</a:t>
            </a:r>
          </a:p>
          <a:p>
            <a:pPr marL="0" indent="0">
              <a:buNone/>
            </a:pPr>
            <a:r>
              <a:rPr lang="en-US" sz="1500" dirty="0" smtClean="0"/>
              <a:t>  </a:t>
            </a:r>
            <a:r>
              <a:rPr lang="en-US" sz="1500" dirty="0" err="1" smtClean="0"/>
              <a:t>prodPair</a:t>
            </a:r>
            <a:r>
              <a:rPr lang="en-US" sz="1500" dirty="0" smtClean="0"/>
              <a:t> </a:t>
            </a:r>
            <a:r>
              <a:rPr lang="en-US" sz="1500" dirty="0"/>
              <a:t>= </a:t>
            </a:r>
            <a:r>
              <a:rPr lang="en-US" sz="1500" dirty="0" err="1"/>
              <a:t>prod.map</a:t>
            </a:r>
            <a:r>
              <a:rPr lang="en-US" sz="1500" dirty="0"/>
              <a:t>(lambda x : (float(</a:t>
            </a:r>
            <a:r>
              <a:rPr lang="en-US" sz="1500" dirty="0" err="1"/>
              <a:t>x.split</a:t>
            </a:r>
            <a:r>
              <a:rPr lang="en-US" sz="1500" dirty="0"/>
              <a:t>(',')[4]),x</a:t>
            </a:r>
            <a:r>
              <a:rPr lang="en-US" sz="1500" dirty="0" smtClean="0"/>
              <a:t>))</a:t>
            </a:r>
          </a:p>
          <a:p>
            <a:pPr marL="0" indent="0">
              <a:buNone/>
            </a:pPr>
            <a:r>
              <a:rPr lang="en-US" sz="1500" dirty="0" smtClean="0"/>
              <a:t>  top5Products </a:t>
            </a:r>
            <a:r>
              <a:rPr lang="en-US" sz="1500" dirty="0"/>
              <a:t>= </a:t>
            </a:r>
            <a:r>
              <a:rPr lang="en-US" sz="1500" dirty="0" err="1"/>
              <a:t>prodPair.</a:t>
            </a:r>
            <a:r>
              <a:rPr lang="en-US" sz="1500" dirty="0" err="1">
                <a:solidFill>
                  <a:srgbClr val="FF0000"/>
                </a:solidFill>
              </a:rPr>
              <a:t>sortByKey</a:t>
            </a:r>
            <a:r>
              <a:rPr lang="en-US" sz="1500" dirty="0"/>
              <a:t>(False).</a:t>
            </a:r>
            <a:r>
              <a:rPr lang="en-US" sz="1500" dirty="0">
                <a:solidFill>
                  <a:srgbClr val="FF0000"/>
                </a:solidFill>
              </a:rPr>
              <a:t>take</a:t>
            </a:r>
            <a:r>
              <a:rPr lang="en-US" sz="1500" dirty="0"/>
              <a:t>(5</a:t>
            </a:r>
            <a:r>
              <a:rPr lang="en-US" sz="1500" dirty="0" smtClean="0"/>
              <a:t>)</a:t>
            </a:r>
            <a:endParaRPr lang="en-US" sz="2000" dirty="0"/>
          </a:p>
          <a:p>
            <a:pPr marL="0" indent="0">
              <a:buNone/>
            </a:pPr>
            <a:endParaRPr lang="en-US" sz="2000" b="1" dirty="0"/>
          </a:p>
          <a:p>
            <a:pPr marL="0" indent="0">
              <a:buNone/>
            </a:pPr>
            <a:r>
              <a:rPr lang="en-US" sz="1500" b="1" dirty="0" smtClean="0"/>
              <a:t>Using </a:t>
            </a:r>
            <a:r>
              <a:rPr lang="en-US" sz="1500" b="1" dirty="0" err="1" smtClean="0"/>
              <a:t>takeOrdered</a:t>
            </a:r>
            <a:r>
              <a:rPr lang="en-US" sz="1500" b="1" dirty="0" smtClean="0"/>
              <a:t> </a:t>
            </a:r>
            <a:r>
              <a:rPr lang="en-US" sz="1500" b="1" dirty="0"/>
              <a:t>or </a:t>
            </a:r>
            <a:r>
              <a:rPr lang="en-US" sz="1500" b="1" dirty="0" smtClean="0"/>
              <a:t>top:</a:t>
            </a:r>
          </a:p>
          <a:p>
            <a:pPr marL="0" indent="0">
              <a:buNone/>
            </a:pPr>
            <a:r>
              <a:rPr lang="en-US" sz="1500" b="1" dirty="0" err="1" smtClean="0"/>
              <a:t>takeOrdered</a:t>
            </a:r>
            <a:r>
              <a:rPr lang="en-US" sz="1500" b="1" dirty="0" smtClean="0"/>
              <a:t>(</a:t>
            </a:r>
            <a:r>
              <a:rPr lang="en-US" sz="1500" b="1" dirty="0" err="1" smtClean="0"/>
              <a:t>num</a:t>
            </a:r>
            <a:r>
              <a:rPr lang="en-US" sz="1500" b="1" dirty="0"/>
              <a:t>, key=None</a:t>
            </a:r>
            <a:r>
              <a:rPr lang="en-US" sz="1500" b="1" dirty="0" smtClean="0"/>
              <a:t>)</a:t>
            </a:r>
            <a:endParaRPr lang="en-US" sz="1500" b="1" dirty="0"/>
          </a:p>
          <a:p>
            <a:pPr marL="0" indent="0">
              <a:buNone/>
            </a:pPr>
            <a:r>
              <a:rPr lang="en-US" sz="1500" b="1" dirty="0"/>
              <a:t>    </a:t>
            </a:r>
            <a:r>
              <a:rPr lang="en-US" sz="1500" dirty="0"/>
              <a:t>Get the N elements from an RDD ordered in ascending order or </a:t>
            </a:r>
            <a:r>
              <a:rPr lang="en-US" sz="1500" dirty="0" smtClean="0"/>
              <a:t>as </a:t>
            </a:r>
            <a:r>
              <a:rPr lang="en-US" sz="1500" dirty="0"/>
              <a:t>specified by the optional key function.</a:t>
            </a:r>
          </a:p>
          <a:p>
            <a:pPr marL="0" indent="0">
              <a:spcBef>
                <a:spcPts val="600"/>
              </a:spcBef>
              <a:buNone/>
            </a:pPr>
            <a:r>
              <a:rPr lang="en-US" sz="1500" dirty="0" smtClean="0"/>
              <a:t>    Ex-</a:t>
            </a:r>
          </a:p>
          <a:p>
            <a:pPr marL="0" indent="0">
              <a:spcBef>
                <a:spcPts val="600"/>
              </a:spcBef>
              <a:buNone/>
            </a:pPr>
            <a:r>
              <a:rPr lang="en-US" sz="1500" dirty="0"/>
              <a:t> </a:t>
            </a:r>
            <a:r>
              <a:rPr lang="en-US" sz="1500" dirty="0" smtClean="0"/>
              <a:t>      </a:t>
            </a:r>
            <a:r>
              <a:rPr lang="en-US" sz="1500" dirty="0" err="1" smtClean="0"/>
              <a:t>sc.parallelize</a:t>
            </a:r>
            <a:r>
              <a:rPr lang="en-US" sz="1500" dirty="0"/>
              <a:t>([10, 1, 2, 9, 3, 4, 5, 6, 7]).</a:t>
            </a:r>
            <a:r>
              <a:rPr lang="en-US" sz="1500" dirty="0" err="1"/>
              <a:t>takeOrdered</a:t>
            </a:r>
            <a:r>
              <a:rPr lang="en-US" sz="1500" dirty="0"/>
              <a:t>(6)</a:t>
            </a:r>
          </a:p>
          <a:p>
            <a:pPr marL="0" indent="0">
              <a:spcBef>
                <a:spcPts val="600"/>
              </a:spcBef>
              <a:buNone/>
            </a:pPr>
            <a:r>
              <a:rPr lang="en-US" sz="1500" dirty="0" smtClean="0"/>
              <a:t>     Ex-</a:t>
            </a:r>
          </a:p>
          <a:p>
            <a:pPr marL="0" indent="0">
              <a:spcBef>
                <a:spcPts val="600"/>
              </a:spcBef>
              <a:buNone/>
            </a:pPr>
            <a:r>
              <a:rPr lang="en-US" sz="1500" dirty="0" smtClean="0"/>
              <a:t>       </a:t>
            </a:r>
            <a:r>
              <a:rPr lang="en-US" sz="1500" dirty="0" err="1" smtClean="0"/>
              <a:t>sc.parallelize</a:t>
            </a:r>
            <a:r>
              <a:rPr lang="en-US" sz="1500" dirty="0"/>
              <a:t>([10, 1, 2, 9, 3, 4, 5, 6, 7]).</a:t>
            </a:r>
            <a:r>
              <a:rPr lang="en-US" sz="1500" dirty="0" err="1"/>
              <a:t>takeOrdered</a:t>
            </a:r>
            <a:r>
              <a:rPr lang="en-US" sz="1500" dirty="0"/>
              <a:t>(6,key=lambda x : -x)</a:t>
            </a:r>
          </a:p>
          <a:p>
            <a:pPr marL="0" indent="0">
              <a:spcBef>
                <a:spcPts val="600"/>
              </a:spcBef>
              <a:buNone/>
            </a:pPr>
            <a:r>
              <a:rPr lang="en-US" sz="1500" dirty="0" smtClean="0"/>
              <a:t>     Ex-</a:t>
            </a:r>
          </a:p>
          <a:p>
            <a:pPr marL="0" indent="0">
              <a:spcBef>
                <a:spcPts val="600"/>
              </a:spcBef>
              <a:buNone/>
            </a:pPr>
            <a:r>
              <a:rPr lang="en-US" sz="1500" dirty="0" smtClean="0"/>
              <a:t>      top5Products1 </a:t>
            </a:r>
            <a:r>
              <a:rPr lang="en-US" sz="1500" dirty="0"/>
              <a:t>= </a:t>
            </a:r>
            <a:r>
              <a:rPr lang="en-US" sz="1500" dirty="0" err="1"/>
              <a:t>prod.takeOrdered</a:t>
            </a:r>
            <a:r>
              <a:rPr lang="en-US" sz="1500" dirty="0"/>
              <a:t>(5,lambda k: -float(</a:t>
            </a:r>
            <a:r>
              <a:rPr lang="en-US" sz="1500" dirty="0" err="1"/>
              <a:t>k.split</a:t>
            </a:r>
            <a:r>
              <a:rPr lang="en-US" sz="1500" dirty="0"/>
              <a:t>(',')[4])</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endParaRPr lang="en-US" dirty="0"/>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a:p>
                  </a:txBody>
                  <a:tcPr/>
                </a:tc>
                <a:tc>
                  <a:txBody>
                    <a:bodyPr/>
                    <a:lstStyle/>
                    <a:p>
                      <a:endParaRPr lang="en-US"/>
                    </a:p>
                  </a:txBody>
                  <a:tcPr/>
                </a:tc>
              </a:tr>
              <a:tr h="420862">
                <a:tc>
                  <a:txBody>
                    <a:bodyPr/>
                    <a:lstStyle/>
                    <a:p>
                      <a:endParaRPr lang="en-US" dirty="0"/>
                    </a:p>
                  </a:txBody>
                  <a:tcPr/>
                </a:tc>
                <a:tc>
                  <a:txBody>
                    <a:bodyPr/>
                    <a:lstStyle/>
                    <a:p>
                      <a:endParaRPr lang="en-US" dirty="0"/>
                    </a:p>
                  </a:txBody>
                  <a:tcPr/>
                </a:tc>
              </a:tr>
            </a:tbl>
          </a:graphicData>
        </a:graphic>
      </p:graphicFrame>
      <p:sp>
        <p:nvSpPr>
          <p:cNvPr id="11" name="TextBox 10"/>
          <p:cNvSpPr txBox="1"/>
          <p:nvPr/>
        </p:nvSpPr>
        <p:spPr>
          <a:xfrm rot="5400000">
            <a:off x="7807495" y="1071102"/>
            <a:ext cx="1588897" cy="369332"/>
          </a:xfrm>
          <a:prstGeom prst="rect">
            <a:avLst/>
          </a:prstGeom>
          <a:noFill/>
        </p:spPr>
        <p:txBody>
          <a:bodyPr wrap="none" rtlCol="0">
            <a:spAutoFit/>
          </a:bodyPr>
          <a:lstStyle/>
          <a:p>
            <a:r>
              <a:rPr lang="en-US" dirty="0" smtClean="0"/>
              <a:t>Global Ranking</a:t>
            </a:r>
            <a:endParaRPr lang="en-US" dirty="0"/>
          </a:p>
        </p:txBody>
      </p:sp>
      <p:cxnSp>
        <p:nvCxnSpPr>
          <p:cNvPr id="7" name="Straight Arrow Connector 6"/>
          <p:cNvCxnSpPr/>
          <p:nvPr/>
        </p:nvCxnSpPr>
        <p:spPr>
          <a:xfrm>
            <a:off x="8734019" y="461319"/>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31712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155879" cy="7148558"/>
          </a:xfrm>
        </p:spPr>
        <p:txBody>
          <a:bodyPr>
            <a:noAutofit/>
          </a:bodyPr>
          <a:lstStyle/>
          <a:p>
            <a:pPr marL="0" indent="0">
              <a:buNone/>
            </a:pPr>
            <a:r>
              <a:rPr lang="en-US" sz="1500" b="1" dirty="0"/>
              <a:t>Ranking Per Group: </a:t>
            </a:r>
          </a:p>
          <a:p>
            <a:pPr marL="457200" lvl="1" indent="0">
              <a:buNone/>
            </a:pPr>
            <a:endParaRPr lang="en-US" sz="1500" b="1" dirty="0" smtClean="0"/>
          </a:p>
          <a:p>
            <a:pPr marL="0" indent="0">
              <a:buNone/>
            </a:pPr>
            <a:r>
              <a:rPr lang="en-US" sz="1500" b="1" dirty="0"/>
              <a:t>Ex – </a:t>
            </a:r>
          </a:p>
          <a:p>
            <a:pPr marL="0" indent="0">
              <a:buNone/>
            </a:pPr>
            <a:r>
              <a:rPr lang="en-US" sz="1500" b="1" dirty="0"/>
              <a:t>Top 2 Products with highest </a:t>
            </a:r>
            <a:r>
              <a:rPr lang="en-US" sz="1500" b="1" dirty="0" smtClean="0"/>
              <a:t>Prices per Category.</a:t>
            </a:r>
          </a:p>
          <a:p>
            <a:pPr marL="0" indent="0">
              <a:buNone/>
            </a:pPr>
            <a:r>
              <a:rPr lang="en-US" sz="1500" dirty="0" smtClean="0"/>
              <a:t>prod </a:t>
            </a:r>
            <a:r>
              <a:rPr lang="en-US" sz="1500" dirty="0"/>
              <a:t>= </a:t>
            </a:r>
            <a:r>
              <a:rPr lang="en-US" sz="1500" dirty="0" err="1"/>
              <a:t>sc.textFile</a:t>
            </a:r>
            <a:r>
              <a:rPr lang="en-US" sz="1500" dirty="0"/>
              <a:t>('practice/</a:t>
            </a:r>
            <a:r>
              <a:rPr lang="en-US" sz="1500" dirty="0" err="1"/>
              <a:t>retail_db</a:t>
            </a:r>
            <a:r>
              <a:rPr lang="en-US" sz="1500" dirty="0"/>
              <a:t>/products</a:t>
            </a:r>
            <a:r>
              <a:rPr lang="en-US" sz="1500" dirty="0" smtClean="0"/>
              <a:t>')</a:t>
            </a:r>
          </a:p>
          <a:p>
            <a:pPr marL="0" indent="0">
              <a:buNone/>
            </a:pPr>
            <a:r>
              <a:rPr lang="en-US" sz="1500" dirty="0" err="1" smtClean="0"/>
              <a:t>prodF</a:t>
            </a:r>
            <a:r>
              <a:rPr lang="en-US" sz="1500" dirty="0" smtClean="0"/>
              <a:t> </a:t>
            </a:r>
            <a:r>
              <a:rPr lang="en-US" sz="1500" dirty="0"/>
              <a:t>= </a:t>
            </a:r>
            <a:r>
              <a:rPr lang="en-US" sz="1500" dirty="0" err="1"/>
              <a:t>prod.filter</a:t>
            </a:r>
            <a:r>
              <a:rPr lang="en-US" sz="1500" dirty="0"/>
              <a:t>(lambda x : (</a:t>
            </a:r>
            <a:r>
              <a:rPr lang="en-US" sz="1500" dirty="0" err="1"/>
              <a:t>int</a:t>
            </a:r>
            <a:r>
              <a:rPr lang="en-US" sz="1500" dirty="0"/>
              <a:t>(</a:t>
            </a:r>
            <a:r>
              <a:rPr lang="en-US" sz="1500" dirty="0" err="1"/>
              <a:t>x.split</a:t>
            </a:r>
            <a:r>
              <a:rPr lang="en-US" sz="1500" dirty="0"/>
              <a:t>(',')[1]) in [2,3,4]) and (</a:t>
            </a:r>
            <a:r>
              <a:rPr lang="en-US" sz="1500" dirty="0" err="1"/>
              <a:t>int</a:t>
            </a:r>
            <a:r>
              <a:rPr lang="en-US" sz="1500" dirty="0"/>
              <a:t>(</a:t>
            </a:r>
            <a:r>
              <a:rPr lang="en-US" sz="1500" dirty="0" err="1"/>
              <a:t>x.split</a:t>
            </a:r>
            <a:r>
              <a:rPr lang="en-US" sz="1500" dirty="0"/>
              <a:t>(',')[0]) in [1,2,3,4,5,25,26,27,28,29,49,50,51,52,53</a:t>
            </a:r>
            <a:r>
              <a:rPr lang="en-US" sz="1500" dirty="0" smtClean="0"/>
              <a:t>]))</a:t>
            </a:r>
          </a:p>
          <a:p>
            <a:pPr marL="0" indent="0">
              <a:buNone/>
            </a:pPr>
            <a:r>
              <a:rPr lang="en-US" sz="1500" dirty="0" err="1" smtClean="0"/>
              <a:t>prodGroupBy</a:t>
            </a:r>
            <a:r>
              <a:rPr lang="en-US" sz="1500" dirty="0" smtClean="0"/>
              <a:t> </a:t>
            </a:r>
            <a:r>
              <a:rPr lang="en-US" sz="1500" dirty="0"/>
              <a:t>= </a:t>
            </a:r>
            <a:r>
              <a:rPr lang="en-US" sz="1500" dirty="0" err="1"/>
              <a:t>prodF.map</a:t>
            </a:r>
            <a:r>
              <a:rPr lang="en-US" sz="1500" dirty="0"/>
              <a:t>(lambda line : ( </a:t>
            </a:r>
            <a:r>
              <a:rPr lang="en-US" sz="1500" dirty="0" err="1"/>
              <a:t>int</a:t>
            </a:r>
            <a:r>
              <a:rPr lang="en-US" sz="1500" dirty="0"/>
              <a:t>(</a:t>
            </a:r>
            <a:r>
              <a:rPr lang="en-US" sz="1500" dirty="0" err="1"/>
              <a:t>line.split</a:t>
            </a:r>
            <a:r>
              <a:rPr lang="en-US" sz="1500" dirty="0"/>
              <a:t>(',')[1]), line)).groupByKey()</a:t>
            </a:r>
          </a:p>
          <a:p>
            <a:pPr marL="0" indent="0">
              <a:buNone/>
            </a:pPr>
            <a:r>
              <a:rPr lang="en-US" sz="1500" i="1" dirty="0" smtClean="0"/>
              <a:t>first </a:t>
            </a:r>
            <a:r>
              <a:rPr lang="en-US" sz="1500" i="1" dirty="0"/>
              <a:t>= </a:t>
            </a:r>
            <a:r>
              <a:rPr lang="en-US" sz="1500" i="1" dirty="0" err="1"/>
              <a:t>prodGroupBy.first</a:t>
            </a:r>
            <a:r>
              <a:rPr lang="en-US" sz="1500" i="1" dirty="0"/>
              <a:t>()</a:t>
            </a:r>
          </a:p>
          <a:p>
            <a:pPr marL="0" indent="0">
              <a:buNone/>
            </a:pPr>
            <a:r>
              <a:rPr lang="en-US" sz="1500" i="1" dirty="0" smtClean="0"/>
              <a:t>sorted(first[1</a:t>
            </a:r>
            <a:r>
              <a:rPr lang="en-US" sz="1500" i="1" dirty="0"/>
              <a:t>],key = lambda x : float(</a:t>
            </a:r>
            <a:r>
              <a:rPr lang="en-US" sz="1500" i="1" dirty="0" err="1"/>
              <a:t>x.split</a:t>
            </a:r>
            <a:r>
              <a:rPr lang="en-US" sz="1500" i="1" dirty="0"/>
              <a:t>(',')[4]),reverse=True)</a:t>
            </a:r>
          </a:p>
          <a:p>
            <a:pPr marL="0" indent="0">
              <a:buNone/>
            </a:pPr>
            <a:r>
              <a:rPr lang="en-US" sz="1500" dirty="0" smtClean="0"/>
              <a:t>top2ProductsByPrice</a:t>
            </a:r>
            <a:r>
              <a:rPr lang="en-US" sz="1500" dirty="0"/>
              <a:t>= </a:t>
            </a:r>
            <a:r>
              <a:rPr lang="en-US" sz="1500" dirty="0" err="1"/>
              <a:t>productsGroupBy.flatMap</a:t>
            </a:r>
            <a:r>
              <a:rPr lang="en-US" sz="1500" dirty="0"/>
              <a:t>(lambda x: sorted(x[1], key=lambda k:float(k.split(",")[4]), reverse=True)[:2])</a:t>
            </a:r>
          </a:p>
          <a:p>
            <a:pPr marL="457200" lvl="1" indent="0">
              <a:buNone/>
            </a:pPr>
            <a:endParaRPr lang="en-US" sz="1500" dirty="0"/>
          </a:p>
          <a:p>
            <a:pPr marL="457200" lvl="1" indent="0">
              <a:buNone/>
            </a:pPr>
            <a:endParaRPr lang="en-US" sz="1600" dirty="0"/>
          </a:p>
        </p:txBody>
      </p:sp>
      <p:sp>
        <p:nvSpPr>
          <p:cNvPr id="2" name="Rectangle 1"/>
          <p:cNvSpPr/>
          <p:nvPr/>
        </p:nvSpPr>
        <p:spPr>
          <a:xfrm>
            <a:off x="724930" y="2677046"/>
            <a:ext cx="5593492" cy="292388"/>
          </a:xfrm>
          <a:prstGeom prst="rect">
            <a:avLst/>
          </a:prstGeom>
        </p:spPr>
        <p:txBody>
          <a:bodyPr wrap="square">
            <a:spAutoFit/>
          </a:bodyPr>
          <a:lstStyle/>
          <a:p>
            <a:pPr lvl="1"/>
            <a:endParaRPr lang="en-US" sz="1300" dirty="0"/>
          </a:p>
        </p:txBody>
      </p:sp>
      <p:graphicFrame>
        <p:nvGraphicFramePr>
          <p:cNvPr id="4" name="Table 3"/>
          <p:cNvGraphicFramePr>
            <a:graphicFrameLocks noGrp="1"/>
          </p:cNvGraphicFramePr>
          <p:nvPr>
            <p:extLst>
              <p:ext uri="{D42A27DB-BD31-4B8C-83A1-F6EECF244321}">
                <p14:modId xmlns="" xmlns:p14="http://schemas.microsoft.com/office/powerpoint/2010/main" val="500096604"/>
              </p:ext>
            </p:extLst>
          </p:nvPr>
        </p:nvGraphicFramePr>
        <p:xfrm>
          <a:off x="5972433" y="3672124"/>
          <a:ext cx="2762422" cy="2946034"/>
        </p:xfrm>
        <a:graphic>
          <a:graphicData uri="http://schemas.openxmlformats.org/drawingml/2006/table">
            <a:tbl>
              <a:tblPr firstRow="1" bandRow="1">
                <a:tableStyleId>{5C22544A-7EE6-4342-B048-85BDC9FD1C3A}</a:tableStyleId>
              </a:tblPr>
              <a:tblGrid>
                <a:gridCol w="1381211"/>
                <a:gridCol w="1381211"/>
              </a:tblGrid>
              <a:tr h="420862">
                <a:tc>
                  <a:txBody>
                    <a:bodyPr/>
                    <a:lstStyle/>
                    <a:p>
                      <a:endParaRPr lang="en-US" dirty="0"/>
                    </a:p>
                  </a:txBody>
                  <a:tcPr/>
                </a:tc>
                <a:tc>
                  <a:txBody>
                    <a:bodyPr/>
                    <a:lstStyle/>
                    <a:p>
                      <a:endParaRPr lang="en-US" dirty="0"/>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G1</a:t>
                      </a:r>
                      <a:endParaRPr lang="en-US" dirty="0"/>
                    </a:p>
                  </a:txBody>
                  <a:tcPr/>
                </a:tc>
                <a:tc>
                  <a:txBody>
                    <a:bodyPr/>
                    <a:lstStyle/>
                    <a:p>
                      <a:endParaRPr lang="en-US"/>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r h="420862">
                <a:tc>
                  <a:txBody>
                    <a:bodyPr/>
                    <a:lstStyle/>
                    <a:p>
                      <a:r>
                        <a:rPr lang="en-US" dirty="0" smtClean="0"/>
                        <a:t>G2</a:t>
                      </a:r>
                      <a:endParaRPr lang="en-US" dirty="0"/>
                    </a:p>
                  </a:txBody>
                  <a:tcPr/>
                </a:tc>
                <a:tc>
                  <a:txBody>
                    <a:bodyPr/>
                    <a:lstStyle/>
                    <a:p>
                      <a:endParaRPr lang="en-US" dirty="0"/>
                    </a:p>
                  </a:txBody>
                  <a:tcPr/>
                </a:tc>
              </a:tr>
            </a:tbl>
          </a:graphicData>
        </a:graphic>
      </p:graphicFrame>
      <p:sp>
        <p:nvSpPr>
          <p:cNvPr id="7" name="TextBox 6"/>
          <p:cNvSpPr txBox="1"/>
          <p:nvPr/>
        </p:nvSpPr>
        <p:spPr>
          <a:xfrm rot="5400000">
            <a:off x="4731912" y="4699608"/>
            <a:ext cx="1933222" cy="369332"/>
          </a:xfrm>
          <a:prstGeom prst="rect">
            <a:avLst/>
          </a:prstGeom>
          <a:noFill/>
        </p:spPr>
        <p:txBody>
          <a:bodyPr wrap="none" rtlCol="0">
            <a:spAutoFit/>
          </a:bodyPr>
          <a:lstStyle/>
          <a:p>
            <a:r>
              <a:rPr lang="en-US" dirty="0" smtClean="0"/>
              <a:t>Ranking Per Group</a:t>
            </a:r>
            <a:endParaRPr lang="en-US" dirty="0"/>
          </a:p>
        </p:txBody>
      </p:sp>
      <p:cxnSp>
        <p:nvCxnSpPr>
          <p:cNvPr id="8" name="Straight Arrow Connector 7"/>
          <p:cNvCxnSpPr/>
          <p:nvPr/>
        </p:nvCxnSpPr>
        <p:spPr>
          <a:xfrm>
            <a:off x="5879070" y="3917663"/>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517976" y="5157457"/>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 xmlns:p14="http://schemas.microsoft.com/office/powerpoint/2010/main" val="1823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smtClean="0">
                <a:solidFill>
                  <a:schemeClr val="tx1"/>
                </a:solidFill>
              </a:rPr>
              <a:t>Set Transformations</a:t>
            </a:r>
          </a:p>
        </p:txBody>
      </p:sp>
    </p:spTree>
    <p:extLst>
      <p:ext uri="{BB962C8B-B14F-4D97-AF65-F5344CB8AC3E}">
        <p14:creationId xmlns="" xmlns:p14="http://schemas.microsoft.com/office/powerpoint/2010/main" val="15212577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65" y="292221"/>
            <a:ext cx="12089578" cy="5979128"/>
          </a:xfrm>
        </p:spPr>
        <p:txBody>
          <a:bodyPr>
            <a:noAutofit/>
          </a:bodyPr>
          <a:lstStyle/>
          <a:p>
            <a:pPr marL="0" indent="0">
              <a:buNone/>
            </a:pPr>
            <a:r>
              <a:rPr lang="en-US" sz="1700" b="1" dirty="0" smtClean="0"/>
              <a:t>union(other</a:t>
            </a:r>
            <a:r>
              <a:rPr lang="en-US" sz="1700" b="1" dirty="0"/>
              <a:t>)</a:t>
            </a:r>
          </a:p>
          <a:p>
            <a:pPr lvl="1"/>
            <a:r>
              <a:rPr lang="en-US" sz="1700" dirty="0"/>
              <a:t>A union will get all the elements from both the data </a:t>
            </a:r>
            <a:r>
              <a:rPr lang="en-US" sz="1700" dirty="0" smtClean="0"/>
              <a:t>sets.</a:t>
            </a:r>
            <a:endParaRPr lang="en-US" sz="1700" dirty="0"/>
          </a:p>
          <a:p>
            <a:pPr lvl="1"/>
            <a:r>
              <a:rPr lang="en-US" sz="1700" dirty="0"/>
              <a:t>In the case of a union, it will not get distinct elements. Apply distinct, if you only want to get distinct elements after union operation.</a:t>
            </a:r>
          </a:p>
          <a:p>
            <a:pPr lvl="1"/>
            <a:r>
              <a:rPr lang="en-US" sz="1700" dirty="0"/>
              <a:t>When we use set operations such as union and intersect, data should have a similar structure (Same Columns and Types).</a:t>
            </a:r>
          </a:p>
          <a:p>
            <a:pPr marL="0" indent="0">
              <a:buNone/>
            </a:pPr>
            <a:r>
              <a:rPr lang="en-US" sz="1700" b="1" i="1" dirty="0" smtClean="0">
                <a:solidFill>
                  <a:schemeClr val="accent6">
                    <a:lumMod val="50000"/>
                  </a:schemeClr>
                </a:solidFill>
              </a:rPr>
              <a:t>Ex – Number of customers placed order in July or Aug Month.</a:t>
            </a:r>
          </a:p>
          <a:p>
            <a:pPr marL="0" indent="0">
              <a:buNone/>
            </a:pPr>
            <a:r>
              <a:rPr lang="en-US" sz="1800" dirty="0" err="1"/>
              <a:t>ord</a:t>
            </a:r>
            <a:r>
              <a:rPr lang="en-US" sz="1800" dirty="0"/>
              <a:t> = </a:t>
            </a:r>
            <a:r>
              <a:rPr lang="en-US" sz="1800" dirty="0" err="1"/>
              <a:t>sc.textFile</a:t>
            </a:r>
            <a:r>
              <a:rPr lang="en-US" sz="1800" dirty="0"/>
              <a:t>('practice/</a:t>
            </a:r>
            <a:r>
              <a:rPr lang="en-US" sz="1800" dirty="0" err="1"/>
              <a:t>retail_db</a:t>
            </a:r>
            <a:r>
              <a:rPr lang="en-US" sz="1800" dirty="0"/>
              <a:t>/orders')</a:t>
            </a:r>
          </a:p>
          <a:p>
            <a:pPr marL="0" indent="0">
              <a:buNone/>
            </a:pPr>
            <a:endParaRPr lang="en-US" sz="1700" b="1" i="1" dirty="0" smtClean="0">
              <a:solidFill>
                <a:schemeClr val="accent6">
                  <a:lumMod val="50000"/>
                </a:schemeClr>
              </a:solidFill>
            </a:endParaRPr>
          </a:p>
          <a:p>
            <a:pPr marL="0" indent="0">
              <a:buNone/>
            </a:pPr>
            <a:r>
              <a:rPr lang="en-US" sz="1700" dirty="0" err="1" smtClean="0"/>
              <a:t>julyOrd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'07').map(lambda x : </a:t>
            </a:r>
            <a:r>
              <a:rPr lang="en-US" sz="1700" dirty="0" err="1"/>
              <a:t>x.split</a:t>
            </a:r>
            <a:r>
              <a:rPr lang="en-US" sz="1700" dirty="0"/>
              <a:t>(',')[2])</a:t>
            </a:r>
          </a:p>
          <a:p>
            <a:pPr marL="0" indent="0">
              <a:buNone/>
            </a:pPr>
            <a:r>
              <a:rPr lang="en-US" sz="1700" dirty="0" err="1" smtClean="0"/>
              <a:t>augOrd</a:t>
            </a:r>
            <a:r>
              <a:rPr lang="en-US" sz="1700" dirty="0" smtClean="0"/>
              <a:t> </a:t>
            </a:r>
            <a:r>
              <a:rPr lang="en-US" sz="1700" dirty="0"/>
              <a:t>=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'08').map(lambda x : </a:t>
            </a:r>
            <a:r>
              <a:rPr lang="en-US" sz="1700" dirty="0" err="1"/>
              <a:t>x.split</a:t>
            </a:r>
            <a:r>
              <a:rPr lang="en-US" sz="1700" dirty="0"/>
              <a:t>(',')[2])</a:t>
            </a:r>
          </a:p>
          <a:p>
            <a:pPr marL="0" indent="0">
              <a:buNone/>
            </a:pPr>
            <a:r>
              <a:rPr lang="en-US" sz="1700" dirty="0" err="1" smtClean="0"/>
              <a:t>julyAugOrders</a:t>
            </a:r>
            <a:r>
              <a:rPr lang="en-US" sz="1700" dirty="0" smtClean="0"/>
              <a:t> = </a:t>
            </a:r>
            <a:r>
              <a:rPr lang="en-US" sz="1700" dirty="0" err="1" smtClean="0"/>
              <a:t>julyOrd.union</a:t>
            </a:r>
            <a:r>
              <a:rPr lang="en-US" sz="1700" dirty="0" smtClean="0"/>
              <a:t>(</a:t>
            </a:r>
            <a:r>
              <a:rPr lang="en-US" sz="1700" dirty="0" err="1" smtClean="0"/>
              <a:t>augOrd</a:t>
            </a:r>
            <a:r>
              <a:rPr lang="en-US" sz="1700" dirty="0" smtClean="0"/>
              <a:t>).distinct().count</a:t>
            </a:r>
            <a:r>
              <a:rPr lang="en-US" sz="1700" dirty="0"/>
              <a:t>()</a:t>
            </a:r>
          </a:p>
          <a:p>
            <a:pPr marL="0" indent="0">
              <a:buNone/>
            </a:pPr>
            <a:endParaRPr lang="en-US" sz="1700" b="1" dirty="0" smtClean="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 xmlns:p14="http://schemas.microsoft.com/office/powerpoint/2010/main" val="1573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spcBef>
                <a:spcPts val="0"/>
              </a:spcBef>
              <a:buNone/>
            </a:pPr>
            <a:r>
              <a:rPr lang="en-US" sz="1700" b="1" dirty="0" smtClean="0"/>
              <a:t>Intersection(other)</a:t>
            </a:r>
          </a:p>
          <a:p>
            <a:pPr lvl="1"/>
            <a:r>
              <a:rPr lang="en-US" sz="1700" dirty="0" smtClean="0"/>
              <a:t>Return </a:t>
            </a:r>
            <a:r>
              <a:rPr lang="en-US" sz="1700" dirty="0"/>
              <a:t>the intersection of this RDD and another one. </a:t>
            </a:r>
          </a:p>
          <a:p>
            <a:pPr lvl="1"/>
            <a:r>
              <a:rPr lang="en-US" sz="1700" dirty="0" smtClean="0"/>
              <a:t>The </a:t>
            </a:r>
            <a:r>
              <a:rPr lang="en-US" sz="1700" dirty="0"/>
              <a:t>output will not contain any duplicate elements, even if the input RDDs did</a:t>
            </a:r>
            <a:r>
              <a:rPr lang="en-US" sz="1700" dirty="0" smtClean="0"/>
              <a:t>.</a:t>
            </a:r>
          </a:p>
          <a:p>
            <a:pPr marL="457200" lvl="1" indent="0">
              <a:buNone/>
            </a:pPr>
            <a:endParaRPr lang="en-US" sz="1700" dirty="0" smtClean="0"/>
          </a:p>
          <a:p>
            <a:pPr marL="0" indent="0">
              <a:spcBef>
                <a:spcPts val="0"/>
              </a:spcBef>
              <a:buNone/>
            </a:pPr>
            <a:r>
              <a:rPr lang="en-US" sz="1700" b="1" i="1" dirty="0">
                <a:solidFill>
                  <a:schemeClr val="accent6">
                    <a:lumMod val="50000"/>
                  </a:schemeClr>
                </a:solidFill>
              </a:rPr>
              <a:t>Ex – </a:t>
            </a:r>
            <a:r>
              <a:rPr lang="en-US" sz="1700" b="1" i="1" dirty="0" smtClean="0">
                <a:solidFill>
                  <a:schemeClr val="accent6">
                    <a:lumMod val="50000"/>
                  </a:schemeClr>
                </a:solidFill>
              </a:rPr>
              <a:t>Orders applied both in July and Aug </a:t>
            </a:r>
            <a:r>
              <a:rPr lang="en-US" sz="1700" b="1" i="1" dirty="0" err="1" smtClean="0">
                <a:solidFill>
                  <a:schemeClr val="accent6">
                    <a:lumMod val="50000"/>
                  </a:schemeClr>
                </a:solidFill>
              </a:rPr>
              <a:t>datamonth</a:t>
            </a:r>
            <a:r>
              <a:rPr lang="en-US" sz="1700" b="1" i="1" dirty="0" smtClean="0">
                <a:solidFill>
                  <a:schemeClr val="accent6">
                    <a:lumMod val="50000"/>
                  </a:schemeClr>
                </a:solidFill>
              </a:rPr>
              <a:t>.</a:t>
            </a:r>
          </a:p>
          <a:p>
            <a:pPr marL="0" indent="0">
              <a:spcBef>
                <a:spcPts val="0"/>
              </a:spcBef>
              <a:buNone/>
            </a:pPr>
            <a:r>
              <a:rPr lang="en-US" sz="1700" dirty="0" err="1" smtClean="0"/>
              <a:t>julyAugCommonOrders</a:t>
            </a:r>
            <a:r>
              <a:rPr lang="en-US" sz="1700" dirty="0" smtClean="0"/>
              <a:t>=</a:t>
            </a:r>
            <a:r>
              <a:rPr lang="en-US" sz="1700" dirty="0" err="1" smtClean="0"/>
              <a:t>julyOrd.intersection</a:t>
            </a:r>
            <a:r>
              <a:rPr lang="en-US" sz="1700" dirty="0" smtClean="0"/>
              <a:t>(</a:t>
            </a:r>
            <a:r>
              <a:rPr lang="en-US" sz="1700" dirty="0" err="1" smtClean="0"/>
              <a:t>augOrd</a:t>
            </a:r>
            <a:r>
              <a:rPr lang="en-US" sz="1700" dirty="0"/>
              <a:t>).count</a:t>
            </a:r>
            <a:r>
              <a:rPr lang="en-US" sz="1700" dirty="0" smtClean="0"/>
              <a:t>()</a:t>
            </a:r>
          </a:p>
          <a:p>
            <a:pPr marL="0" indent="0">
              <a:buNone/>
            </a:pPr>
            <a:endParaRPr lang="en-US" sz="800" dirty="0" smtClean="0"/>
          </a:p>
          <a:p>
            <a:pPr marL="0" indent="0">
              <a:spcBef>
                <a:spcPts val="0"/>
              </a:spcBef>
              <a:buNone/>
            </a:pPr>
            <a:r>
              <a:rPr lang="en-US" sz="1700" b="1" i="1" dirty="0" smtClean="0">
                <a:solidFill>
                  <a:schemeClr val="accent6">
                    <a:lumMod val="50000"/>
                  </a:schemeClr>
                </a:solidFill>
              </a:rPr>
              <a:t>Ex </a:t>
            </a:r>
            <a:r>
              <a:rPr lang="en-US" sz="1700" b="1" i="1" dirty="0">
                <a:solidFill>
                  <a:schemeClr val="accent6">
                    <a:lumMod val="50000"/>
                  </a:schemeClr>
                </a:solidFill>
              </a:rPr>
              <a:t>– Check if duplicates are reported.</a:t>
            </a:r>
          </a:p>
          <a:p>
            <a:pPr marL="0" indent="0">
              <a:spcBef>
                <a:spcPts val="0"/>
              </a:spcBef>
              <a:buNone/>
            </a:pPr>
            <a:r>
              <a:rPr lang="en-US" sz="1700" dirty="0" smtClean="0"/>
              <a:t>rdd1=</a:t>
            </a:r>
            <a:r>
              <a:rPr lang="en-US" sz="1700" dirty="0" err="1" smtClean="0"/>
              <a:t>sc.parallelize</a:t>
            </a:r>
            <a:r>
              <a:rPr lang="en-US" sz="1700" dirty="0"/>
              <a:t>([1,2,3,3,3])</a:t>
            </a:r>
          </a:p>
          <a:p>
            <a:pPr marL="0" indent="0">
              <a:spcBef>
                <a:spcPts val="0"/>
              </a:spcBef>
              <a:buNone/>
            </a:pPr>
            <a:r>
              <a:rPr lang="en-US" sz="1700" dirty="0" smtClean="0"/>
              <a:t>rdd2=</a:t>
            </a:r>
            <a:r>
              <a:rPr lang="en-US" sz="1700" dirty="0" err="1" smtClean="0"/>
              <a:t>sc.parallelize</a:t>
            </a:r>
            <a:r>
              <a:rPr lang="en-US" sz="1700" dirty="0"/>
              <a:t>([</a:t>
            </a:r>
            <a:r>
              <a:rPr lang="en-US" sz="1700" dirty="0" smtClean="0"/>
              <a:t>1,3,5])</a:t>
            </a:r>
            <a:endParaRPr lang="en-US" sz="1700" dirty="0"/>
          </a:p>
          <a:p>
            <a:pPr marL="0" indent="0">
              <a:spcBef>
                <a:spcPts val="0"/>
              </a:spcBef>
              <a:buNone/>
            </a:pPr>
            <a:r>
              <a:rPr lang="en-US" sz="1700" dirty="0" smtClean="0"/>
              <a:t>rdd1.intersection(rdd2</a:t>
            </a:r>
            <a:r>
              <a:rPr lang="en-US" sz="1700" dirty="0"/>
              <a:t>).collect()</a:t>
            </a:r>
          </a:p>
          <a:p>
            <a:pPr marL="0" indent="0">
              <a:buNone/>
            </a:pPr>
            <a:endParaRPr lang="en-US" sz="1700"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 xmlns:p14="http://schemas.microsoft.com/office/powerpoint/2010/main" val="30041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158541</TotalTime>
  <Words>31311</Words>
  <Application>Microsoft Office PowerPoint</Application>
  <PresentationFormat>Custom</PresentationFormat>
  <Paragraphs>6775</Paragraphs>
  <Slides>458</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458</vt:i4>
      </vt:variant>
    </vt:vector>
  </HeadingPairs>
  <TitlesOfParts>
    <vt:vector size="460" baseType="lpstr">
      <vt:lpstr>Office Theme</vt:lpstr>
      <vt:lpstr>Packager Shell Object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Initializing Spark</vt:lpstr>
      <vt:lpstr>Initializing Spark</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Slide 29</vt:lpstr>
      <vt:lpstr>Slide 30</vt:lpstr>
      <vt:lpstr>Spark Session : spark-submit</vt:lpstr>
      <vt:lpstr>Spark Session : spark-submit</vt:lpstr>
      <vt:lpstr>Spark Session : spark-submit</vt:lpstr>
      <vt:lpstr>Spark Session : spark-submit</vt:lpstr>
      <vt:lpstr>Slide 35</vt:lpstr>
      <vt:lpstr>Slide 36</vt:lpstr>
      <vt:lpstr>RDD – Resilient Distributed Datasets</vt:lpstr>
      <vt:lpstr>RDD Main Features </vt:lpstr>
      <vt:lpstr>RDD Main Features </vt:lpstr>
      <vt:lpstr>Slide 40</vt:lpstr>
      <vt:lpstr>Slide 41</vt:lpstr>
      <vt:lpstr>Slide 42</vt:lpstr>
      <vt:lpstr>Slide 43</vt:lpstr>
      <vt:lpstr>Slide 44</vt:lpstr>
      <vt:lpstr>Slide 45</vt:lpstr>
      <vt:lpstr>When to Use RDDs?</vt:lpstr>
      <vt:lpstr>Slide 47</vt:lpstr>
      <vt:lpstr>RDD Properties</vt:lpstr>
      <vt:lpstr>Main Problems in RDD ?</vt:lpstr>
      <vt:lpstr>Main Problems in RDD ?</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Shuffling and Combiner ?</vt:lpstr>
      <vt:lpstr>Shuffling with out Combiner</vt:lpstr>
      <vt:lpstr>Slide 75</vt:lpstr>
      <vt:lpstr>Shuffling with Combiner</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RDD : Save as a Text File</vt:lpstr>
      <vt:lpstr>RDD : Save into a SequenceFile</vt:lpstr>
      <vt:lpstr>Slide 117</vt:lpstr>
      <vt:lpstr>Slide 118</vt:lpstr>
      <vt:lpstr>Slide 119</vt:lpstr>
      <vt:lpstr>Slide 120</vt:lpstr>
      <vt:lpstr>Slide 121</vt:lpstr>
      <vt:lpstr>Slide 122</vt:lpstr>
      <vt:lpstr>Slide 123</vt:lpstr>
      <vt:lpstr>Slide 124</vt:lpstr>
      <vt:lpstr>Slide 125</vt:lpstr>
      <vt:lpstr>Slide 126</vt:lpstr>
      <vt:lpstr>Terms used in Spark Execution Framework:</vt:lpstr>
      <vt:lpstr>Slide 128</vt:lpstr>
      <vt:lpstr>Slide 129</vt:lpstr>
      <vt:lpstr>Narrow and Wide Transformations</vt:lpstr>
      <vt:lpstr>Slide 131</vt:lpstr>
      <vt:lpstr>Slide 132</vt:lpstr>
      <vt:lpstr>DAG Graph</vt:lpstr>
      <vt:lpstr>DAG</vt:lpstr>
      <vt:lpstr>DAG Scheduler</vt:lpstr>
      <vt:lpstr>Steps to build a DAG </vt:lpstr>
      <vt:lpstr>RDD Lineage</vt:lpstr>
      <vt:lpstr>Slide 138</vt:lpstr>
      <vt:lpstr>Slide 139</vt:lpstr>
      <vt:lpstr>Slide 140</vt:lpstr>
      <vt:lpstr>Slide 141</vt:lpstr>
      <vt:lpstr>Slide 142</vt:lpstr>
      <vt:lpstr>How to find the Resource Manager URL</vt:lpstr>
      <vt:lpstr>Slide 144</vt:lpstr>
      <vt:lpstr>Slide 145</vt:lpstr>
      <vt:lpstr>Slide 146</vt:lpstr>
      <vt:lpstr>Slide 147</vt:lpstr>
      <vt:lpstr>Slide 148</vt:lpstr>
      <vt:lpstr>Slide 149</vt:lpstr>
      <vt:lpstr>Shared Variables</vt:lpstr>
      <vt:lpstr>Broadcast Variables</vt:lpstr>
      <vt:lpstr>Slide 152</vt:lpstr>
      <vt:lpstr>Slide 153</vt:lpstr>
      <vt:lpstr>Slide 154</vt:lpstr>
      <vt:lpstr>Accumulator Variables</vt:lpstr>
      <vt:lpstr>Accumulator Variables</vt:lpstr>
      <vt:lpstr>Accumulator Variables</vt:lpstr>
      <vt:lpstr>Accumulator Variables</vt:lpstr>
      <vt:lpstr>SparkSQL Architecture</vt:lpstr>
      <vt:lpstr>Spark SQL Architecture</vt:lpstr>
      <vt:lpstr>How Catalyst and Tungsten Works : An Overview</vt:lpstr>
      <vt:lpstr>Spark SQL Architecture</vt:lpstr>
      <vt:lpstr>Trees: Abstractions of Users Programs </vt:lpstr>
      <vt:lpstr>Query Plan</vt:lpstr>
      <vt:lpstr>Query Plan</vt:lpstr>
      <vt:lpstr>Logical Query Plan</vt:lpstr>
      <vt:lpstr>Physical Query Plan</vt:lpstr>
      <vt:lpstr>Transform</vt:lpstr>
      <vt:lpstr>Transform</vt:lpstr>
      <vt:lpstr>Transform</vt:lpstr>
      <vt:lpstr>Transform</vt:lpstr>
      <vt:lpstr>Slide 172</vt:lpstr>
      <vt:lpstr> Volcano Iterator Model:  </vt:lpstr>
      <vt:lpstr> Volcano Iterator Model:  </vt:lpstr>
      <vt:lpstr>Whole-stage Code Generation – Spark 2.0 Tungsten Engine</vt:lpstr>
      <vt:lpstr>Slide 176</vt:lpstr>
      <vt:lpstr>Slide 177</vt:lpstr>
      <vt:lpstr>Slide 178</vt:lpstr>
      <vt:lpstr>Understanding the Execution Plan</vt:lpstr>
      <vt:lpstr>Slide 180</vt:lpstr>
      <vt:lpstr>Slide 181</vt:lpstr>
      <vt:lpstr>Slide 182</vt:lpstr>
      <vt:lpstr>Spark SQL Architecture</vt:lpstr>
      <vt:lpstr>DataFrame Fundamentals</vt:lpstr>
      <vt:lpstr>What is a DataFrame ?</vt:lpstr>
      <vt:lpstr>DataFrame Sources ?</vt:lpstr>
      <vt:lpstr>Slide 187</vt:lpstr>
      <vt:lpstr>DataFrame Features ?</vt:lpstr>
      <vt:lpstr>Slide 189</vt:lpstr>
      <vt:lpstr>DataFrame Features </vt:lpstr>
      <vt:lpstr>1. DataFrame is Distributed.</vt:lpstr>
      <vt:lpstr>Slide 192</vt:lpstr>
      <vt:lpstr>DataFrame Features Contd …</vt:lpstr>
      <vt:lpstr>DataFrame Features Contd …</vt:lpstr>
      <vt:lpstr>Slide 195</vt:lpstr>
      <vt:lpstr>DataFrame Features Contd …</vt:lpstr>
      <vt:lpstr>DataFrame Features Contd …</vt:lpstr>
      <vt:lpstr>Slide 198</vt:lpstr>
      <vt:lpstr>DataFrame Features Contd …</vt:lpstr>
      <vt:lpstr>DataFrame Features Contd …</vt:lpstr>
      <vt:lpstr>Hands-On</vt:lpstr>
      <vt:lpstr>Slide 202</vt:lpstr>
      <vt:lpstr>DataFrame Organization of Data</vt:lpstr>
      <vt:lpstr>DataFrame Organization of Data</vt:lpstr>
      <vt:lpstr>DataFrame Organization of Data</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Spark Session : spark-submit</vt:lpstr>
      <vt:lpstr>Spark Session : spark-submit</vt:lpstr>
      <vt:lpstr>Spark Session : spark-submit</vt:lpstr>
      <vt:lpstr>Spark Session : spark-submit</vt:lpstr>
      <vt:lpstr>Spark Session : Commonly Used Functions</vt:lpstr>
      <vt:lpstr>Spark Session : Commonly Used Functions</vt:lpstr>
      <vt:lpstr>Slide 219</vt:lpstr>
      <vt:lpstr>Spark Session : version Method</vt:lpstr>
      <vt:lpstr>Slide 221</vt:lpstr>
      <vt:lpstr>Spark Session : range() Method</vt:lpstr>
      <vt:lpstr>Slide 223</vt:lpstr>
      <vt:lpstr>Spark Session : createDataFrame() Method</vt:lpstr>
      <vt:lpstr>Spark Session : createDataFrame() Method</vt:lpstr>
      <vt:lpstr>Performance: Pandas DataFrame Vs Spark DataFrame</vt:lpstr>
      <vt:lpstr>Spark Session : sql() Method</vt:lpstr>
      <vt:lpstr>Spark Session : table() Method</vt:lpstr>
      <vt:lpstr>Spark Session : conf() Method</vt:lpstr>
      <vt:lpstr>Spark Session : read() Method</vt:lpstr>
      <vt:lpstr>Spark Session : read – csv</vt:lpstr>
      <vt:lpstr>Spark Session : read – text</vt:lpstr>
      <vt:lpstr>Spark Session : read – orc/parquet</vt:lpstr>
      <vt:lpstr>Spark Session : read – json</vt:lpstr>
      <vt:lpstr>Spark Session : read – avro</vt:lpstr>
      <vt:lpstr>Spark Session : read() Method</vt:lpstr>
      <vt:lpstr>Spark Session : read() Method</vt:lpstr>
      <vt:lpstr>Spark Session : read() Method</vt:lpstr>
      <vt:lpstr>Spark Session : read() Method</vt:lpstr>
      <vt:lpstr>Spark Session : read() Method</vt:lpstr>
      <vt:lpstr>Spark Session : read() Method</vt:lpstr>
      <vt:lpstr>Spark Session : spark.udf</vt:lpstr>
      <vt:lpstr>Slide 243</vt:lpstr>
      <vt:lpstr>Slide 244</vt:lpstr>
      <vt:lpstr>Slide 245</vt:lpstr>
      <vt:lpstr>Spark Session : newSession()</vt:lpstr>
      <vt:lpstr>Slide 247</vt:lpstr>
      <vt:lpstr>Spark Session : stop()</vt:lpstr>
      <vt:lpstr>Spark Session : catalog()</vt:lpstr>
      <vt:lpstr>              Data Types</vt:lpstr>
      <vt:lpstr>Supported Data Types:</vt:lpstr>
      <vt:lpstr>Supported Data Types:</vt:lpstr>
      <vt:lpstr>Supported Data Types:</vt:lpstr>
      <vt:lpstr>Supported Data Types:</vt:lpstr>
      <vt:lpstr>Supported Data Types:</vt:lpstr>
      <vt:lpstr>Supported Data Types:</vt:lpstr>
      <vt:lpstr>Supported Data Types:</vt:lpstr>
      <vt:lpstr>           DataFrame Rows</vt:lpstr>
      <vt:lpstr>Slide 259</vt:lpstr>
      <vt:lpstr>Row</vt:lpstr>
      <vt:lpstr>Row</vt:lpstr>
      <vt:lpstr>Row</vt:lpstr>
      <vt:lpstr>           DataFrame Columns</vt:lpstr>
      <vt:lpstr>Slide 264</vt:lpstr>
      <vt:lpstr>Slide 265</vt:lpstr>
      <vt:lpstr>Slide 266</vt:lpstr>
      <vt:lpstr>Slide 267</vt:lpstr>
      <vt:lpstr>          DataFrame Transformations and  Extractions</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New Columns Functions:</vt:lpstr>
      <vt:lpstr>New Columns Functions:</vt:lpstr>
      <vt:lpstr>New Columns Functions:</vt:lpstr>
      <vt:lpstr>Slide 316</vt:lpstr>
      <vt:lpstr>Column Encryption Functions</vt:lpstr>
      <vt:lpstr>Slide 318</vt:lpstr>
      <vt:lpstr>String Manipulation Functions</vt:lpstr>
      <vt:lpstr>String Manipulation Functions</vt:lpstr>
      <vt:lpstr>String Manipulation Functions</vt:lpstr>
      <vt:lpstr>String Manipulation Functions</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na Functions</vt:lpstr>
      <vt:lpstr>na Functions</vt:lpstr>
      <vt:lpstr>Slide 347</vt:lpstr>
      <vt:lpstr>Mathematics Functions</vt:lpstr>
      <vt:lpstr>Mathematics Functions</vt:lpstr>
      <vt:lpstr>Statistics Functions</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Extraction : csv File</vt:lpstr>
      <vt:lpstr>Extraction : text file</vt:lpstr>
      <vt:lpstr>Extraction : parquet File</vt:lpstr>
      <vt:lpstr>Extraction : orc File</vt:lpstr>
      <vt:lpstr>Extraction : json File</vt:lpstr>
      <vt:lpstr>Extraction : avro File</vt:lpstr>
      <vt:lpstr>Extraction: hive Table</vt:lpstr>
      <vt:lpstr>DataFrame: hive Table</vt:lpstr>
      <vt:lpstr>Extraction : jdbc</vt:lpstr>
      <vt:lpstr>Extraction : jdbc</vt:lpstr>
      <vt:lpstr>Extraction : jdbc</vt:lpstr>
      <vt:lpstr>Extraction : jdbc</vt:lpstr>
      <vt:lpstr>          Performance &amp; Optimization</vt:lpstr>
      <vt:lpstr>Slide 391</vt:lpstr>
      <vt:lpstr>Join Strategies</vt:lpstr>
      <vt:lpstr>Join Strategies</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Driver Configurations</vt:lpstr>
      <vt:lpstr>Slide 427</vt:lpstr>
      <vt:lpstr>Slide 428</vt:lpstr>
      <vt:lpstr>Slide 429</vt:lpstr>
      <vt:lpstr>Executors Configurations</vt:lpstr>
      <vt:lpstr>Slide 431</vt:lpstr>
      <vt:lpstr>Slide 432</vt:lpstr>
      <vt:lpstr>Slide 433</vt:lpstr>
      <vt:lpstr>Slide 434</vt:lpstr>
      <vt:lpstr>Slide 435</vt:lpstr>
      <vt:lpstr>Slide 436</vt:lpstr>
      <vt:lpstr>Slide 437</vt:lpstr>
      <vt:lpstr>Slide 438</vt:lpstr>
      <vt:lpstr>Slide 439</vt:lpstr>
      <vt:lpstr>Parallelism Configurations</vt:lpstr>
      <vt:lpstr>Slide 441</vt:lpstr>
      <vt:lpstr>Slide 442</vt:lpstr>
      <vt:lpstr>Memory Management</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is a unified analytics engine for large-scale data processing.    Speed: Run workloads 100x faster. Apache Spark achieves high performance for both batch and streaming data, using a state-of-the-art DAG scheduler, a query optimizer, and a physical execution engine.   Ease of Use: Write applications quickly in Java, Scala, Python, R, and SQL.   Generality: Spark powers a stack of libraries including SQL and DataFrames,  for machine learning, GraphX, and Spark Streaming. You can combine these libraries seamlessly in the same application.    </dc:title>
  <dc:creator>Nanda, Kedar</dc:creator>
  <cp:lastModifiedBy>babjee reddy</cp:lastModifiedBy>
  <cp:revision>4037</cp:revision>
  <dcterms:created xsi:type="dcterms:W3CDTF">2020-05-31T01:46:29Z</dcterms:created>
  <dcterms:modified xsi:type="dcterms:W3CDTF">2025-04-06T06:30:46Z</dcterms:modified>
</cp:coreProperties>
</file>